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5"/>
  </p:notesMasterIdLst>
  <p:handoutMasterIdLst>
    <p:handoutMasterId r:id="rId116"/>
  </p:handoutMasterIdLst>
  <p:sldIdLst>
    <p:sldId id="396" r:id="rId2"/>
    <p:sldId id="397" r:id="rId3"/>
    <p:sldId id="398" r:id="rId4"/>
    <p:sldId id="464" r:id="rId5"/>
    <p:sldId id="402" r:id="rId6"/>
    <p:sldId id="509" r:id="rId7"/>
    <p:sldId id="465" r:id="rId8"/>
    <p:sldId id="487" r:id="rId9"/>
    <p:sldId id="466" r:id="rId10"/>
    <p:sldId id="506" r:id="rId11"/>
    <p:sldId id="508" r:id="rId12"/>
    <p:sldId id="468" r:id="rId13"/>
    <p:sldId id="513" r:id="rId14"/>
    <p:sldId id="556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58" r:id="rId25"/>
    <p:sldId id="525" r:id="rId26"/>
    <p:sldId id="526" r:id="rId27"/>
    <p:sldId id="527" r:id="rId28"/>
    <p:sldId id="528" r:id="rId29"/>
    <p:sldId id="469" r:id="rId30"/>
    <p:sldId id="470" r:id="rId31"/>
    <p:sldId id="471" r:id="rId32"/>
    <p:sldId id="535" r:id="rId33"/>
    <p:sldId id="536" r:id="rId34"/>
    <p:sldId id="529" r:id="rId35"/>
    <p:sldId id="472" r:id="rId36"/>
    <p:sldId id="473" r:id="rId37"/>
    <p:sldId id="544" r:id="rId38"/>
    <p:sldId id="476" r:id="rId39"/>
    <p:sldId id="542" r:id="rId40"/>
    <p:sldId id="477" r:id="rId41"/>
    <p:sldId id="489" r:id="rId42"/>
    <p:sldId id="540" r:id="rId43"/>
    <p:sldId id="490" r:id="rId44"/>
    <p:sldId id="491" r:id="rId45"/>
    <p:sldId id="492" r:id="rId46"/>
    <p:sldId id="559" r:id="rId47"/>
    <p:sldId id="494" r:id="rId48"/>
    <p:sldId id="493" r:id="rId49"/>
    <p:sldId id="495" r:id="rId50"/>
    <p:sldId id="496" r:id="rId51"/>
    <p:sldId id="550" r:id="rId52"/>
    <p:sldId id="499" r:id="rId53"/>
    <p:sldId id="498" r:id="rId54"/>
    <p:sldId id="500" r:id="rId55"/>
    <p:sldId id="479" r:id="rId56"/>
    <p:sldId id="501" r:id="rId57"/>
    <p:sldId id="505" r:id="rId58"/>
    <p:sldId id="502" r:id="rId59"/>
    <p:sldId id="484" r:id="rId60"/>
    <p:sldId id="503" r:id="rId61"/>
    <p:sldId id="504" r:id="rId62"/>
    <p:sldId id="488" r:id="rId63"/>
    <p:sldId id="441" r:id="rId64"/>
    <p:sldId id="444" r:id="rId65"/>
    <p:sldId id="445" r:id="rId66"/>
    <p:sldId id="570" r:id="rId67"/>
    <p:sldId id="601" r:id="rId68"/>
    <p:sldId id="571" r:id="rId69"/>
    <p:sldId id="572" r:id="rId70"/>
    <p:sldId id="573" r:id="rId71"/>
    <p:sldId id="574" r:id="rId72"/>
    <p:sldId id="575" r:id="rId73"/>
    <p:sldId id="576" r:id="rId74"/>
    <p:sldId id="577" r:id="rId75"/>
    <p:sldId id="578" r:id="rId76"/>
    <p:sldId id="579" r:id="rId77"/>
    <p:sldId id="580" r:id="rId78"/>
    <p:sldId id="581" r:id="rId79"/>
    <p:sldId id="582" r:id="rId80"/>
    <p:sldId id="583" r:id="rId81"/>
    <p:sldId id="584" r:id="rId82"/>
    <p:sldId id="585" r:id="rId83"/>
    <p:sldId id="586" r:id="rId84"/>
    <p:sldId id="587" r:id="rId85"/>
    <p:sldId id="588" r:id="rId86"/>
    <p:sldId id="589" r:id="rId87"/>
    <p:sldId id="590" r:id="rId88"/>
    <p:sldId id="591" r:id="rId89"/>
    <p:sldId id="598" r:id="rId90"/>
    <p:sldId id="448" r:id="rId91"/>
    <p:sldId id="449" r:id="rId92"/>
    <p:sldId id="593" r:id="rId93"/>
    <p:sldId id="450" r:id="rId94"/>
    <p:sldId id="599" r:id="rId95"/>
    <p:sldId id="600" r:id="rId96"/>
    <p:sldId id="453" r:id="rId97"/>
    <p:sldId id="594" r:id="rId98"/>
    <p:sldId id="595" r:id="rId99"/>
    <p:sldId id="554" r:id="rId100"/>
    <p:sldId id="596" r:id="rId101"/>
    <p:sldId id="555" r:id="rId102"/>
    <p:sldId id="462" r:id="rId103"/>
    <p:sldId id="553" r:id="rId104"/>
    <p:sldId id="597" r:id="rId105"/>
    <p:sldId id="463" r:id="rId106"/>
    <p:sldId id="560" r:id="rId107"/>
    <p:sldId id="561" r:id="rId108"/>
    <p:sldId id="563" r:id="rId109"/>
    <p:sldId id="564" r:id="rId110"/>
    <p:sldId id="565" r:id="rId111"/>
    <p:sldId id="566" r:id="rId112"/>
    <p:sldId id="567" r:id="rId113"/>
    <p:sldId id="569" r:id="rId114"/>
  </p:sldIdLst>
  <p:sldSz cx="9144000" cy="6858000" type="letter"/>
  <p:notesSz cx="6858000" cy="9144000"/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228"/>
    <a:srgbClr val="6E792B"/>
    <a:srgbClr val="76822E"/>
    <a:srgbClr val="4F571F"/>
    <a:srgbClr val="6F6A07"/>
    <a:srgbClr val="827C08"/>
    <a:srgbClr val="A29B0A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4" autoAdjust="0"/>
    <p:restoredTop sz="95332" autoAdjust="0"/>
  </p:normalViewPr>
  <p:slideViewPr>
    <p:cSldViewPr snapToObjects="1">
      <p:cViewPr varScale="1">
        <p:scale>
          <a:sx n="83" d="100"/>
          <a:sy n="83" d="100"/>
        </p:scale>
        <p:origin x="1229" y="82"/>
      </p:cViewPr>
      <p:guideLst>
        <p:guide orient="horz" pos="19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12"/>
    </p:cViewPr>
  </p:sorterViewPr>
  <p:notesViewPr>
    <p:cSldViewPr snapToObjects="1">
      <p:cViewPr>
        <p:scale>
          <a:sx n="100" d="100"/>
          <a:sy n="100" d="100"/>
        </p:scale>
        <p:origin x="2400" y="-5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DC5C7E7-222F-4F29-A1C9-CD02829D590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944ABBB-60C5-4ACE-8C11-8DCD5EA024C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524B3B-CABB-4804-B6F2-304FBB78ED2B}" type="slidenum">
              <a:rPr lang="en-CA" altLang="en-US" sz="1200" smtClean="0">
                <a:latin typeface="Tahoma" panose="020B0604030504040204" pitchFamily="34" charset="0"/>
              </a:rPr>
              <a:pPr/>
              <a:t>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8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E72C5D-72D4-42DC-9541-C4763B830729}" type="slidenum">
              <a:rPr lang="en-CA" altLang="en-US" sz="1200" smtClean="0">
                <a:latin typeface="Tahoma" panose="020B0604030504040204" pitchFamily="34" charset="0"/>
              </a:rPr>
              <a:pPr/>
              <a:t>11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8112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113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62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291141FA-085B-4B39-A8A1-306116BF790E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842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C66FC5-0893-445A-9036-49C9C33D91A1}" type="slidenum">
              <a:rPr lang="en-CA" altLang="en-US" sz="1200" smtClean="0">
                <a:latin typeface="Tahoma" panose="020B0604030504040204" pitchFamily="34" charset="0"/>
              </a:rPr>
              <a:pPr/>
              <a:t>13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</a:rPr>
              <a:t>One</a:t>
            </a:r>
            <a:r>
              <a:rPr lang="en-US" altLang="en-US" baseline="0" dirty="0" smtClean="0">
                <a:latin typeface="Arial" panose="020B0604020202020204" pitchFamily="34" charset="0"/>
              </a:rPr>
              <a:t> possible database state for the company relational schema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978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C66FC5-0893-445A-9036-49C9C33D91A1}" type="slidenum">
              <a:rPr lang="en-CA" altLang="en-US" sz="1200" smtClean="0">
                <a:latin typeface="Tahoma" panose="020B0604030504040204" pitchFamily="34" charset="0"/>
              </a:rPr>
              <a:pPr/>
              <a:t>14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</a:rPr>
              <a:t>One</a:t>
            </a:r>
            <a:r>
              <a:rPr lang="en-US" altLang="en-US" baseline="0" dirty="0" smtClean="0">
                <a:latin typeface="Arial" panose="020B0604020202020204" pitchFamily="34" charset="0"/>
              </a:rPr>
              <a:t> possible database state for the company relational schema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353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F70FF4-908E-49EE-ACE7-1A7A81CFDDBC}" type="slidenum">
              <a:rPr lang="en-CA" altLang="en-US" sz="1200" smtClean="0">
                <a:latin typeface="Tahoma" panose="020B0604030504040204" pitchFamily="34" charset="0"/>
              </a:rPr>
              <a:pPr/>
              <a:t>15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122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447905-D3D5-4B6C-8B8C-EC92F24DF000}" type="slidenum">
              <a:rPr lang="en-CA" altLang="en-US" sz="1200" smtClean="0">
                <a:latin typeface="Tahoma" panose="020B0604030504040204" pitchFamily="34" charset="0"/>
              </a:rPr>
              <a:pPr/>
              <a:t>16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70B1F6-3689-4D6F-BE17-66FB257F7432}" type="slidenum">
              <a:rPr lang="en-CA" altLang="en-US" sz="1200" smtClean="0">
                <a:latin typeface="Tahoma" panose="020B0604030504040204" pitchFamily="34" charset="0"/>
              </a:rPr>
              <a:pPr/>
              <a:t>17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37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1D3A35-34CA-4A8F-BE91-CA846D8D2302}" type="slidenum">
              <a:rPr lang="en-CA" altLang="en-US" sz="1200" smtClean="0">
                <a:latin typeface="Tahoma" panose="020B0604030504040204" pitchFamily="34" charset="0"/>
              </a:rPr>
              <a:pPr/>
              <a:t>18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25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83176F9-BC81-4FD2-A19C-EBEFF513539D}" type="slidenum">
              <a:rPr lang="en-CA" altLang="en-US" sz="1200" smtClean="0">
                <a:latin typeface="Tahoma" panose="020B0604030504040204" pitchFamily="34" charset="0"/>
              </a:rPr>
              <a:pPr/>
              <a:t>19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65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C07980F-B294-47DC-A409-9163FA984000}" type="slidenum">
              <a:rPr lang="en-CA" altLang="en-US" sz="1200" smtClean="0">
                <a:latin typeface="Tahoma" panose="020B0604030504040204" pitchFamily="34" charset="0"/>
              </a:rPr>
              <a:pPr/>
              <a:t>20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27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A95373-4330-418F-B2CC-587093F14A91}" type="slidenum">
              <a:rPr lang="en-CA" altLang="en-US" sz="1200" smtClean="0">
                <a:latin typeface="Tahoma" panose="020B0604030504040204" pitchFamily="34" charset="0"/>
              </a:rPr>
              <a:pPr/>
              <a:t>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09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26A90B9-F0B3-4AEF-A40E-B9D7044AAEA9}" type="slidenum">
              <a:rPr lang="en-CA" altLang="en-US" sz="1200" smtClean="0">
                <a:latin typeface="Tahoma" panose="020B0604030504040204" pitchFamily="34" charset="0"/>
              </a:rPr>
              <a:pPr/>
              <a:t>21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BBFF64-DB92-482A-9C88-7BB8DA7C94DD}" type="slidenum">
              <a:rPr lang="en-CA" altLang="en-US" sz="1200" smtClean="0">
                <a:latin typeface="Tahoma" panose="020B0604030504040204" pitchFamily="34" charset="0"/>
              </a:rPr>
              <a:pPr/>
              <a:t>22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39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9992869-38F7-40B3-AAFE-F456C058AA8B}" type="slidenum">
              <a:rPr lang="en-CA" altLang="en-US" sz="1200" smtClean="0">
                <a:latin typeface="Tahoma" panose="020B0604030504040204" pitchFamily="34" charset="0"/>
              </a:rPr>
              <a:pPr/>
              <a:t>23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052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9ACAEB1-1427-4440-A5FA-632623B08C32}" type="slidenum">
              <a:rPr lang="en-CA" altLang="en-US" sz="1200" smtClean="0">
                <a:latin typeface="Tahoma" panose="020B0604030504040204" pitchFamily="34" charset="0"/>
              </a:rPr>
              <a:pPr/>
              <a:t>25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716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1CB07D8-6C80-484D-8C63-624CC99DEFA0}" type="slidenum">
              <a:rPr lang="en-CA" altLang="en-US" sz="1200" smtClean="0">
                <a:latin typeface="Tahoma" panose="020B0604030504040204" pitchFamily="34" charset="0"/>
              </a:rPr>
              <a:pPr/>
              <a:t>26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75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5761272-B63A-4231-8BFE-B1DBDA1886B2}" type="slidenum">
              <a:rPr lang="en-CA" altLang="en-US" sz="1200" smtClean="0">
                <a:latin typeface="Tahoma" panose="020B0604030504040204" pitchFamily="34" charset="0"/>
              </a:rPr>
              <a:pPr/>
              <a:t>27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 set operations UNION, INTERSECTION, and MINUS. (a) Two union-compatible relations. (b) STUDENT ∪ INSTRUCTOR. (c) STUDENT ∩ INSTRUCTOR. (d) STUDENT – INSTRUCTOR. (e) INSTRUCTOR – STUDENT.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984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D16112E-882B-491E-91BB-0A37281A510D}" type="slidenum">
              <a:rPr lang="en-CA" altLang="en-US" sz="1200" smtClean="0">
                <a:latin typeface="Tahoma" panose="020B0604030504040204" pitchFamily="34" charset="0"/>
              </a:rPr>
              <a:pPr/>
              <a:t>28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15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5CCB6C46-AC7F-4950-BC2C-71F28C7209BA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842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13D6EFCD-C08D-4A6B-A807-D0A51E724DC2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3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E2733D55-DBFA-4AFE-9FB1-F5142A2B31CE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0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2B15D6E0-DD6A-42FA-B317-80F88B181FE5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56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C14CD56A-AE7F-48DC-8E49-79865770A2A5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926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DAB5C798-A721-4D7A-A51D-ACC89A8DF360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61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B3D74F6-3A0A-450D-8801-DF7DCE5EDA34}" type="slidenum">
              <a:rPr lang="en-CA" altLang="en-US" sz="1200" smtClean="0">
                <a:latin typeface="Tahoma" panose="020B0604030504040204" pitchFamily="34" charset="0"/>
              </a:rPr>
              <a:pPr/>
              <a:t>34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200" dirty="0" smtClean="0"/>
              <a:t>This operation is used to combine tuples from two relations in a combinatorial fashion.</a:t>
            </a:r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517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D2033B12-80FE-41E6-9F04-7DECC7D459FE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58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F81FC85B-8A4E-4346-886C-EE4C01747615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894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A55DB9-FC19-429D-8483-2A4C3052E777}" type="slidenum">
              <a:rPr lang="en-CA" altLang="en-US" sz="1200" smtClean="0">
                <a:latin typeface="Tahoma" panose="020B0604030504040204" pitchFamily="34" charset="0"/>
              </a:rPr>
              <a:pPr/>
              <a:t>37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267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ACEF32A4-75F4-472E-95B1-9DE35CDB2AB3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71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0C8C453-CBBC-4954-B5A5-59BE779D0DEE}" type="slidenum">
              <a:rPr lang="en-CA" altLang="en-US" sz="1200" smtClean="0">
                <a:latin typeface="Tahoma" panose="020B0604030504040204" pitchFamily="34" charset="0"/>
              </a:rPr>
              <a:pPr/>
              <a:t>39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448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D8E6B02C-C679-4E78-B9DB-BCD367CF45A8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22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54BFA52E-AF13-4EA4-B175-8EAD9D7777BE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823F55-6E59-43B0-9733-47D52F1BFC77}" type="slidenum">
              <a:rPr lang="en-CA" altLang="en-US" sz="1200" smtClean="0">
                <a:latin typeface="Tahoma" panose="020B0604030504040204" pitchFamily="34" charset="0"/>
              </a:rPr>
              <a:pPr/>
              <a:t>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124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E5DE53E-64AB-43B2-98C1-3DE27CC1804C}" type="slidenum">
              <a:rPr lang="en-CA" altLang="en-US" sz="1200" smtClean="0">
                <a:latin typeface="Tahoma" panose="020B0604030504040204" pitchFamily="34" charset="0"/>
              </a:rPr>
              <a:pPr/>
              <a:t>42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2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54BFA52E-AF13-4EA4-B175-8EAD9D7777BE}" type="slidenum">
              <a:rPr lang="en-US" altLang="en-US"/>
              <a:pPr eaLnBrk="1" hangingPunct="1"/>
              <a:t>43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6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54BFA52E-AF13-4EA4-B175-8EAD9D7777BE}" type="slidenum">
              <a:rPr lang="en-US" altLang="en-US"/>
              <a:pPr eaLnBrk="1" hangingPunct="1"/>
              <a:t>44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97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48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023616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EG: First, let's pretend that "Completed" has a third attribute called "grade". It's unwanted baggage here, so we must project it off always. In fact in this step we can drop 'Task' from R as well; the multiply puts it back on.</a:t>
            </a:r>
          </a:p>
          <a:p>
            <a:r>
              <a:rPr lang="en-CA" b="0" i="1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</a:t>
            </a:r>
            <a:r>
              <a:rPr lang="en-CA" b="0" i="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 := π</a:t>
            </a:r>
            <a:r>
              <a:rPr lang="en-CA" b="0" i="0" kern="1200" baseline="-250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Student</a:t>
            </a:r>
            <a:r>
              <a:rPr lang="en-CA" b="0" i="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(</a:t>
            </a:r>
            <a:r>
              <a:rPr lang="en-CA" b="0" i="1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R</a:t>
            </a:r>
            <a:r>
              <a:rPr lang="en-CA" b="0" i="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) × </a:t>
            </a:r>
            <a:r>
              <a:rPr lang="en-CA" b="0" i="1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</a:t>
            </a:r>
            <a:r>
              <a:rPr lang="en-CA" b="0" i="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 // This gives us every possible desired combination, including those that don't actually exist in R, and excluding others (</a:t>
            </a:r>
            <a:r>
              <a:rPr lang="en-CA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eg</a:t>
            </a:r>
            <a:r>
              <a:rPr lang="en-CA" b="0" i="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Fred | compiler1, which is not a desired combination)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49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5806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In the resulting relation, tuples in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which have no common values in common attribute names with tuples in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R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take a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null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value,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ω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52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70559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53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13155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latin typeface="Candara" panose="020E0502030303020204" pitchFamily="34" charset="0"/>
              </a:rPr>
              <a:t>For an example consider the tables </a:t>
            </a:r>
            <a:r>
              <a:rPr lang="en-US" sz="1800" i="1" dirty="0" smtClean="0">
                <a:latin typeface="Candara" panose="020E0502030303020204" pitchFamily="34" charset="0"/>
              </a:rPr>
              <a:t>Employee</a:t>
            </a:r>
            <a:r>
              <a:rPr lang="en-US" sz="1800" dirty="0" smtClean="0">
                <a:latin typeface="Candara" panose="020E0502030303020204" pitchFamily="34" charset="0"/>
              </a:rPr>
              <a:t> and </a:t>
            </a:r>
            <a:r>
              <a:rPr lang="en-US" sz="1800" i="1" dirty="0" err="1" smtClean="0">
                <a:latin typeface="Candara" panose="020E0502030303020204" pitchFamily="34" charset="0"/>
              </a:rPr>
              <a:t>Dept</a:t>
            </a:r>
            <a:r>
              <a:rPr lang="en-US" sz="1800" dirty="0" smtClean="0">
                <a:latin typeface="Candara" panose="020E0502030303020204" pitchFamily="34" charset="0"/>
              </a:rPr>
              <a:t> and their full outer join: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54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910497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703E731B-0EEC-44AD-A0F7-B8063D7F36D6}" type="slidenum">
              <a:rPr lang="en-US" altLang="en-US"/>
              <a:pPr eaLnBrk="1" hangingPunct="1"/>
              <a:t>55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998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703E731B-0EEC-44AD-A0F7-B8063D7F36D6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Information about boat color only available in Boats; so need an extra join</a:t>
            </a:r>
            <a:endParaRPr lang="en-US" altLang="en-US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4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DD5224-4D0B-49E4-A038-9545191219AA}" type="slidenum">
              <a:rPr lang="en-CA" altLang="en-US" sz="1200" smtClean="0">
                <a:latin typeface="Tahoma" panose="020B0604030504040204" pitchFamily="34" charset="0"/>
              </a:rPr>
              <a:pPr/>
              <a:t>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3749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703E731B-0EEC-44AD-A0F7-B8063D7F36D6}" type="slidenum">
              <a:rPr lang="en-US" altLang="en-US"/>
              <a:pPr eaLnBrk="1" hangingPunct="1"/>
              <a:t>57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Can identify all red or green boats, then find sailors who’ve reserved one of these boats</a:t>
            </a:r>
            <a:endParaRPr lang="en-US" altLang="en-US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3266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703E731B-0EEC-44AD-A0F7-B8063D7F36D6}" type="slidenum">
              <a:rPr lang="en-US" altLang="en-US"/>
              <a:pPr eaLnBrk="1" hangingPunct="1"/>
              <a:t>58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Can identify all red or green boats, then find sailors who’ve reserved one of these boats</a:t>
            </a:r>
            <a:endParaRPr lang="en-US" altLang="en-US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445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2DEB396F-D213-45AF-8210-D9EEF2897E5F}" type="slidenum">
              <a:rPr lang="en-US" altLang="en-US"/>
              <a:pPr eaLnBrk="1" hangingPunct="1"/>
              <a:t>59</a:t>
            </a:fld>
            <a:endParaRPr lang="en-US" alt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Candara" panose="020E0502030303020204" pitchFamily="34" charset="0"/>
              </a:rPr>
              <a:t>approach won’t work!  Must identify sailors who’ve reserved red boats, sailors who’ve reserved green boats, then find the intersection </a:t>
            </a:r>
            <a:endParaRPr lang="en-US" altLang="en-US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4233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703E731B-0EEC-44AD-A0F7-B8063D7F36D6}" type="slidenum">
              <a:rPr lang="en-US" altLang="en-US"/>
              <a:pPr eaLnBrk="1" hangingPunct="1"/>
              <a:t>60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Can identify all red or green boats, then find sailors who’ve reserved one of these boats</a:t>
            </a:r>
            <a:endParaRPr lang="en-US" altLang="en-US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267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703E731B-0EEC-44AD-A0F7-B8063D7F36D6}" type="slidenum">
              <a:rPr lang="en-US" altLang="en-US"/>
              <a:pPr eaLnBrk="1" hangingPunct="1"/>
              <a:t>61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Can identify all red or green boats, then find sailors who’ve reserved one of these boats</a:t>
            </a:r>
            <a:endParaRPr lang="en-US" altLang="en-US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474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2E60438-F8CE-4617-936A-705DC06B36D5}" type="slidenum">
              <a:rPr lang="en-CA" altLang="en-US" sz="1200" smtClean="0">
                <a:latin typeface="Tahoma" panose="020B0604030504040204" pitchFamily="34" charset="0"/>
              </a:rPr>
              <a:pPr/>
              <a:t>62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(American National Standards Institute/ Standards Planning And Requirements Committee) architecture, after the committee that proposed it (</a:t>
            </a:r>
            <a:r>
              <a:rPr lang="en-CA" kern="1200" dirty="0" err="1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Tsichritzis</a:t>
            </a:r>
            <a:r>
              <a:rPr lang="en-CA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&amp; Klug, 1978).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705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DB7090-23E0-48D4-BDFF-4FCFFDD4C9D2}" type="slidenum">
              <a:rPr lang="en-CA" altLang="en-US" sz="1200" smtClean="0">
                <a:latin typeface="Tahoma" panose="020B0604030504040204" pitchFamily="34" charset="0"/>
              </a:rPr>
              <a:pPr/>
              <a:t>63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3585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64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85361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11B1428-8AC4-4F97-89E0-A25894A4D125}" type="slidenum">
              <a:rPr lang="en-CA" altLang="en-US" sz="1200" smtClean="0">
                <a:latin typeface="Tahoma" panose="020B0604030504040204" pitchFamily="34" charset="0"/>
              </a:rPr>
              <a:pPr/>
              <a:t>67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874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F209238-363D-4A4D-99AF-38838EDEB568}" type="slidenum">
              <a:rPr lang="en-US" altLang="en-US" sz="1200"/>
              <a:pPr/>
              <a:t>69</a:t>
            </a:fld>
            <a:endParaRPr lang="en-US" altLang="en-US" sz="1200" dirty="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The 3 pure languages are equivalent in computing power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618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69C1B9AE-8B90-4B99-829E-6377DE0C3F5C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507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70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Candara" panose="020E0502030303020204" pitchFamily="34" charset="0"/>
              </a:rPr>
              <a:t>R </a:t>
            </a:r>
            <a:r>
              <a:rPr lang="en-US" altLang="en-US" dirty="0" smtClean="0">
                <a:latin typeface="Candara" panose="020E0502030303020204" pitchFamily="34" charset="0"/>
                <a:sym typeface="Symbol" panose="05050102010706020507" pitchFamily="18" charset="2"/>
              </a:rPr>
              <a:t> S = R   (R  S)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R </a:t>
            </a:r>
            <a:r>
              <a:rPr lang="en-US" altLang="en-US" dirty="0" smtClean="0">
                <a:latin typeface="Candara" panose="020E0502030303020204" pitchFamily="34" charset="0"/>
                <a:sym typeface="Symbol" panose="05050102010706020507" pitchFamily="18" charset="2"/>
              </a:rPr>
              <a:t> </a:t>
            </a:r>
            <a:r>
              <a:rPr lang="en-US" altLang="en-US" dirty="0" smtClean="0"/>
              <a:t> S = (R </a:t>
            </a:r>
            <a:r>
              <a:rPr lang="en-US" altLang="en-US" dirty="0" smtClean="0">
                <a:latin typeface="Symbol" panose="05050102010706020507" pitchFamily="18" charset="2"/>
              </a:rPr>
              <a:t>U</a:t>
            </a:r>
            <a:r>
              <a:rPr lang="en-US" altLang="en-US" dirty="0" smtClean="0"/>
              <a:t> S ) – ((R </a:t>
            </a:r>
            <a:r>
              <a:rPr lang="en-US" altLang="en-US" dirty="0" smtClean="0">
                <a:latin typeface="Symbol" panose="05050102010706020507" pitchFamily="18" charset="2"/>
              </a:rPr>
              <a:t>-</a:t>
            </a:r>
            <a:r>
              <a:rPr lang="en-US" altLang="en-US" dirty="0" smtClean="0"/>
              <a:t> S) </a:t>
            </a:r>
            <a:r>
              <a:rPr lang="en-US" altLang="en-US" dirty="0" smtClean="0">
                <a:latin typeface="Symbol" panose="05050102010706020507" pitchFamily="18" charset="2"/>
              </a:rPr>
              <a:t>U</a:t>
            </a:r>
            <a:r>
              <a:rPr lang="en-US" altLang="en-US" dirty="0" smtClean="0"/>
              <a:t> (S </a:t>
            </a:r>
            <a:r>
              <a:rPr lang="en-US" altLang="en-US" dirty="0" smtClean="0">
                <a:latin typeface="Symbol" panose="05050102010706020507" pitchFamily="18" charset="2"/>
              </a:rPr>
              <a:t>-</a:t>
            </a:r>
            <a:r>
              <a:rPr lang="en-US" altLang="en-US" dirty="0" smtClean="0"/>
              <a:t> R))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R ⋈</a:t>
            </a:r>
            <a:r>
              <a:rPr lang="en-US" altLang="en-US" baseline="-25000" dirty="0" smtClean="0"/>
              <a:t>&lt;join condition&gt;</a:t>
            </a:r>
            <a:r>
              <a:rPr lang="en-US" altLang="en-US" dirty="0" smtClean="0"/>
              <a:t>S = </a:t>
            </a:r>
            <a:r>
              <a:rPr kumimoji="0" lang="en-US" altLang="en-US" sz="1800" dirty="0" smtClean="0">
                <a:sym typeface="Symbol" panose="05050102010706020507" pitchFamily="18" charset="2"/>
              </a:rPr>
              <a:t></a:t>
            </a:r>
            <a:r>
              <a:rPr lang="en-US" altLang="en-US" baseline="-25000" dirty="0" smtClean="0"/>
              <a:t>join condition&gt;</a:t>
            </a:r>
            <a:r>
              <a:rPr lang="en-US" altLang="en-US" dirty="0" smtClean="0"/>
              <a:t> (R X S)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7717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648DA-533A-4CF4-BE6A-7CC0C8DD9180}" type="slidenum">
              <a:rPr lang="en-US" altLang="en-US" sz="1300">
                <a:latin typeface="Times New Roman" panose="02020603050405020304" pitchFamily="18" charset="0"/>
              </a:rPr>
              <a:pPr/>
              <a:t>71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550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648DA-533A-4CF4-BE6A-7CC0C8DD9180}" type="slidenum">
              <a:rPr lang="en-US" altLang="en-US" sz="1300">
                <a:latin typeface="Times New Roman" panose="02020603050405020304" pitchFamily="18" charset="0"/>
              </a:rPr>
              <a:pPr/>
              <a:t>72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2894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4AE86D-105E-4E6D-B77F-4AC8A2CFF942}" type="slidenum">
              <a:rPr lang="en-US" altLang="en-US" sz="1300">
                <a:latin typeface="Times New Roman" panose="02020603050405020304" pitchFamily="18" charset="0"/>
              </a:rPr>
              <a:pPr/>
              <a:t>73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260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4AE86D-105E-4E6D-B77F-4AC8A2CFF942}" type="slidenum">
              <a:rPr lang="en-US" altLang="en-US" sz="1300">
                <a:latin typeface="Times New Roman" panose="02020603050405020304" pitchFamily="18" charset="0"/>
              </a:rPr>
              <a:pPr/>
              <a:t>74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1288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75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0881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76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7725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77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7684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78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22598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79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550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86BB5946-BB6C-48FD-B007-D7A21796C5B9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1926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80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7511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81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59997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82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2490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51035C-5808-407C-8457-78863416B201}" type="slidenum">
              <a:rPr lang="en-US" altLang="en-US" sz="1300">
                <a:latin typeface="Times New Roman" panose="02020603050405020304" pitchFamily="18" charset="0"/>
              </a:rPr>
              <a:pPr/>
              <a:t>83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136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34B2C1-B6FF-4E08-B576-E580E4C742E5}" type="slidenum">
              <a:rPr lang="en-US" altLang="en-US" sz="1300">
                <a:latin typeface="Times New Roman" panose="02020603050405020304" pitchFamily="18" charset="0"/>
              </a:rPr>
              <a:pPr/>
              <a:t>84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8974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85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82926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86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8790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87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5612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88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6848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FE6882-C1D2-4618-B722-E5D8FEDF222C}" type="slidenum">
              <a:rPr lang="en-CA" altLang="en-US" sz="1200" smtClean="0">
                <a:latin typeface="Tahoma" panose="020B0604030504040204" pitchFamily="34" charset="0"/>
              </a:rPr>
              <a:pPr/>
              <a:t>90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90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fld id="{86BB5946-BB6C-48FD-B007-D7A21796C5B9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669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154EFD-29D0-4014-9E53-6448EDCAC881}" type="slidenum">
              <a:rPr lang="en-CA" altLang="en-US" sz="1200" smtClean="0">
                <a:latin typeface="Tahoma" panose="020B0604030504040204" pitchFamily="34" charset="0"/>
              </a:rPr>
              <a:pPr/>
              <a:t>91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1940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154EFD-29D0-4014-9E53-6448EDCAC881}" type="slidenum">
              <a:rPr lang="en-CA" altLang="en-US" sz="1200" smtClean="0">
                <a:latin typeface="Tahoma" panose="020B0604030504040204" pitchFamily="34" charset="0"/>
              </a:rPr>
              <a:pPr/>
              <a:t>92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1512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238EF8-F929-41F5-8472-CA77A1148847}" type="slidenum">
              <a:rPr lang="en-CA" altLang="en-US" sz="1200" smtClean="0">
                <a:latin typeface="Tahoma" panose="020B0604030504040204" pitchFamily="34" charset="0"/>
              </a:rPr>
              <a:pPr/>
              <a:t>93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077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94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041581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BF0957-7B7E-4BC3-9A06-827D8676E3E8}" type="slidenum">
              <a:rPr lang="en-CA" altLang="en-US" sz="1200" smtClean="0">
                <a:latin typeface="Tahoma" panose="020B0604030504040204" pitchFamily="34" charset="0"/>
              </a:rPr>
              <a:pPr/>
              <a:t>96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256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BF0957-7B7E-4BC3-9A06-827D8676E3E8}" type="slidenum">
              <a:rPr lang="en-CA" altLang="en-US" sz="1200" smtClean="0">
                <a:latin typeface="Tahoma" panose="020B0604030504040204" pitchFamily="34" charset="0"/>
              </a:rPr>
              <a:pPr/>
              <a:t>97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045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3FD58A-AD96-4CE9-A7D2-A5D933DA84EA}" type="slidenum">
              <a:rPr lang="en-CA" altLang="en-US" sz="1200" smtClean="0">
                <a:latin typeface="Tahoma" panose="020B0604030504040204" pitchFamily="34" charset="0"/>
              </a:rPr>
              <a:pPr/>
              <a:t>99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8055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3FD58A-AD96-4CE9-A7D2-A5D933DA84EA}" type="slidenum">
              <a:rPr lang="en-CA" altLang="en-US" sz="1200" smtClean="0">
                <a:latin typeface="Tahoma" panose="020B0604030504040204" pitchFamily="34" charset="0"/>
              </a:rPr>
              <a:pPr/>
              <a:t>100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 smtClean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691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</a:rPr>
              <a:t>SELECT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P.Pnumber</a:t>
            </a:r>
            <a:r>
              <a:rPr lang="en-US" dirty="0" smtClean="0">
                <a:latin typeface="Candara" panose="020E0502030303020204" pitchFamily="34" charset="0"/>
              </a:rPr>
              <a:t>, </a:t>
            </a:r>
            <a:r>
              <a:rPr lang="en-US" dirty="0" err="1" smtClean="0">
                <a:latin typeface="Candara" panose="020E0502030303020204" pitchFamily="34" charset="0"/>
              </a:rPr>
              <a:t>P.Dnum</a:t>
            </a:r>
            <a:r>
              <a:rPr lang="en-US" dirty="0" smtClean="0">
                <a:latin typeface="Candara" panose="020E0502030303020204" pitchFamily="34" charset="0"/>
              </a:rPr>
              <a:t>, </a:t>
            </a:r>
            <a:r>
              <a:rPr lang="en-US" dirty="0" err="1" smtClean="0">
                <a:latin typeface="Candara" panose="020E0502030303020204" pitchFamily="34" charset="0"/>
              </a:rPr>
              <a:t>E.Lname</a:t>
            </a:r>
            <a:r>
              <a:rPr lang="en-US" dirty="0" smtClean="0">
                <a:latin typeface="Candara" panose="020E0502030303020204" pitchFamily="34" charset="0"/>
              </a:rPr>
              <a:t>, </a:t>
            </a:r>
            <a:r>
              <a:rPr lang="en-US" dirty="0" err="1" smtClean="0">
                <a:latin typeface="Candara" panose="020E0502030303020204" pitchFamily="34" charset="0"/>
              </a:rPr>
              <a:t>E.Address</a:t>
            </a:r>
            <a:r>
              <a:rPr lang="en-US" dirty="0" smtClean="0">
                <a:latin typeface="Candara" panose="020E0502030303020204" pitchFamily="34" charset="0"/>
              </a:rPr>
              <a:t>, </a:t>
            </a:r>
            <a:r>
              <a:rPr lang="en-US" dirty="0" err="1" smtClean="0">
                <a:latin typeface="Candara" panose="020E0502030303020204" pitchFamily="34" charset="0"/>
              </a:rPr>
              <a:t>E.Bdate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</a:rPr>
              <a:t>FROM</a:t>
            </a:r>
            <a:r>
              <a:rPr lang="en-US" dirty="0" smtClean="0">
                <a:latin typeface="Candara" panose="020E0502030303020204" pitchFamily="34" charset="0"/>
              </a:rPr>
              <a:t> PROJECT P, DEPARTMENT D, EMPLOYEE E </a:t>
            </a:r>
          </a:p>
          <a:p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</a:rPr>
              <a:t>WHERE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P.Dnum</a:t>
            </a:r>
            <a:r>
              <a:rPr lang="en-US" dirty="0" smtClean="0">
                <a:latin typeface="Candara" panose="020E0502030303020204" pitchFamily="34" charset="0"/>
              </a:rPr>
              <a:t>=</a:t>
            </a:r>
            <a:r>
              <a:rPr lang="en-US" dirty="0" err="1" smtClean="0">
                <a:latin typeface="Candara" panose="020E0502030303020204" pitchFamily="34" charset="0"/>
              </a:rPr>
              <a:t>D.Dnumber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</a:rPr>
              <a:t>AND</a:t>
            </a:r>
            <a:r>
              <a:rPr lang="en-US" dirty="0" smtClean="0">
                <a:latin typeface="Candara" panose="020E0502030303020204" pitchFamily="34" charset="0"/>
              </a:rPr>
              <a:t>  </a:t>
            </a:r>
            <a:r>
              <a:rPr lang="en-US" dirty="0" err="1" smtClean="0">
                <a:latin typeface="Candara" panose="020E0502030303020204" pitchFamily="34" charset="0"/>
              </a:rPr>
              <a:t>D.Mgr_ssn</a:t>
            </a:r>
            <a:r>
              <a:rPr lang="en-US" dirty="0" smtClean="0">
                <a:latin typeface="Candara" panose="020E0502030303020204" pitchFamily="34" charset="0"/>
              </a:rPr>
              <a:t>=</a:t>
            </a:r>
            <a:r>
              <a:rPr lang="en-US" dirty="0" err="1" smtClean="0">
                <a:latin typeface="Candara" panose="020E0502030303020204" pitchFamily="34" charset="0"/>
              </a:rPr>
              <a:t>E.Ssn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</a:rPr>
              <a:t>AND </a:t>
            </a:r>
            <a:r>
              <a:rPr lang="en-US" dirty="0" err="1" smtClean="0">
                <a:latin typeface="Candara" panose="020E0502030303020204" pitchFamily="34" charset="0"/>
              </a:rPr>
              <a:t>P.Plocation</a:t>
            </a:r>
            <a:r>
              <a:rPr lang="en-US" dirty="0" smtClean="0">
                <a:latin typeface="Candara" panose="020E0502030303020204" pitchFamily="34" charset="0"/>
              </a:rPr>
              <a:t>= ‘Stafford’;</a:t>
            </a:r>
            <a:endParaRPr lang="en-US" b="1" dirty="0" smtClean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101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690847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00E2F5-1F5D-4B09-BC22-7E3EB10DDC6A}" type="slidenum">
              <a:rPr lang="en-CA" altLang="en-US" sz="1200" smtClean="0">
                <a:latin typeface="Tahoma" panose="020B0604030504040204" pitchFamily="34" charset="0"/>
              </a:rPr>
              <a:pPr/>
              <a:t>102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698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77A9AA0-A132-4D8D-8EB1-93A756F150D1}" type="slidenum">
              <a:rPr lang="en-CA" altLang="en-US" sz="1200" smtClean="0">
                <a:latin typeface="Tahoma" panose="020B0604030504040204" pitchFamily="34" charset="0"/>
              </a:rPr>
              <a:pPr/>
              <a:t>10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376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103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808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00E2F5-1F5D-4B09-BC22-7E3EB10DDC6A}" type="slidenum">
              <a:rPr lang="en-CA" altLang="en-US" sz="1200" smtClean="0">
                <a:latin typeface="Tahoma" panose="020B0604030504040204" pitchFamily="34" charset="0"/>
              </a:rPr>
              <a:pPr/>
              <a:t>104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0813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105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392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106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745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107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7290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108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4592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109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0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110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821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111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955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944773-43C6-42EA-A0C6-DED1B34DF967}" type="slidenum">
              <a:rPr lang="en-CA" altLang="en-US" sz="1200" smtClean="0">
                <a:latin typeface="Tahoma" panose="020B0604030504040204" pitchFamily="34" charset="0"/>
              </a:rPr>
              <a:pPr/>
              <a:t>112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5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 userDrawn="1"/>
        </p:nvSpPr>
        <p:spPr bwMode="auto">
          <a:xfrm rot="16200000">
            <a:off x="3500437" y="-985837"/>
            <a:ext cx="2143125" cy="9144000"/>
          </a:xfrm>
          <a:prstGeom prst="rect">
            <a:avLst/>
          </a:prstGeom>
          <a:solidFill>
            <a:srgbClr val="677228">
              <a:alpha val="43921"/>
            </a:srgbClr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4126" name="Rectangle 30" descr="Pink tissue paper"/>
          <p:cNvSpPr>
            <a:spLocks noGrp="1" noChangeArrowheads="1"/>
          </p:cNvSpPr>
          <p:nvPr>
            <p:ph type="ctrTitle" sz="quarter"/>
          </p:nvPr>
        </p:nvSpPr>
        <p:spPr>
          <a:xfrm>
            <a:off x="15240" y="92800"/>
            <a:ext cx="9052560" cy="2286000"/>
          </a:xfrm>
        </p:spPr>
        <p:txBody>
          <a:bodyPr wrap="none" anchor="ctr"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34" name="Rectangle 38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" y="2590800"/>
            <a:ext cx="66294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208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529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303213"/>
            <a:ext cx="2076450" cy="5868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3213"/>
            <a:ext cx="6076950" cy="5868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56757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CD2C11-4558-4432-ADE7-9BD6389549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944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5770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663" y="372586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3004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744191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713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463" y="1600200"/>
            <a:ext cx="407193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936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83809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833299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05620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65965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3586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120188" cy="6096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127" y="729433"/>
            <a:ext cx="9083040" cy="605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34" r:id="rId2"/>
    <p:sldLayoutId id="2147483835" r:id="rId3"/>
    <p:sldLayoutId id="2147483836" r:id="rId4"/>
    <p:sldLayoutId id="2147483837" r:id="rId5"/>
    <p:sldLayoutId id="2147483843" r:id="rId6"/>
    <p:sldLayoutId id="2147483844" r:id="rId7"/>
    <p:sldLayoutId id="2147483838" r:id="rId8"/>
    <p:sldLayoutId id="2147483839" r:id="rId9"/>
    <p:sldLayoutId id="2147483840" r:id="rId10"/>
    <p:sldLayoutId id="2147483841" r:id="rId11"/>
    <p:sldLayoutId id="2147483845" r:id="rId12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60000"/>
        <a:buFont typeface="Wingdings" panose="05000000000000000000" pitchFamily="2" charset="2"/>
        <a:buChar char="n"/>
        <a:defRPr sz="2800">
          <a:solidFill>
            <a:schemeClr val="tx2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600">
          <a:solidFill>
            <a:srgbClr val="800000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400">
          <a:solidFill>
            <a:schemeClr val="tx2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000">
          <a:solidFill>
            <a:srgbClr val="800000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image" Target="../media/image3.wmf"/><Relationship Id="rId4" Type="http://schemas.openxmlformats.org/officeDocument/2006/relationships/image" Target="../media/image1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image" Target="../media/image4.wmf"/><Relationship Id="rId10" Type="http://schemas.openxmlformats.org/officeDocument/2006/relationships/image" Target="../media/image14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ull_(SQL)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_(database)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 txBox="1">
            <a:spLocks/>
          </p:cNvSpPr>
          <p:nvPr/>
        </p:nvSpPr>
        <p:spPr bwMode="auto">
          <a:xfrm>
            <a:off x="30804" y="1371600"/>
            <a:ext cx="9144000" cy="21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9600" b="1" dirty="0" smtClean="0">
                <a:solidFill>
                  <a:srgbClr val="00B050"/>
                </a:solidFill>
              </a:rPr>
              <a:t>6.1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sz="6000" b="1" dirty="0"/>
              <a:t>The Relational </a:t>
            </a:r>
            <a:r>
              <a:rPr lang="en-US" sz="6000" b="1" dirty="0" smtClean="0"/>
              <a:t>Algebra</a:t>
            </a:r>
            <a:endParaRPr lang="en-US" altLang="en-US" sz="13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79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3200" dirty="0" smtClean="0"/>
              <a:t>Unary Relational Operations: SELECT</a:t>
            </a:r>
          </a:p>
        </p:txBody>
      </p:sp>
      <p:sp>
        <p:nvSpPr>
          <p:cNvPr id="2970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08304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000" dirty="0" smtClean="0"/>
              <a:t>The SELECT operation (denoted by </a:t>
            </a:r>
            <a:r>
              <a:rPr lang="en-US" altLang="en-US" b="1" dirty="0" smtClean="0">
                <a:latin typeface="Symbol" panose="05050102010706020507" pitchFamily="18" charset="2"/>
              </a:rPr>
              <a:t></a:t>
            </a:r>
            <a:r>
              <a:rPr lang="en-US" altLang="en-US" sz="2000" dirty="0" smtClean="0"/>
              <a:t> (sigma)) is used to select a </a:t>
            </a:r>
            <a:r>
              <a:rPr lang="en-US" altLang="en-US" sz="2000" i="1" dirty="0" smtClean="0"/>
              <a:t>subset</a:t>
            </a:r>
            <a:r>
              <a:rPr lang="en-US" altLang="en-US" sz="2000" dirty="0" smtClean="0"/>
              <a:t> of the tuples from a relation based on a </a:t>
            </a:r>
            <a:r>
              <a:rPr lang="en-US" altLang="en-US" sz="2000" b="1" dirty="0" smtClean="0"/>
              <a:t>selection condition</a:t>
            </a:r>
            <a:r>
              <a:rPr lang="en-US" altLang="en-US" sz="20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The selection condition acts as a </a:t>
            </a:r>
            <a:r>
              <a:rPr lang="en-US" altLang="en-US" sz="2200" b="1" dirty="0" smtClean="0"/>
              <a:t>filter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Keeps only those tuples that satisfy the qualifying condition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Tuples satisfying the condition are </a:t>
            </a:r>
            <a:r>
              <a:rPr lang="en-US" altLang="en-US" sz="2200" i="1" dirty="0" smtClean="0"/>
              <a:t>selected</a:t>
            </a:r>
            <a:r>
              <a:rPr lang="en-US" altLang="en-US" sz="2200" dirty="0" smtClean="0"/>
              <a:t> whereas the other tuples are discarded (</a:t>
            </a:r>
            <a:r>
              <a:rPr lang="en-US" altLang="en-US" sz="2200" i="1" dirty="0" smtClean="0"/>
              <a:t>filtered out</a:t>
            </a:r>
            <a:r>
              <a:rPr lang="en-US" altLang="en-US" sz="2200" dirty="0" smtClean="0"/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000" dirty="0" smtClean="0"/>
              <a:t>Examples: </a:t>
            </a:r>
          </a:p>
          <a:p>
            <a:pPr lvl="1" eaLnBrk="1" hangingPunct="1"/>
            <a:r>
              <a:rPr lang="en-US" altLang="en-US" sz="2000" dirty="0" smtClean="0"/>
              <a:t>Select the EMPLOYEE tuples whose department number is 4: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3600" b="1" dirty="0" smtClean="0">
                <a:latin typeface="Symbol" panose="05050102010706020507" pitchFamily="18" charset="2"/>
              </a:rPr>
              <a:t></a:t>
            </a:r>
            <a:r>
              <a:rPr lang="en-US" altLang="en-US" b="1" baseline="-25000" dirty="0" smtClean="0"/>
              <a:t>DNO = 4</a:t>
            </a:r>
            <a:r>
              <a:rPr lang="en-US" altLang="en-US" b="1" dirty="0" smtClean="0"/>
              <a:t> (EMPLOYEE)</a:t>
            </a:r>
          </a:p>
          <a:p>
            <a:pPr lvl="1" eaLnBrk="1" hangingPunct="1"/>
            <a:r>
              <a:rPr lang="en-US" altLang="en-US" sz="2000" dirty="0" smtClean="0"/>
              <a:t>Select the employee tuples whose salary is greater than $30,000: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4000" b="1" dirty="0" smtClean="0">
                <a:latin typeface="Symbol" panose="05050102010706020507" pitchFamily="18" charset="2"/>
              </a:rPr>
              <a:t></a:t>
            </a:r>
            <a:r>
              <a:rPr lang="en-US" altLang="en-US" sz="3200" b="1" baseline="-25000" dirty="0" smtClean="0"/>
              <a:t>SALARY &gt; 30,000</a:t>
            </a:r>
            <a:r>
              <a:rPr lang="en-US" altLang="en-US" sz="3200" b="1" dirty="0" smtClean="0"/>
              <a:t> (EMPLOYEE)</a:t>
            </a:r>
          </a:p>
        </p:txBody>
      </p:sp>
    </p:spTree>
    <p:extLst>
      <p:ext uri="{BB962C8B-B14F-4D97-AF65-F5344CB8AC3E}">
        <p14:creationId xmlns:p14="http://schemas.microsoft.com/office/powerpoint/2010/main" val="4067019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2025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Query Tree Notation</a:t>
            </a:r>
            <a:r>
              <a:rPr lang="en-US" altLang="en-US" dirty="0"/>
              <a:t>	</a:t>
            </a:r>
            <a:endParaRPr lang="en-US" altLang="en-US" dirty="0" smtClean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7" y="609601"/>
            <a:ext cx="9083040" cy="365759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latin typeface="Candara" panose="020E0502030303020204" pitchFamily="34" charset="0"/>
              </a:rPr>
              <a:t>Query Tree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Nodes </a:t>
            </a:r>
            <a:r>
              <a:rPr lang="en-US" altLang="en-US" sz="2400" dirty="0" smtClean="0">
                <a:latin typeface="Candara" panose="020E0502030303020204" pitchFamily="34" charset="0"/>
              </a:rPr>
              <a:t>stand for operations like selection, projection, join, renaming, division, ….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Leaf nodes represent base relations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 tree gives a good visual feel of the complexity of the query and the operations </a:t>
            </a:r>
            <a:r>
              <a:rPr lang="en-US" altLang="en-US" sz="2400" dirty="0" smtClean="0">
                <a:latin typeface="Candara" panose="020E0502030303020204" pitchFamily="34" charset="0"/>
              </a:rPr>
              <a:t>involved</a:t>
            </a:r>
            <a:r>
              <a:rPr lang="en-US" altLang="en-US" sz="2400" dirty="0" smtClean="0">
                <a:latin typeface="Candara" panose="020E0502030303020204" pitchFamily="34" charset="0"/>
              </a:rPr>
              <a:t>		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5281" y="4341167"/>
            <a:ext cx="8406319" cy="2385269"/>
            <a:chOff x="585281" y="4341167"/>
            <a:chExt cx="8406319" cy="2385269"/>
          </a:xfrm>
        </p:grpSpPr>
        <p:sp>
          <p:nvSpPr>
            <p:cNvPr id="5" name="Rectangle 4"/>
            <p:cNvSpPr/>
            <p:nvPr/>
          </p:nvSpPr>
          <p:spPr>
            <a:xfrm>
              <a:off x="585281" y="4572000"/>
              <a:ext cx="8406319" cy="215443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Bahnschrift" panose="020B0502040204020203" pitchFamily="34" charset="0"/>
                </a:rPr>
                <a:t>Q2</a:t>
              </a:r>
              <a:r>
                <a:rPr lang="en-US" dirty="0" smtClean="0">
                  <a:latin typeface="Bahnschrift" panose="020B0502040204020203" pitchFamily="34" charset="0"/>
                </a:rPr>
                <a:t>:</a:t>
              </a:r>
            </a:p>
            <a:p>
              <a:r>
                <a:rPr lang="en-US" sz="2200" dirty="0" smtClean="0">
                  <a:solidFill>
                    <a:schemeClr val="tx2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sz="2200" dirty="0" smtClean="0">
                  <a:latin typeface="Consolas" panose="020B0609020204030204" pitchFamily="49" charset="0"/>
                </a:rPr>
                <a:t> </a:t>
              </a:r>
              <a:r>
                <a:rPr lang="en-US" sz="2200" dirty="0" err="1">
                  <a:latin typeface="Consolas" panose="020B0609020204030204" pitchFamily="49" charset="0"/>
                </a:rPr>
                <a:t>P.Pnumber</a:t>
              </a:r>
              <a:r>
                <a:rPr lang="en-US" sz="2200" dirty="0">
                  <a:latin typeface="Consolas" panose="020B0609020204030204" pitchFamily="49" charset="0"/>
                </a:rPr>
                <a:t>, </a:t>
              </a:r>
              <a:r>
                <a:rPr lang="en-US" sz="2200" dirty="0" err="1">
                  <a:latin typeface="Consolas" panose="020B0609020204030204" pitchFamily="49" charset="0"/>
                </a:rPr>
                <a:t>P.Dnum</a:t>
              </a:r>
              <a:r>
                <a:rPr lang="en-US" sz="2200" dirty="0">
                  <a:latin typeface="Consolas" panose="020B0609020204030204" pitchFamily="49" charset="0"/>
                </a:rPr>
                <a:t>, </a:t>
              </a:r>
              <a:r>
                <a:rPr lang="en-US" sz="2200" dirty="0" err="1">
                  <a:latin typeface="Consolas" panose="020B0609020204030204" pitchFamily="49" charset="0"/>
                </a:rPr>
                <a:t>E.Lname</a:t>
              </a:r>
              <a:r>
                <a:rPr lang="en-US" sz="2200" dirty="0">
                  <a:latin typeface="Consolas" panose="020B0609020204030204" pitchFamily="49" charset="0"/>
                </a:rPr>
                <a:t>, </a:t>
              </a:r>
              <a:r>
                <a:rPr lang="en-US" sz="2200" dirty="0" err="1">
                  <a:latin typeface="Consolas" panose="020B0609020204030204" pitchFamily="49" charset="0"/>
                </a:rPr>
                <a:t>E.Address</a:t>
              </a:r>
              <a:r>
                <a:rPr lang="en-US" sz="2200" dirty="0">
                  <a:latin typeface="Consolas" panose="020B0609020204030204" pitchFamily="49" charset="0"/>
                </a:rPr>
                <a:t>, </a:t>
              </a:r>
              <a:r>
                <a:rPr lang="en-US" sz="2200" dirty="0" err="1" smtClean="0">
                  <a:latin typeface="Consolas" panose="020B0609020204030204" pitchFamily="49" charset="0"/>
                </a:rPr>
                <a:t>E.Bdate</a:t>
              </a:r>
              <a:r>
                <a:rPr lang="en-US" sz="2200" dirty="0" smtClean="0">
                  <a:latin typeface="Consolas" panose="020B0609020204030204" pitchFamily="49" charset="0"/>
                </a:rPr>
                <a:t> </a:t>
              </a:r>
              <a:r>
                <a:rPr lang="en-US" sz="2200" dirty="0" smtClean="0">
                  <a:solidFill>
                    <a:schemeClr val="tx2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2200" dirty="0" smtClean="0">
                  <a:latin typeface="Consolas" panose="020B0609020204030204" pitchFamily="49" charset="0"/>
                </a:rPr>
                <a:t> PROJECT </a:t>
              </a:r>
              <a:r>
                <a:rPr lang="en-US" sz="2200" dirty="0">
                  <a:latin typeface="Consolas" panose="020B0609020204030204" pitchFamily="49" charset="0"/>
                </a:rPr>
                <a:t>P, DEPARTMENT D, EMPLOYEE </a:t>
              </a:r>
              <a:r>
                <a:rPr lang="en-US" sz="2200" dirty="0" smtClean="0">
                  <a:latin typeface="Consolas" panose="020B0609020204030204" pitchFamily="49" charset="0"/>
                </a:rPr>
                <a:t>E </a:t>
              </a:r>
            </a:p>
            <a:p>
              <a:r>
                <a:rPr lang="en-US" sz="2200" dirty="0" smtClean="0">
                  <a:solidFill>
                    <a:schemeClr val="tx2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2200" dirty="0" smtClean="0">
                  <a:latin typeface="Consolas" panose="020B0609020204030204" pitchFamily="49" charset="0"/>
                </a:rPr>
                <a:t> </a:t>
              </a:r>
              <a:r>
                <a:rPr lang="en-US" sz="2200" dirty="0" err="1" smtClean="0">
                  <a:latin typeface="Consolas" panose="020B0609020204030204" pitchFamily="49" charset="0"/>
                </a:rPr>
                <a:t>P.Dnum</a:t>
              </a:r>
              <a:r>
                <a:rPr lang="en-US" sz="2200" dirty="0" smtClean="0">
                  <a:latin typeface="Consolas" panose="020B0609020204030204" pitchFamily="49" charset="0"/>
                </a:rPr>
                <a:t>=</a:t>
              </a:r>
              <a:r>
                <a:rPr lang="en-US" sz="2200" dirty="0" err="1" smtClean="0">
                  <a:latin typeface="Consolas" panose="020B0609020204030204" pitchFamily="49" charset="0"/>
                </a:rPr>
                <a:t>D.Dnumber</a:t>
              </a:r>
              <a:r>
                <a:rPr lang="en-US" sz="2200" dirty="0" smtClean="0">
                  <a:latin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chemeClr val="tx2"/>
                  </a:solidFill>
                  <a:latin typeface="Consolas" panose="020B0609020204030204" pitchFamily="49" charset="0"/>
                </a:rPr>
                <a:t>AND</a:t>
              </a:r>
              <a:r>
                <a:rPr lang="en-US" sz="2200" dirty="0">
                  <a:latin typeface="Consolas" panose="020B0609020204030204" pitchFamily="49" charset="0"/>
                </a:rPr>
                <a:t> </a:t>
              </a:r>
              <a:endParaRPr lang="en-US" sz="2200" dirty="0" smtClean="0">
                <a:latin typeface="Consolas" panose="020B0609020204030204" pitchFamily="49" charset="0"/>
              </a:endParaRPr>
            </a:p>
            <a:p>
              <a:r>
                <a:rPr lang="en-US" sz="2200" dirty="0">
                  <a:latin typeface="Consolas" panose="020B0609020204030204" pitchFamily="49" charset="0"/>
                </a:rPr>
                <a:t> </a:t>
              </a:r>
              <a:r>
                <a:rPr lang="en-US" sz="2200" dirty="0" smtClean="0">
                  <a:latin typeface="Consolas" panose="020B0609020204030204" pitchFamily="49" charset="0"/>
                </a:rPr>
                <a:t>     </a:t>
              </a:r>
              <a:r>
                <a:rPr lang="en-US" sz="2200" dirty="0" err="1" smtClean="0">
                  <a:latin typeface="Consolas" panose="020B0609020204030204" pitchFamily="49" charset="0"/>
                </a:rPr>
                <a:t>D.Mgr_ssn</a:t>
              </a:r>
              <a:r>
                <a:rPr lang="en-US" sz="2200" dirty="0" smtClean="0">
                  <a:latin typeface="Consolas" panose="020B0609020204030204" pitchFamily="49" charset="0"/>
                </a:rPr>
                <a:t>=</a:t>
              </a:r>
              <a:r>
                <a:rPr lang="en-US" sz="2200" dirty="0" err="1" smtClean="0">
                  <a:latin typeface="Consolas" panose="020B0609020204030204" pitchFamily="49" charset="0"/>
                </a:rPr>
                <a:t>E.Ssn</a:t>
              </a:r>
              <a:r>
                <a:rPr lang="en-US" sz="2200" dirty="0" smtClean="0">
                  <a:latin typeface="Consolas" panose="020B0609020204030204" pitchFamily="49" charset="0"/>
                </a:rPr>
                <a:t> </a:t>
              </a:r>
              <a:r>
                <a:rPr lang="en-US" sz="2200" dirty="0" smtClean="0">
                  <a:solidFill>
                    <a:schemeClr val="tx2"/>
                  </a:solidFill>
                  <a:latin typeface="Consolas" panose="020B0609020204030204" pitchFamily="49" charset="0"/>
                </a:rPr>
                <a:t>AND</a:t>
              </a:r>
            </a:p>
            <a:p>
              <a:r>
                <a:rPr lang="en-US" sz="2200" dirty="0">
                  <a:latin typeface="Consolas" panose="020B0609020204030204" pitchFamily="49" charset="0"/>
                </a:rPr>
                <a:t> </a:t>
              </a:r>
              <a:r>
                <a:rPr lang="en-US" sz="2200" dirty="0" smtClean="0">
                  <a:latin typeface="Consolas" panose="020B0609020204030204" pitchFamily="49" charset="0"/>
                </a:rPr>
                <a:t>     </a:t>
              </a:r>
              <a:r>
                <a:rPr lang="en-US" sz="2200" dirty="0" err="1" smtClean="0">
                  <a:latin typeface="Consolas" panose="020B0609020204030204" pitchFamily="49" charset="0"/>
                </a:rPr>
                <a:t>P.Plocation</a:t>
              </a:r>
              <a:r>
                <a:rPr lang="en-US" sz="2200" dirty="0">
                  <a:latin typeface="Consolas" panose="020B0609020204030204" pitchFamily="49" charset="0"/>
                </a:rPr>
                <a:t>= ‘Stafford’;</a:t>
              </a:r>
              <a:endParaRPr lang="en-US" sz="2200" b="1" dirty="0" smtClean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371600" y="4341167"/>
              <a:ext cx="1303562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en-US" dirty="0" smtClean="0">
                  <a:latin typeface="Candara" panose="020E0502030303020204" pitchFamily="34" charset="0"/>
                </a:rPr>
                <a:t>Example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7655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334" t="15048" r="23555" b="10388"/>
          <a:stretch/>
        </p:blipFill>
        <p:spPr>
          <a:xfrm>
            <a:off x="739985" y="427107"/>
            <a:ext cx="8397795" cy="6324600"/>
          </a:xfrm>
          <a:prstGeom prst="rect">
            <a:avLst/>
          </a:prstGeom>
        </p:spPr>
      </p:pic>
      <p:sp>
        <p:nvSpPr>
          <p:cNvPr id="110595" name="Text Box 3" descr="Pink tissue paper"/>
          <p:cNvSpPr txBox="1">
            <a:spLocks noChangeArrowheads="1"/>
          </p:cNvSpPr>
          <p:nvPr/>
        </p:nvSpPr>
        <p:spPr bwMode="auto">
          <a:xfrm rot="16200000">
            <a:off x="-3221118" y="3129289"/>
            <a:ext cx="6934202" cy="523220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Example of Query Tree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9800" y="26997"/>
            <a:ext cx="68627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SELECT</a:t>
            </a:r>
            <a:r>
              <a:rPr lang="en-US" sz="2000" b="1" dirty="0">
                <a:latin typeface="Candara" panose="020E0502030303020204" pitchFamily="34" charset="0"/>
              </a:rPr>
              <a:t> </a:t>
            </a:r>
            <a:r>
              <a:rPr lang="en-US" sz="2000" b="1" dirty="0" err="1" smtClean="0">
                <a:latin typeface="Candara" panose="020E0502030303020204" pitchFamily="34" charset="0"/>
              </a:rPr>
              <a:t>P.Pnumber</a:t>
            </a:r>
            <a:r>
              <a:rPr lang="en-US" sz="2000" b="1" dirty="0">
                <a:latin typeface="Candara" panose="020E0502030303020204" pitchFamily="34" charset="0"/>
              </a:rPr>
              <a:t>, </a:t>
            </a:r>
            <a:r>
              <a:rPr lang="en-US" sz="2000" b="1" dirty="0" err="1">
                <a:latin typeface="Candara" panose="020E0502030303020204" pitchFamily="34" charset="0"/>
              </a:rPr>
              <a:t>P.Dnum</a:t>
            </a:r>
            <a:r>
              <a:rPr lang="en-US" sz="2000" b="1" dirty="0">
                <a:latin typeface="Candara" panose="020E0502030303020204" pitchFamily="34" charset="0"/>
              </a:rPr>
              <a:t>, </a:t>
            </a:r>
            <a:r>
              <a:rPr lang="en-US" sz="2000" b="1" dirty="0" err="1">
                <a:latin typeface="Candara" panose="020E0502030303020204" pitchFamily="34" charset="0"/>
              </a:rPr>
              <a:t>E.Lname</a:t>
            </a:r>
            <a:r>
              <a:rPr lang="en-US" sz="2000" b="1" dirty="0">
                <a:latin typeface="Candara" panose="020E0502030303020204" pitchFamily="34" charset="0"/>
              </a:rPr>
              <a:t>, </a:t>
            </a:r>
            <a:r>
              <a:rPr lang="en-US" sz="2000" b="1" dirty="0" err="1">
                <a:latin typeface="Candara" panose="020E0502030303020204" pitchFamily="34" charset="0"/>
              </a:rPr>
              <a:t>E.Address</a:t>
            </a:r>
            <a:r>
              <a:rPr lang="en-US" sz="2000" b="1" dirty="0">
                <a:latin typeface="Candara" panose="020E0502030303020204" pitchFamily="34" charset="0"/>
              </a:rPr>
              <a:t>, </a:t>
            </a:r>
            <a:r>
              <a:rPr lang="en-US" sz="2000" b="1" dirty="0" err="1" smtClean="0">
                <a:latin typeface="Candara" panose="020E0502030303020204" pitchFamily="34" charset="0"/>
              </a:rPr>
              <a:t>E.Bdate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4849630" y="5635774"/>
            <a:ext cx="4561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ndara" panose="020E0502030303020204" pitchFamily="34" charset="0"/>
              </a:rPr>
              <a:t>FROM</a:t>
            </a:r>
            <a:r>
              <a:rPr lang="en-US" dirty="0">
                <a:latin typeface="Candara" panose="020E0502030303020204" pitchFamily="34" charset="0"/>
              </a:rPr>
              <a:t> 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PROJECT </a:t>
            </a:r>
            <a:r>
              <a:rPr lang="en-US" dirty="0">
                <a:latin typeface="Candara" panose="020E0502030303020204" pitchFamily="34" charset="0"/>
              </a:rPr>
              <a:t>P, DEPARTMENT D, EMPLOYEE E 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4344084" y="6172200"/>
            <a:ext cx="571592" cy="22860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7315200" y="5593576"/>
            <a:ext cx="0" cy="409485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Bent Arrow 15"/>
          <p:cNvSpPr/>
          <p:nvPr/>
        </p:nvSpPr>
        <p:spPr bwMode="auto">
          <a:xfrm rot="16200000" flipV="1">
            <a:off x="6595219" y="4377583"/>
            <a:ext cx="2582964" cy="2057398"/>
          </a:xfrm>
          <a:prstGeom prst="bentArrow">
            <a:avLst>
              <a:gd name="adj1" fmla="val 1104"/>
              <a:gd name="adj2" fmla="val 1739"/>
              <a:gd name="adj3" fmla="val 6406"/>
              <a:gd name="adj4" fmla="val 1747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1295400"/>
            <a:ext cx="4193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ndara" panose="020E0502030303020204" pitchFamily="34" charset="0"/>
              </a:rPr>
              <a:t>WHERE</a:t>
            </a:r>
            <a:r>
              <a:rPr lang="en-US" dirty="0">
                <a:latin typeface="Candara" panose="020E0502030303020204" pitchFamily="34" charset="0"/>
              </a:rPr>
              <a:t> 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P.Dnum</a:t>
            </a:r>
            <a:r>
              <a:rPr lang="en-US" dirty="0" smtClean="0">
                <a:latin typeface="Candara" panose="020E0502030303020204" pitchFamily="34" charset="0"/>
              </a:rPr>
              <a:t>=</a:t>
            </a:r>
            <a:r>
              <a:rPr lang="en-US" dirty="0" err="1" smtClean="0">
                <a:latin typeface="Candara" panose="020E0502030303020204" pitchFamily="34" charset="0"/>
              </a:rPr>
              <a:t>D.Dnumber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</a:p>
          <a:p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</a:rPr>
              <a:t>AND</a:t>
            </a:r>
            <a:r>
              <a:rPr lang="en-US" dirty="0" smtClean="0">
                <a:latin typeface="Candara" panose="020E0502030303020204" pitchFamily="34" charset="0"/>
              </a:rPr>
              <a:t>  </a:t>
            </a:r>
            <a:r>
              <a:rPr lang="en-US" dirty="0" err="1">
                <a:latin typeface="Candara" panose="020E0502030303020204" pitchFamily="34" charset="0"/>
              </a:rPr>
              <a:t>D.Mgr_ssn</a:t>
            </a:r>
            <a:r>
              <a:rPr lang="en-US" dirty="0">
                <a:latin typeface="Candara" panose="020E0502030303020204" pitchFamily="34" charset="0"/>
              </a:rPr>
              <a:t>=</a:t>
            </a:r>
            <a:r>
              <a:rPr lang="en-US" dirty="0" err="1">
                <a:latin typeface="Candara" panose="020E0502030303020204" pitchFamily="34" charset="0"/>
              </a:rPr>
              <a:t>E.Ssn</a:t>
            </a:r>
            <a:r>
              <a:rPr lang="en-US" dirty="0">
                <a:latin typeface="Candara" panose="020E0502030303020204" pitchFamily="34" charset="0"/>
              </a:rPr>
              <a:t> 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</a:rPr>
              <a:t>AND </a:t>
            </a:r>
            <a:r>
              <a:rPr lang="en-US" dirty="0" err="1" smtClean="0">
                <a:latin typeface="Candara" panose="020E0502030303020204" pitchFamily="34" charset="0"/>
              </a:rPr>
              <a:t>P.Plocation</a:t>
            </a:r>
            <a:r>
              <a:rPr lang="en-US" dirty="0">
                <a:latin typeface="Candara" panose="020E0502030303020204" pitchFamily="34" charset="0"/>
              </a:rPr>
              <a:t>= ‘Stafford’;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1524000" y="2865060"/>
            <a:ext cx="0" cy="198120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3657600" y="2209800"/>
            <a:ext cx="533400" cy="7620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Bent Arrow 28"/>
          <p:cNvSpPr/>
          <p:nvPr/>
        </p:nvSpPr>
        <p:spPr bwMode="auto">
          <a:xfrm rot="16200000" flipH="1" flipV="1">
            <a:off x="3026976" y="2417379"/>
            <a:ext cx="1519799" cy="503448"/>
          </a:xfrm>
          <a:prstGeom prst="bentArrow">
            <a:avLst>
              <a:gd name="adj1" fmla="val 3478"/>
              <a:gd name="adj2" fmla="val 7299"/>
              <a:gd name="adj3" fmla="val 10113"/>
              <a:gd name="adj4" fmla="val 19328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04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6" grpId="0" animBg="1"/>
      <p:bldP spid="17" grpId="0"/>
      <p:bldP spid="2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19"/>
          <p:cNvSpPr>
            <a:spLocks noGrp="1" noChangeArrowheads="1"/>
          </p:cNvSpPr>
          <p:nvPr>
            <p:ph type="title"/>
          </p:nvPr>
        </p:nvSpPr>
        <p:spPr>
          <a:xfrm>
            <a:off x="0" y="990600"/>
            <a:ext cx="9144000" cy="4343400"/>
          </a:xfrm>
        </p:spPr>
        <p:txBody>
          <a:bodyPr/>
          <a:lstStyle/>
          <a:p>
            <a:pPr algn="ctr" eaLnBrk="1" hangingPunct="1"/>
            <a:r>
              <a:rPr lang="en-US" altLang="en-US" sz="66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 of Queries </a:t>
            </a:r>
            <a:r>
              <a:rPr lang="en-US" altLang="en-US" sz="66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en-US" sz="66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66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br>
              <a:rPr lang="en-US" altLang="en-US" sz="66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66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Relational Algebra</a:t>
            </a:r>
            <a:endParaRPr lang="en-US" altLang="en-US" sz="6600" cap="small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6412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Examples</a:t>
            </a:r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55123" y="714983"/>
            <a:ext cx="9049966" cy="279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en-CA" sz="2400" dirty="0"/>
              <a:t>A report may be required to </a:t>
            </a:r>
            <a:r>
              <a:rPr lang="en-CA" sz="2400" dirty="0" smtClean="0"/>
              <a:t>show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2400" dirty="0" smtClean="0"/>
              <a:t>Net </a:t>
            </a:r>
            <a:r>
              <a:rPr lang="en-CA" sz="2400" dirty="0"/>
              <a:t>Salary = Salary – Deduction,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2400" dirty="0" smtClean="0"/>
              <a:t>Bonus </a:t>
            </a:r>
            <a:r>
              <a:rPr lang="en-CA" sz="2400" dirty="0"/>
              <a:t>= 2000 *</a:t>
            </a:r>
            <a:r>
              <a:rPr lang="en-CA" sz="2400" dirty="0" err="1" smtClean="0"/>
              <a:t>Yrs_service</a:t>
            </a:r>
            <a:r>
              <a:rPr lang="en-CA" sz="2400" dirty="0"/>
              <a:t>, and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2400" dirty="0" smtClean="0"/>
              <a:t>Tax </a:t>
            </a:r>
            <a:r>
              <a:rPr lang="en-CA" sz="2400" dirty="0"/>
              <a:t>= 0.25 *</a:t>
            </a:r>
            <a:r>
              <a:rPr lang="en-CA" sz="2400" dirty="0" smtClean="0"/>
              <a:t>Salary</a:t>
            </a:r>
            <a:endParaRPr lang="en-US" altLang="en-US" sz="700" dirty="0"/>
          </a:p>
        </p:txBody>
      </p:sp>
      <p:sp>
        <p:nvSpPr>
          <p:cNvPr id="2" name="Rectangle 1"/>
          <p:cNvSpPr/>
          <p:nvPr/>
        </p:nvSpPr>
        <p:spPr>
          <a:xfrm>
            <a:off x="-34047" y="3553838"/>
            <a:ext cx="9254247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Then a generalized projection combined with renaming may be used as follows</a:t>
            </a:r>
            <a:r>
              <a:rPr lang="en-CA" dirty="0" smtClean="0">
                <a:solidFill>
                  <a:srgbClr val="0070C0"/>
                </a:solidFill>
              </a:rPr>
              <a:t>:</a:t>
            </a:r>
          </a:p>
          <a:p>
            <a:endParaRPr lang="en-CA" dirty="0"/>
          </a:p>
          <a:p>
            <a:r>
              <a:rPr lang="en-CA" sz="2100" b="1" dirty="0" err="1" smtClean="0">
                <a:latin typeface="Arial Narrow" panose="020B0606020202030204" pitchFamily="34" charset="0"/>
              </a:rPr>
              <a:t>REPORT</a:t>
            </a:r>
            <a:r>
              <a:rPr lang="en-CA" sz="2100" b="1" dirty="0" err="1">
                <a:latin typeface="Arial Narrow" panose="020B0606020202030204" pitchFamily="34" charset="0"/>
              </a:rPr>
              <a:t>←ρ</a:t>
            </a:r>
            <a:r>
              <a:rPr lang="en-CA" sz="2100" b="1" dirty="0">
                <a:latin typeface="Arial Narrow" panose="020B0606020202030204" pitchFamily="34" charset="0"/>
              </a:rPr>
              <a:t>(</a:t>
            </a:r>
            <a:r>
              <a:rPr lang="en-CA" sz="2100" b="1" baseline="-25000" dirty="0" err="1">
                <a:latin typeface="Arial Narrow" panose="020B0606020202030204" pitchFamily="34" charset="0"/>
              </a:rPr>
              <a:t>Ssn</a:t>
            </a:r>
            <a:r>
              <a:rPr lang="en-CA" sz="2100" b="1" baseline="-25000" dirty="0">
                <a:latin typeface="Arial Narrow" panose="020B0606020202030204" pitchFamily="34" charset="0"/>
              </a:rPr>
              <a:t>, </a:t>
            </a:r>
            <a:r>
              <a:rPr lang="en-CA" sz="2100" b="1" baseline="-25000" dirty="0" err="1">
                <a:latin typeface="Arial Narrow" panose="020B0606020202030204" pitchFamily="34" charset="0"/>
              </a:rPr>
              <a:t>Net_salary</a:t>
            </a:r>
            <a:r>
              <a:rPr lang="en-CA" sz="2100" b="1" baseline="-25000" dirty="0">
                <a:latin typeface="Arial Narrow" panose="020B0606020202030204" pitchFamily="34" charset="0"/>
              </a:rPr>
              <a:t>, Bonus, Tax</a:t>
            </a:r>
            <a:r>
              <a:rPr lang="en-CA" sz="2100" b="1" dirty="0">
                <a:latin typeface="Arial Narrow" panose="020B0606020202030204" pitchFamily="34" charset="0"/>
              </a:rPr>
              <a:t>)(π</a:t>
            </a:r>
            <a:r>
              <a:rPr lang="en-CA" sz="2100" b="1" baseline="-25000" dirty="0" err="1">
                <a:latin typeface="Arial Narrow" panose="020B0606020202030204" pitchFamily="34" charset="0"/>
              </a:rPr>
              <a:t>Ssn</a:t>
            </a:r>
            <a:r>
              <a:rPr lang="en-CA" sz="2100" b="1" baseline="-25000" dirty="0" smtClean="0">
                <a:latin typeface="Arial Narrow" panose="020B0606020202030204" pitchFamily="34" charset="0"/>
              </a:rPr>
              <a:t>, Salary</a:t>
            </a:r>
            <a:r>
              <a:rPr lang="en-CA" sz="2100" b="1" dirty="0" smtClean="0">
                <a:latin typeface="Arial Narrow" panose="020B0606020202030204" pitchFamily="34" charset="0"/>
              </a:rPr>
              <a:t> </a:t>
            </a:r>
            <a:r>
              <a:rPr lang="en-CA" sz="2100" b="1" baseline="-25000" dirty="0" smtClean="0">
                <a:latin typeface="Arial Narrow" panose="020B0606020202030204" pitchFamily="34" charset="0"/>
              </a:rPr>
              <a:t>–</a:t>
            </a:r>
            <a:r>
              <a:rPr lang="en-CA" sz="2100" b="1" dirty="0" smtClean="0">
                <a:latin typeface="Arial Narrow" panose="020B0606020202030204" pitchFamily="34" charset="0"/>
              </a:rPr>
              <a:t> </a:t>
            </a:r>
            <a:r>
              <a:rPr lang="en-CA" sz="2100" b="1" baseline="-25000" dirty="0">
                <a:latin typeface="Arial Narrow" panose="020B0606020202030204" pitchFamily="34" charset="0"/>
              </a:rPr>
              <a:t>Deduction, 2000 *</a:t>
            </a:r>
            <a:r>
              <a:rPr lang="en-CA" sz="2100" b="1" baseline="-25000" dirty="0" err="1" smtClean="0">
                <a:latin typeface="Arial Narrow" panose="020B0606020202030204" pitchFamily="34" charset="0"/>
              </a:rPr>
              <a:t>Yrs_service</a:t>
            </a:r>
            <a:r>
              <a:rPr lang="en-CA" sz="2100" b="1" baseline="-25000" dirty="0">
                <a:latin typeface="Arial Narrow" panose="020B0606020202030204" pitchFamily="34" charset="0"/>
              </a:rPr>
              <a:t>, 0.25 *Salary</a:t>
            </a:r>
            <a:r>
              <a:rPr lang="en-CA" sz="2100" b="1" dirty="0">
                <a:latin typeface="Arial Narrow" panose="020B0606020202030204" pitchFamily="34" charset="0"/>
              </a:rPr>
              <a:t>(EMPLOYEE))</a:t>
            </a:r>
            <a:endParaRPr lang="en-US" sz="21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7704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19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Examples of Queries in Relational Algebra : Procedural Form</a:t>
            </a:r>
          </a:p>
        </p:txBody>
      </p:sp>
      <p:sp>
        <p:nvSpPr>
          <p:cNvPr id="136196" name="Rectangle 9"/>
          <p:cNvSpPr>
            <a:spLocks noChangeArrowheads="1"/>
          </p:cNvSpPr>
          <p:nvPr/>
        </p:nvSpPr>
        <p:spPr bwMode="auto">
          <a:xfrm>
            <a:off x="39344" y="877112"/>
            <a:ext cx="9057640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2600" b="1" dirty="0">
                <a:latin typeface="Times New Roman" panose="02020603050405020304" pitchFamily="18" charset="0"/>
              </a:rPr>
              <a:t>Q1: Retrieve the name and address of all employees who work for the ‘Research’ department.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>
                <a:latin typeface="Times New Roman" panose="02020603050405020304" pitchFamily="18" charset="0"/>
              </a:rPr>
              <a:t>RESEARCH_DEPT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Symbol" panose="05050102010706020507" pitchFamily="18" charset="2"/>
              </a:rPr>
              <a:t>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sz="1400" dirty="0">
                <a:latin typeface="Times New Roman" panose="02020603050405020304" pitchFamily="18" charset="0"/>
              </a:rPr>
              <a:t>DNAME=’Research’ </a:t>
            </a:r>
            <a:r>
              <a:rPr lang="en-US" altLang="en-US" sz="2000" dirty="0">
                <a:latin typeface="Times New Roman" panose="02020603050405020304" pitchFamily="18" charset="0"/>
              </a:rPr>
              <a:t>(DEPARTMENT)</a:t>
            </a:r>
          </a:p>
          <a:p>
            <a:pPr eaLnBrk="1" hangingPunct="1"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RESEARCH_EMPS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en-US" sz="2000" dirty="0">
                <a:latin typeface="Times New Roman" panose="02020603050405020304" pitchFamily="18" charset="0"/>
              </a:rPr>
              <a:t>(RESEARCH_DEPT 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⋈</a:t>
            </a:r>
            <a:r>
              <a:rPr lang="en-US" altLang="en-US" sz="1400" baseline="-25000" dirty="0" smtClean="0">
                <a:latin typeface="Times New Roman" panose="02020603050405020304" pitchFamily="18" charset="0"/>
              </a:rPr>
              <a:t>DNUMBER</a:t>
            </a:r>
            <a:r>
              <a:rPr lang="en-US" altLang="en-US" sz="1400" baseline="-25000" dirty="0">
                <a:latin typeface="Times New Roman" panose="02020603050405020304" pitchFamily="18" charset="0"/>
              </a:rPr>
              <a:t>= DNOEMPLOYEE</a:t>
            </a:r>
            <a:r>
              <a:rPr lang="en-US" altLang="en-US" sz="2000" dirty="0">
                <a:latin typeface="Times New Roman" panose="02020603050405020304" pitchFamily="18" charset="0"/>
              </a:rPr>
              <a:t>EMPLOYEE)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RESULT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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sz="1400" dirty="0">
                <a:latin typeface="Times New Roman" panose="02020603050405020304" pitchFamily="18" charset="0"/>
              </a:rPr>
              <a:t>FNAME, LNAME, ADDRESS</a:t>
            </a:r>
            <a:r>
              <a:rPr lang="en-US" altLang="en-US" sz="2000" dirty="0">
                <a:latin typeface="Times New Roman" panose="02020603050405020304" pitchFamily="18" charset="0"/>
              </a:rPr>
              <a:t> (RESEARCH_EMPS)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050" dirty="0"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en-US" sz="2600" b="1" dirty="0">
                <a:latin typeface="Times New Roman" panose="02020603050405020304" pitchFamily="18" charset="0"/>
              </a:rPr>
              <a:t>Q6: Retrieve the names of employees who have no dependents.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400" dirty="0">
                <a:latin typeface="Times New Roman" panose="02020603050405020304" pitchFamily="18" charset="0"/>
              </a:rPr>
              <a:t>ALL_EMPS 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Symbol" panose="05050102010706020507" pitchFamily="18" charset="2"/>
              </a:rPr>
              <a:t>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</a:rPr>
              <a:t>SSN</a:t>
            </a:r>
            <a:r>
              <a:rPr lang="en-US" altLang="en-US" sz="2400" dirty="0">
                <a:latin typeface="Times New Roman" panose="02020603050405020304" pitchFamily="18" charset="0"/>
              </a:rPr>
              <a:t>(EMPLOYEE)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	EMPS_WITH_DEPS</a:t>
            </a:r>
            <a:r>
              <a:rPr lang="en-US" altLang="en-US" dirty="0">
                <a:latin typeface="Times New Roman" panose="02020603050405020304" pitchFamily="18" charset="0"/>
              </a:rPr>
              <a:t>(</a:t>
            </a:r>
            <a:r>
              <a:rPr lang="en-US" altLang="en-US" sz="2400" dirty="0">
                <a:latin typeface="Times New Roman" panose="02020603050405020304" pitchFamily="18" charset="0"/>
              </a:rPr>
              <a:t>SSN</a:t>
            </a:r>
            <a:r>
              <a:rPr lang="en-US" altLang="en-US" dirty="0">
                <a:latin typeface="Times New Roman" panose="02020603050405020304" pitchFamily="18" charset="0"/>
              </a:rPr>
              <a:t>) </a:t>
            </a:r>
            <a:r>
              <a:rPr lang="en-US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Symbol" panose="05050102010706020507" pitchFamily="18" charset="2"/>
              </a:rPr>
              <a:t>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</a:rPr>
              <a:t>ESSN</a:t>
            </a:r>
            <a:r>
              <a:rPr lang="en-US" altLang="en-US" dirty="0">
                <a:latin typeface="Times New Roman" panose="02020603050405020304" pitchFamily="18" charset="0"/>
              </a:rPr>
              <a:t>(</a:t>
            </a:r>
            <a:r>
              <a:rPr lang="en-US" altLang="en-US" sz="2400" dirty="0">
                <a:latin typeface="Times New Roman" panose="02020603050405020304" pitchFamily="18" charset="0"/>
              </a:rPr>
              <a:t>DEPENDENT</a:t>
            </a:r>
            <a:r>
              <a:rPr lang="en-US" altLang="en-US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	</a:t>
            </a:r>
            <a:r>
              <a:rPr lang="en-US" altLang="en-US" sz="2400" dirty="0">
                <a:latin typeface="Times New Roman" panose="02020603050405020304" pitchFamily="18" charset="0"/>
              </a:rPr>
              <a:t>EMPS_WITHOUT_DEPS 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400" dirty="0">
                <a:latin typeface="Times New Roman" panose="02020603050405020304" pitchFamily="18" charset="0"/>
              </a:rPr>
              <a:t> (ALL_EMPS </a:t>
            </a:r>
            <a:r>
              <a:rPr lang="en-US" altLang="en-US" sz="2400" dirty="0"/>
              <a:t>-</a:t>
            </a:r>
            <a:r>
              <a:rPr lang="en-US" altLang="en-US" sz="2400" dirty="0">
                <a:latin typeface="Times New Roman" panose="02020603050405020304" pitchFamily="18" charset="0"/>
              </a:rPr>
              <a:t> EMPS_WITH_DEPS)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	</a:t>
            </a:r>
            <a:r>
              <a:rPr lang="en-US" altLang="en-US" sz="2400" dirty="0">
                <a:latin typeface="Times New Roman" panose="02020603050405020304" pitchFamily="18" charset="0"/>
              </a:rPr>
              <a:t>RESULT 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Symbol" panose="05050102010706020507" pitchFamily="18" charset="2"/>
              </a:rPr>
              <a:t>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LNAME, FNAME</a:t>
            </a:r>
            <a:r>
              <a:rPr lang="en-US" altLang="en-US" sz="2400" dirty="0">
                <a:latin typeface="Times New Roman" panose="02020603050405020304" pitchFamily="18" charset="0"/>
              </a:rPr>
              <a:t> (EMPS_WITHOUT_DEPS * EMPLOYEE)</a:t>
            </a:r>
          </a:p>
        </p:txBody>
      </p:sp>
    </p:spTree>
    <p:extLst>
      <p:ext uri="{BB962C8B-B14F-4D97-AF65-F5344CB8AC3E}">
        <p14:creationId xmlns:p14="http://schemas.microsoft.com/office/powerpoint/2010/main" val="4253322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936624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Examples of Queries in Relational Algebra: Single expressions</a:t>
            </a:r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76200" y="1066800"/>
            <a:ext cx="8991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As a single expression, these queries become</a:t>
            </a:r>
            <a:r>
              <a:rPr lang="en-US" altLang="en-US" sz="2400" dirty="0" smtClean="0"/>
              <a:t>: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700" dirty="0"/>
          </a:p>
          <a:p>
            <a:pPr marL="0" indent="0" eaLnBrk="1" hangingPunct="1"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Q1: Retrieve the name and address of all employees who work for the ‘Research’ department.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	</a:t>
            </a:r>
            <a:r>
              <a:rPr lang="en-US" altLang="en-US" sz="2400" dirty="0">
                <a:latin typeface="Symbol" panose="05050102010706020507" pitchFamily="18" charset="2"/>
                <a:sym typeface="Symbol" panose="05050102010706020507" pitchFamily="18" charset="2"/>
              </a:rPr>
              <a:t></a:t>
            </a:r>
            <a:r>
              <a:rPr lang="en-US" altLang="en-US" sz="2400" dirty="0"/>
              <a:t> </a:t>
            </a:r>
            <a:r>
              <a:rPr lang="en-US" altLang="en-US" sz="2400" baseline="-25000" dirty="0" err="1"/>
              <a:t>Fname</a:t>
            </a:r>
            <a:r>
              <a:rPr lang="en-US" altLang="en-US" sz="2400" baseline="-25000" dirty="0"/>
              <a:t>, </a:t>
            </a:r>
            <a:r>
              <a:rPr lang="en-US" altLang="en-US" sz="2400" baseline="-25000" dirty="0" err="1"/>
              <a:t>Lname</a:t>
            </a:r>
            <a:r>
              <a:rPr lang="en-US" altLang="en-US" sz="2400" baseline="-25000" dirty="0"/>
              <a:t>, Address</a:t>
            </a:r>
            <a:r>
              <a:rPr lang="en-US" altLang="en-US" sz="2400" dirty="0"/>
              <a:t> (</a:t>
            </a:r>
            <a:r>
              <a:rPr lang="en-US" altLang="en-US" sz="2400" dirty="0" err="1" smtClean="0"/>
              <a:t>σ</a:t>
            </a:r>
            <a:r>
              <a:rPr lang="en-US" altLang="en-US" sz="2400" baseline="-25000" dirty="0" err="1" smtClean="0"/>
              <a:t>Dname</a:t>
            </a:r>
            <a:r>
              <a:rPr lang="en-US" altLang="en-US" sz="2400" dirty="0" smtClean="0"/>
              <a:t>= </a:t>
            </a:r>
            <a:r>
              <a:rPr lang="en-US" altLang="en-US" sz="2400" dirty="0"/>
              <a:t>‘Research</a:t>
            </a:r>
            <a:r>
              <a:rPr lang="en-US" altLang="en-US" sz="2400" dirty="0" smtClean="0"/>
              <a:t>’(</a:t>
            </a:r>
            <a:r>
              <a:rPr lang="en-US" altLang="en-US" sz="2400" dirty="0"/>
              <a:t>DEPARTMENT </a:t>
            </a:r>
            <a:r>
              <a:rPr lang="en-US" altLang="en-US" sz="2400" dirty="0" smtClean="0"/>
              <a:t>⋈</a:t>
            </a:r>
            <a:r>
              <a:rPr lang="en-US" altLang="en-US" sz="2400" baseline="-25000" dirty="0" err="1" smtClean="0"/>
              <a:t>Dnumber</a:t>
            </a:r>
            <a:r>
              <a:rPr lang="en-US" altLang="en-US" sz="2400" baseline="-25000" dirty="0" smtClean="0"/>
              <a:t>=</a:t>
            </a:r>
            <a:r>
              <a:rPr lang="en-US" altLang="en-US" sz="2400" baseline="-25000" dirty="0" err="1" smtClean="0"/>
              <a:t>Dno</a:t>
            </a:r>
            <a:r>
              <a:rPr lang="en-US" altLang="en-US" sz="2400" dirty="0" smtClean="0"/>
              <a:t>(EMPLOYEE</a:t>
            </a:r>
            <a:r>
              <a:rPr lang="en-US" altLang="en-US" sz="2400" dirty="0"/>
              <a:t>))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9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2400" b="1" dirty="0">
                <a:latin typeface="Times New Roman" panose="02020603050405020304" pitchFamily="18" charset="0"/>
              </a:rPr>
              <a:t>Q6: Retrieve the names of employees who have no dependents.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	 </a:t>
            </a:r>
            <a:r>
              <a:rPr lang="en-US" altLang="en-US" sz="2400" dirty="0">
                <a:latin typeface="Symbol" panose="05050102010706020507" pitchFamily="18" charset="2"/>
                <a:sym typeface="Symbol" panose="05050102010706020507" pitchFamily="18" charset="2"/>
              </a:rPr>
              <a:t></a:t>
            </a:r>
            <a:r>
              <a:rPr lang="en-US" altLang="en-US" sz="2400" dirty="0"/>
              <a:t> </a:t>
            </a:r>
            <a:r>
              <a:rPr lang="en-US" altLang="en-US" sz="2400" baseline="-25000" dirty="0" err="1"/>
              <a:t>Lname</a:t>
            </a:r>
            <a:r>
              <a:rPr lang="en-US" altLang="en-US" sz="2400" baseline="-25000" dirty="0"/>
              <a:t>, </a:t>
            </a:r>
            <a:r>
              <a:rPr lang="en-US" altLang="en-US" sz="2400" baseline="-25000" dirty="0" err="1"/>
              <a:t>Fname</a:t>
            </a:r>
            <a:r>
              <a:rPr lang="en-US" altLang="en-US" sz="2400" dirty="0"/>
              <a:t>((</a:t>
            </a:r>
            <a:r>
              <a:rPr lang="en-US" altLang="en-US" sz="2400" dirty="0" smtClean="0">
                <a:latin typeface="Symbol" panose="05050102010706020507" pitchFamily="18" charset="2"/>
                <a:sym typeface="Symbol" panose="05050102010706020507" pitchFamily="18" charset="2"/>
              </a:rPr>
              <a:t></a:t>
            </a:r>
            <a:r>
              <a:rPr lang="en-US" altLang="en-US" sz="2400" baseline="-25000" dirty="0" err="1" smtClean="0"/>
              <a:t>Ssn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(EMPLOYEE) − </a:t>
            </a:r>
            <a:r>
              <a:rPr lang="en-US" altLang="en-US" sz="2400" dirty="0" err="1" smtClean="0"/>
              <a:t>ρ</a:t>
            </a:r>
            <a:r>
              <a:rPr lang="en-US" altLang="en-US" sz="2400" baseline="-25000" dirty="0" err="1" smtClean="0"/>
              <a:t>Ssn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</a:t>
            </a:r>
            <a:r>
              <a:rPr lang="en-US" altLang="en-US" sz="2400" dirty="0" smtClean="0">
                <a:latin typeface="Symbol" panose="05050102010706020507" pitchFamily="18" charset="2"/>
                <a:sym typeface="Symbol" panose="05050102010706020507" pitchFamily="18" charset="2"/>
              </a:rPr>
              <a:t></a:t>
            </a:r>
            <a:r>
              <a:rPr lang="en-US" altLang="en-US" sz="2400" baseline="-25000" dirty="0" err="1" smtClean="0"/>
              <a:t>Essn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(DEPENDENT))) ∗ EMPLOYEE)</a:t>
            </a:r>
          </a:p>
        </p:txBody>
      </p:sp>
    </p:spTree>
    <p:extLst>
      <p:ext uri="{BB962C8B-B14F-4D97-AF65-F5344CB8AC3E}">
        <p14:creationId xmlns:p14="http://schemas.microsoft.com/office/powerpoint/2010/main" val="106557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CA" dirty="0"/>
              <a:t>Examples of Queries in Relational Algebra</a:t>
            </a:r>
            <a:endParaRPr lang="en-US" altLang="en-US" sz="3200" dirty="0" smtClean="0"/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55123" y="714983"/>
            <a:ext cx="9049966" cy="126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names of employees who work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all the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 that ‘John Smith’ works on.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2133600"/>
            <a:ext cx="91050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SMITH←</a:t>
            </a:r>
            <a:r>
              <a:rPr lang="el-GR" sz="2800" b="1" dirty="0"/>
              <a:t>σ</a:t>
            </a:r>
            <a:r>
              <a:rPr lang="en-US" sz="2800" b="1" baseline="-25000" dirty="0" err="1"/>
              <a:t>Fname</a:t>
            </a:r>
            <a:r>
              <a:rPr lang="en-US" sz="2800" b="1" baseline="-25000" dirty="0"/>
              <a:t>=‘</a:t>
            </a:r>
            <a:r>
              <a:rPr lang="en-US" sz="2800" b="1" baseline="-25000" dirty="0" err="1"/>
              <a:t>John’AND</a:t>
            </a:r>
            <a:r>
              <a:rPr lang="en-US" sz="2800" b="1" baseline="-25000" dirty="0"/>
              <a:t> </a:t>
            </a:r>
            <a:r>
              <a:rPr lang="en-US" sz="2800" b="1" baseline="-25000" dirty="0" err="1"/>
              <a:t>Lname</a:t>
            </a:r>
            <a:r>
              <a:rPr lang="en-US" sz="2800" b="1" baseline="-25000" dirty="0"/>
              <a:t>=‘Smith’</a:t>
            </a:r>
            <a:r>
              <a:rPr lang="en-US" sz="2800" b="1" dirty="0"/>
              <a:t>(EMPLOYEE) </a:t>
            </a:r>
            <a:endParaRPr lang="en-US" sz="2800" b="1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SMITH_PNOS</a:t>
            </a:r>
            <a:r>
              <a:rPr lang="en-US" sz="2800" b="1" dirty="0"/>
              <a:t>←</a:t>
            </a:r>
            <a:r>
              <a:rPr lang="el-GR" sz="2800" b="1" dirty="0"/>
              <a:t>π</a:t>
            </a:r>
            <a:r>
              <a:rPr lang="en-US" sz="2800" b="1" baseline="-25000" dirty="0" err="1" smtClean="0"/>
              <a:t>Pno</a:t>
            </a:r>
            <a:r>
              <a:rPr lang="en-US" sz="2800" b="1" dirty="0" smtClean="0"/>
              <a:t>(WORKS_ON ⋈</a:t>
            </a:r>
            <a:r>
              <a:rPr lang="en-US" sz="2800" b="1" baseline="-25000" dirty="0" err="1" smtClean="0"/>
              <a:t>Essn</a:t>
            </a:r>
            <a:r>
              <a:rPr lang="en-US" sz="2800" b="1" baseline="-25000" dirty="0" smtClean="0"/>
              <a:t>=</a:t>
            </a:r>
            <a:r>
              <a:rPr lang="en-US" sz="2800" b="1" baseline="-25000" dirty="0" err="1" smtClean="0"/>
              <a:t>Ssn</a:t>
            </a:r>
            <a:r>
              <a:rPr lang="en-US" sz="2800" b="1" dirty="0" err="1" smtClean="0"/>
              <a:t>SMITH</a:t>
            </a:r>
            <a:r>
              <a:rPr lang="en-US" sz="2800" b="1" dirty="0" smtClean="0"/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SSN_PNOS</a:t>
            </a:r>
            <a:r>
              <a:rPr lang="en-US" sz="2800" b="1" dirty="0"/>
              <a:t>←</a:t>
            </a:r>
            <a:r>
              <a:rPr lang="el-GR" sz="2800" b="1" dirty="0"/>
              <a:t>π</a:t>
            </a:r>
            <a:r>
              <a:rPr lang="en-US" sz="2800" b="1" baseline="-25000" dirty="0" err="1"/>
              <a:t>Essn</a:t>
            </a:r>
            <a:r>
              <a:rPr lang="en-US" sz="2800" b="1" baseline="-25000" dirty="0"/>
              <a:t>, </a:t>
            </a:r>
            <a:r>
              <a:rPr lang="en-US" sz="2800" b="1" baseline="-25000" dirty="0" err="1"/>
              <a:t>Pno</a:t>
            </a:r>
            <a:r>
              <a:rPr lang="en-US" sz="2800" b="1" dirty="0"/>
              <a:t>(WORKS_ON</a:t>
            </a:r>
            <a:r>
              <a:rPr lang="en-US" sz="2800" b="1" dirty="0" smtClean="0"/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SSNS(</a:t>
            </a:r>
            <a:r>
              <a:rPr lang="en-US" sz="2800" b="1" dirty="0" err="1" smtClean="0"/>
              <a:t>Ssn</a:t>
            </a:r>
            <a:r>
              <a:rPr lang="en-US" sz="2800" b="1" dirty="0"/>
              <a:t>) ←SSN_PNOS ÷ </a:t>
            </a:r>
            <a:r>
              <a:rPr lang="en-US" sz="2800" b="1" dirty="0" smtClean="0"/>
              <a:t>SMITH_PNOS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RESULT←</a:t>
            </a:r>
            <a:r>
              <a:rPr lang="el-GR" sz="2800" b="1" dirty="0" smtClean="0"/>
              <a:t>π</a:t>
            </a:r>
            <a:r>
              <a:rPr lang="en-US" sz="2800" b="1" baseline="-25000" dirty="0" err="1" smtClean="0"/>
              <a:t>Fname</a:t>
            </a:r>
            <a:r>
              <a:rPr lang="en-US" sz="2800" b="1" baseline="-25000" dirty="0"/>
              <a:t>, </a:t>
            </a:r>
            <a:r>
              <a:rPr lang="en-US" sz="2800" b="1" baseline="-25000" dirty="0" err="1"/>
              <a:t>Lname</a:t>
            </a:r>
            <a:r>
              <a:rPr lang="en-US" sz="2800" b="1" dirty="0"/>
              <a:t>(SSNS * EMPLOYEE)</a:t>
            </a:r>
          </a:p>
        </p:txBody>
      </p:sp>
    </p:spTree>
    <p:extLst>
      <p:ext uri="{BB962C8B-B14F-4D97-AF65-F5344CB8AC3E}">
        <p14:creationId xmlns:p14="http://schemas.microsoft.com/office/powerpoint/2010/main" val="1526270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CA" dirty="0"/>
              <a:t>Examples of Queries in Relational Algebra</a:t>
            </a:r>
            <a:endParaRPr lang="en-US" altLang="en-US" sz="3200" dirty="0" smtClean="0"/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55123" y="714983"/>
            <a:ext cx="9049966" cy="599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914400"/>
            <a:ext cx="91050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Query 1. Retrieve the name and address of all employees who work for the ‘Research’ department</a:t>
            </a:r>
            <a:r>
              <a:rPr lang="en-CA" dirty="0" smtClean="0"/>
              <a:t>.</a:t>
            </a:r>
          </a:p>
          <a:p>
            <a:endParaRPr lang="en-CA" dirty="0" smtClean="0"/>
          </a:p>
          <a:p>
            <a:pPr>
              <a:lnSpc>
                <a:spcPct val="150000"/>
              </a:lnSpc>
            </a:pPr>
            <a:r>
              <a:rPr lang="en-CA" sz="2600" dirty="0" err="1" smtClean="0">
                <a:latin typeface="Franklin Gothic Medium Cond" panose="020B0606030402020204" pitchFamily="34" charset="0"/>
              </a:rPr>
              <a:t>RESEARCH_DEPT</a:t>
            </a:r>
            <a:r>
              <a:rPr lang="en-CA" sz="2600" dirty="0" err="1">
                <a:latin typeface="Franklin Gothic Medium Cond" panose="020B0606030402020204" pitchFamily="34" charset="0"/>
              </a:rPr>
              <a:t>←σ</a:t>
            </a:r>
            <a:r>
              <a:rPr lang="en-CA" sz="2600" baseline="-25000" dirty="0" err="1">
                <a:latin typeface="Franklin Gothic Medium Cond" panose="020B0606030402020204" pitchFamily="34" charset="0"/>
              </a:rPr>
              <a:t>Dname</a:t>
            </a:r>
            <a:r>
              <a:rPr lang="en-CA" sz="2600" baseline="-25000" dirty="0">
                <a:latin typeface="Franklin Gothic Medium Cond" panose="020B0606030402020204" pitchFamily="34" charset="0"/>
              </a:rPr>
              <a:t>=‘Research’</a:t>
            </a:r>
            <a:r>
              <a:rPr lang="en-CA" sz="2600" dirty="0">
                <a:latin typeface="Franklin Gothic Medium Cond" panose="020B0606030402020204" pitchFamily="34" charset="0"/>
              </a:rPr>
              <a:t>(DEPARTMENT) </a:t>
            </a:r>
            <a:endParaRPr lang="en-CA" sz="2600" dirty="0" smtClean="0">
              <a:latin typeface="Franklin Gothic Medium Cond" panose="020B06060304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600" dirty="0" smtClean="0">
                <a:latin typeface="Franklin Gothic Medium Cond" panose="020B0606030402020204" pitchFamily="34" charset="0"/>
              </a:rPr>
              <a:t>RESEARCH_EMPS</a:t>
            </a:r>
            <a:r>
              <a:rPr lang="en-CA" sz="2600" dirty="0">
                <a:latin typeface="Franklin Gothic Medium Cond" panose="020B0606030402020204" pitchFamily="34" charset="0"/>
              </a:rPr>
              <a:t>← (</a:t>
            </a:r>
            <a:r>
              <a:rPr lang="en-CA" sz="2600" dirty="0" smtClean="0">
                <a:latin typeface="Franklin Gothic Medium Cond" panose="020B0606030402020204" pitchFamily="34" charset="0"/>
              </a:rPr>
              <a:t>RESEARCH_DEPT</a:t>
            </a:r>
            <a:r>
              <a:rPr lang="en-US" sz="2600" b="1" dirty="0">
                <a:latin typeface="Franklin Gothic Medium Cond" panose="020B0606030402020204" pitchFamily="34" charset="0"/>
              </a:rPr>
              <a:t> ⋈ </a:t>
            </a:r>
            <a:r>
              <a:rPr lang="en-CA" sz="2600" baseline="-25000" dirty="0" err="1" smtClean="0">
                <a:latin typeface="Franklin Gothic Medium Cond" panose="020B0606030402020204" pitchFamily="34" charset="0"/>
              </a:rPr>
              <a:t>Dnumber</a:t>
            </a:r>
            <a:r>
              <a:rPr lang="en-CA" sz="2600" baseline="-25000" dirty="0" smtClean="0">
                <a:latin typeface="Franklin Gothic Medium Cond" panose="020B0606030402020204" pitchFamily="34" charset="0"/>
              </a:rPr>
              <a:t>=</a:t>
            </a:r>
            <a:r>
              <a:rPr lang="en-CA" sz="2600" baseline="-25000" dirty="0" err="1" smtClean="0">
                <a:latin typeface="Franklin Gothic Medium Cond" panose="020B0606030402020204" pitchFamily="34" charset="0"/>
              </a:rPr>
              <a:t>Dno</a:t>
            </a:r>
            <a:r>
              <a:rPr lang="en-CA" sz="2600" dirty="0" err="1" smtClean="0">
                <a:latin typeface="Franklin Gothic Medium Cond" panose="020B0606030402020204" pitchFamily="34" charset="0"/>
              </a:rPr>
              <a:t>EMPLOYEE</a:t>
            </a:r>
            <a:r>
              <a:rPr lang="en-CA" sz="2600" dirty="0">
                <a:latin typeface="Franklin Gothic Medium Cond" panose="020B0606030402020204" pitchFamily="34" charset="0"/>
              </a:rPr>
              <a:t>) </a:t>
            </a:r>
            <a:endParaRPr lang="en-CA" sz="2600" dirty="0" smtClean="0">
              <a:latin typeface="Franklin Gothic Medium Cond" panose="020B06060304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600" dirty="0" smtClean="0">
                <a:latin typeface="Franklin Gothic Medium Cond" panose="020B0606030402020204" pitchFamily="34" charset="0"/>
              </a:rPr>
              <a:t>RESULT</a:t>
            </a:r>
            <a:r>
              <a:rPr lang="en-CA" sz="2600" dirty="0">
                <a:latin typeface="Franklin Gothic Medium Cond" panose="020B0606030402020204" pitchFamily="34" charset="0"/>
              </a:rPr>
              <a:t>←π</a:t>
            </a:r>
            <a:r>
              <a:rPr lang="en-CA" sz="2600" baseline="-25000" dirty="0" err="1">
                <a:latin typeface="Franklin Gothic Medium Cond" panose="020B0606030402020204" pitchFamily="34" charset="0"/>
              </a:rPr>
              <a:t>Fname</a:t>
            </a:r>
            <a:r>
              <a:rPr lang="en-CA" sz="2600" baseline="-25000" dirty="0">
                <a:latin typeface="Franklin Gothic Medium Cond" panose="020B0606030402020204" pitchFamily="34" charset="0"/>
              </a:rPr>
              <a:t>, </a:t>
            </a:r>
            <a:r>
              <a:rPr lang="en-CA" sz="2600" baseline="-25000" dirty="0" err="1">
                <a:latin typeface="Franklin Gothic Medium Cond" panose="020B0606030402020204" pitchFamily="34" charset="0"/>
              </a:rPr>
              <a:t>Lname</a:t>
            </a:r>
            <a:r>
              <a:rPr lang="en-CA" sz="2600" baseline="-25000" dirty="0">
                <a:latin typeface="Franklin Gothic Medium Cond" panose="020B0606030402020204" pitchFamily="34" charset="0"/>
              </a:rPr>
              <a:t>, Address</a:t>
            </a:r>
            <a:r>
              <a:rPr lang="en-CA" sz="2600" dirty="0">
                <a:latin typeface="Franklin Gothic Medium Cond" panose="020B0606030402020204" pitchFamily="34" charset="0"/>
              </a:rPr>
              <a:t>(RESEARCH_EMPS</a:t>
            </a:r>
            <a:r>
              <a:rPr lang="en-CA" sz="2600" dirty="0" smtClean="0">
                <a:latin typeface="Franklin Gothic Medium Cond" panose="020B0606030402020204" pitchFamily="34" charset="0"/>
              </a:rPr>
              <a:t>) </a:t>
            </a:r>
          </a:p>
          <a:p>
            <a:pPr>
              <a:lnSpc>
                <a:spcPct val="150000"/>
              </a:lnSpc>
            </a:pPr>
            <a:endParaRPr lang="en-CA" sz="2600" dirty="0">
              <a:latin typeface="Franklin Gothic Medium Cond" panose="020B06060304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600" dirty="0" smtClean="0">
                <a:latin typeface="Franklin Gothic Medium Cond" panose="020B0606030402020204" pitchFamily="34" charset="0"/>
              </a:rPr>
              <a:t>As </a:t>
            </a:r>
            <a:r>
              <a:rPr lang="en-CA" sz="2600" dirty="0">
                <a:latin typeface="Franklin Gothic Medium Cond" panose="020B0606030402020204" pitchFamily="34" charset="0"/>
              </a:rPr>
              <a:t>a single in-line expression, this query becomes</a:t>
            </a:r>
            <a:r>
              <a:rPr lang="en-CA" sz="2600" dirty="0" smtClean="0">
                <a:latin typeface="Franklin Gothic Medium Cond" panose="020B06060304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CA" sz="2600" dirty="0" smtClean="0">
                <a:latin typeface="Franklin Gothic Medium Cond" panose="020B0606030402020204" pitchFamily="34" charset="0"/>
              </a:rPr>
              <a:t>π</a:t>
            </a:r>
            <a:r>
              <a:rPr lang="en-CA" sz="2600" baseline="-25000" dirty="0" err="1" smtClean="0">
                <a:latin typeface="Franklin Gothic Medium Cond" panose="020B0606030402020204" pitchFamily="34" charset="0"/>
              </a:rPr>
              <a:t>Fname</a:t>
            </a:r>
            <a:r>
              <a:rPr lang="en-CA" sz="2600" baseline="-25000" dirty="0">
                <a:latin typeface="Franklin Gothic Medium Cond" panose="020B0606030402020204" pitchFamily="34" charset="0"/>
              </a:rPr>
              <a:t>, </a:t>
            </a:r>
            <a:r>
              <a:rPr lang="en-CA" sz="2600" baseline="-25000" dirty="0" err="1">
                <a:latin typeface="Franklin Gothic Medium Cond" panose="020B0606030402020204" pitchFamily="34" charset="0"/>
              </a:rPr>
              <a:t>Lname</a:t>
            </a:r>
            <a:r>
              <a:rPr lang="en-CA" sz="2600" baseline="-25000" dirty="0">
                <a:latin typeface="Franklin Gothic Medium Cond" panose="020B0606030402020204" pitchFamily="34" charset="0"/>
              </a:rPr>
              <a:t>, </a:t>
            </a:r>
            <a:r>
              <a:rPr lang="en-CA" sz="2600" baseline="-25000" dirty="0" smtClean="0">
                <a:latin typeface="Franklin Gothic Medium Cond" panose="020B0606030402020204" pitchFamily="34" charset="0"/>
              </a:rPr>
              <a:t>Address</a:t>
            </a:r>
            <a:r>
              <a:rPr lang="en-CA" sz="2600" dirty="0" smtClean="0">
                <a:latin typeface="Franklin Gothic Medium Cond" panose="020B0606030402020204" pitchFamily="34" charset="0"/>
              </a:rPr>
              <a:t>(</a:t>
            </a:r>
            <a:r>
              <a:rPr lang="en-CA" sz="2600" dirty="0" err="1" smtClean="0">
                <a:latin typeface="Franklin Gothic Medium Cond" panose="020B0606030402020204" pitchFamily="34" charset="0"/>
              </a:rPr>
              <a:t>σ</a:t>
            </a:r>
            <a:r>
              <a:rPr lang="en-CA" sz="2600" baseline="-25000" dirty="0" err="1" smtClean="0">
                <a:latin typeface="Franklin Gothic Medium Cond" panose="020B0606030402020204" pitchFamily="34" charset="0"/>
              </a:rPr>
              <a:t>Dname</a:t>
            </a:r>
            <a:r>
              <a:rPr lang="en-CA" sz="2600" baseline="-25000" dirty="0">
                <a:latin typeface="Franklin Gothic Medium Cond" panose="020B0606030402020204" pitchFamily="34" charset="0"/>
              </a:rPr>
              <a:t>=‘Research’</a:t>
            </a:r>
            <a:r>
              <a:rPr lang="en-CA" sz="2600" dirty="0">
                <a:latin typeface="Franklin Gothic Medium Cond" panose="020B0606030402020204" pitchFamily="34" charset="0"/>
              </a:rPr>
              <a:t>(</a:t>
            </a:r>
            <a:r>
              <a:rPr lang="en-CA" sz="2600" dirty="0" smtClean="0">
                <a:latin typeface="Franklin Gothic Medium Cond" panose="020B0606030402020204" pitchFamily="34" charset="0"/>
              </a:rPr>
              <a:t>DEPARTMENT</a:t>
            </a:r>
            <a:r>
              <a:rPr lang="en-US" sz="2600" b="1" dirty="0" smtClean="0">
                <a:latin typeface="Franklin Gothic Medium Cond" panose="020B0606030402020204" pitchFamily="34" charset="0"/>
              </a:rPr>
              <a:t>⋈ </a:t>
            </a:r>
            <a:r>
              <a:rPr lang="en-CA" sz="2600" baseline="-25000" dirty="0" err="1" smtClean="0">
                <a:latin typeface="Franklin Gothic Medium Cond" panose="020B0606030402020204" pitchFamily="34" charset="0"/>
              </a:rPr>
              <a:t>Dnumber</a:t>
            </a:r>
            <a:r>
              <a:rPr lang="en-CA" sz="2600" baseline="-25000" dirty="0" smtClean="0">
                <a:latin typeface="Franklin Gothic Medium Cond" panose="020B0606030402020204" pitchFamily="34" charset="0"/>
              </a:rPr>
              <a:t>=</a:t>
            </a:r>
            <a:r>
              <a:rPr lang="en-CA" sz="2600" baseline="-25000" dirty="0" err="1" smtClean="0">
                <a:latin typeface="Franklin Gothic Medium Cond" panose="020B0606030402020204" pitchFamily="34" charset="0"/>
              </a:rPr>
              <a:t>Dno</a:t>
            </a:r>
            <a:r>
              <a:rPr lang="en-CA" sz="2600" dirty="0" smtClean="0">
                <a:latin typeface="Franklin Gothic Medium Cond" panose="020B0606030402020204" pitchFamily="34" charset="0"/>
              </a:rPr>
              <a:t>(EMPLOYEE</a:t>
            </a:r>
            <a:r>
              <a:rPr lang="en-CA" sz="2600" dirty="0">
                <a:latin typeface="Franklin Gothic Medium Cond" panose="020B0606030402020204" pitchFamily="34" charset="0"/>
              </a:rPr>
              <a:t>))</a:t>
            </a:r>
            <a:endParaRPr lang="en-US" sz="26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92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CA" dirty="0"/>
              <a:t>Examples of Queries in Relational Algebra</a:t>
            </a:r>
            <a:endParaRPr lang="en-US" altLang="en-U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1" y="914400"/>
            <a:ext cx="91050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Query </a:t>
            </a:r>
            <a:r>
              <a:rPr lang="en-US" dirty="0">
                <a:solidFill>
                  <a:schemeClr val="tx2"/>
                </a:solidFill>
              </a:rPr>
              <a:t>2. For every project located in ‘Stafford’, list the project number, the </a:t>
            </a:r>
            <a:r>
              <a:rPr lang="en-US" dirty="0" smtClean="0">
                <a:solidFill>
                  <a:schemeClr val="tx2"/>
                </a:solidFill>
              </a:rPr>
              <a:t>controlling </a:t>
            </a:r>
            <a:r>
              <a:rPr lang="en-US" dirty="0">
                <a:solidFill>
                  <a:schemeClr val="tx2"/>
                </a:solidFill>
              </a:rPr>
              <a:t>department number, and the department manager’s last name, address, and birth date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2600" b="1" dirty="0" smtClean="0">
                <a:latin typeface="Arial Narrow" panose="020B0606020202030204" pitchFamily="34" charset="0"/>
              </a:rPr>
              <a:t>STAFFORD_PROJS</a:t>
            </a:r>
            <a:r>
              <a:rPr lang="en-US" sz="2600" b="1" dirty="0">
                <a:latin typeface="Arial Narrow" panose="020B0606020202030204" pitchFamily="34" charset="0"/>
              </a:rPr>
              <a:t>←</a:t>
            </a:r>
            <a:r>
              <a:rPr lang="el-GR" sz="2600" b="1" dirty="0">
                <a:latin typeface="Arial Narrow" panose="020B0606020202030204" pitchFamily="34" charset="0"/>
              </a:rPr>
              <a:t>σ</a:t>
            </a:r>
            <a:r>
              <a:rPr lang="en-US" sz="2600" b="1" baseline="-25000" dirty="0" err="1">
                <a:latin typeface="Arial Narrow" panose="020B0606020202030204" pitchFamily="34" charset="0"/>
              </a:rPr>
              <a:t>Plocation</a:t>
            </a:r>
            <a:r>
              <a:rPr lang="en-US" sz="2600" b="1" baseline="-25000" dirty="0">
                <a:latin typeface="Arial Narrow" panose="020B0606020202030204" pitchFamily="34" charset="0"/>
              </a:rPr>
              <a:t>=‘Stafford’</a:t>
            </a:r>
            <a:r>
              <a:rPr lang="en-US" sz="2600" b="1" dirty="0">
                <a:latin typeface="Arial Narrow" panose="020B0606020202030204" pitchFamily="34" charset="0"/>
              </a:rPr>
              <a:t>(PROJECT) </a:t>
            </a:r>
            <a:endParaRPr lang="en-US" sz="2600" b="1" dirty="0" smtClean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 smtClean="0">
                <a:latin typeface="Arial Narrow" panose="020B0606020202030204" pitchFamily="34" charset="0"/>
              </a:rPr>
              <a:t>CONTR_DEPTS</a:t>
            </a:r>
            <a:r>
              <a:rPr lang="en-US" sz="2600" b="1" dirty="0">
                <a:latin typeface="Arial Narrow" panose="020B0606020202030204" pitchFamily="34" charset="0"/>
              </a:rPr>
              <a:t>← (</a:t>
            </a:r>
            <a:r>
              <a:rPr lang="en-US" sz="2600" b="1" dirty="0" err="1" smtClean="0">
                <a:latin typeface="Arial Narrow" panose="020B0606020202030204" pitchFamily="34" charset="0"/>
              </a:rPr>
              <a:t>STAFFORD_PROJS⋈</a:t>
            </a:r>
            <a:r>
              <a:rPr lang="en-US" sz="2600" b="1" baseline="-25000" dirty="0" err="1" smtClean="0">
                <a:latin typeface="Arial Narrow" panose="020B0606020202030204" pitchFamily="34" charset="0"/>
              </a:rPr>
              <a:t>Dnum</a:t>
            </a:r>
            <a:r>
              <a:rPr lang="en-US" sz="2600" b="1" baseline="-25000" dirty="0" smtClean="0">
                <a:latin typeface="Arial Narrow" panose="020B0606020202030204" pitchFamily="34" charset="0"/>
              </a:rPr>
              <a:t>=</a:t>
            </a:r>
            <a:r>
              <a:rPr lang="en-US" sz="2600" b="1" baseline="-25000" dirty="0" err="1" smtClean="0">
                <a:latin typeface="Arial Narrow" panose="020B0606020202030204" pitchFamily="34" charset="0"/>
              </a:rPr>
              <a:t>Dnumber</a:t>
            </a:r>
            <a:r>
              <a:rPr lang="en-US" sz="2600" b="1" dirty="0" err="1" smtClean="0">
                <a:latin typeface="Arial Narrow" panose="020B0606020202030204" pitchFamily="34" charset="0"/>
              </a:rPr>
              <a:t>DEPARTMENT</a:t>
            </a:r>
            <a:r>
              <a:rPr lang="en-US" sz="2600" b="1" dirty="0">
                <a:latin typeface="Arial Narrow" panose="020B0606020202030204" pitchFamily="34" charset="0"/>
              </a:rPr>
              <a:t>) PROJ_DEPT_MGRS← (</a:t>
            </a:r>
            <a:r>
              <a:rPr lang="en-US" sz="2600" b="1" dirty="0" smtClean="0">
                <a:latin typeface="Arial Narrow" panose="020B0606020202030204" pitchFamily="34" charset="0"/>
              </a:rPr>
              <a:t>CONTR_DEPTS</a:t>
            </a:r>
            <a:r>
              <a:rPr lang="en-US" sz="2600" b="1" dirty="0">
                <a:latin typeface="Arial Narrow" panose="020B0606020202030204" pitchFamily="34" charset="0"/>
              </a:rPr>
              <a:t> ⋈ </a:t>
            </a:r>
            <a:r>
              <a:rPr lang="en-US" sz="2600" b="1" baseline="-25000" dirty="0" err="1" smtClean="0">
                <a:latin typeface="Arial Narrow" panose="020B0606020202030204" pitchFamily="34" charset="0"/>
              </a:rPr>
              <a:t>Mgr_ssn</a:t>
            </a:r>
            <a:r>
              <a:rPr lang="en-US" sz="2600" b="1" baseline="-25000" dirty="0" smtClean="0">
                <a:latin typeface="Arial Narrow" panose="020B0606020202030204" pitchFamily="34" charset="0"/>
              </a:rPr>
              <a:t>=</a:t>
            </a:r>
            <a:r>
              <a:rPr lang="en-US" sz="2600" b="1" baseline="-25000" dirty="0" err="1" smtClean="0">
                <a:latin typeface="Arial Narrow" panose="020B0606020202030204" pitchFamily="34" charset="0"/>
              </a:rPr>
              <a:t>Ssn</a:t>
            </a:r>
            <a:r>
              <a:rPr lang="en-US" sz="2600" b="1" dirty="0" err="1" smtClean="0">
                <a:latin typeface="Arial Narrow" panose="020B0606020202030204" pitchFamily="34" charset="0"/>
              </a:rPr>
              <a:t>EMPLOYEE</a:t>
            </a:r>
            <a:r>
              <a:rPr lang="en-US" sz="2600" b="1" dirty="0">
                <a:latin typeface="Arial Narrow" panose="020B0606020202030204" pitchFamily="34" charset="0"/>
              </a:rPr>
              <a:t>) </a:t>
            </a:r>
            <a:endParaRPr lang="en-US" sz="2600" b="1" dirty="0" smtClean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 smtClean="0">
                <a:latin typeface="Arial Narrow" panose="020B0606020202030204" pitchFamily="34" charset="0"/>
              </a:rPr>
              <a:t>RESULT</a:t>
            </a:r>
            <a:r>
              <a:rPr lang="en-US" sz="2600" b="1" dirty="0">
                <a:latin typeface="Arial Narrow" panose="020B0606020202030204" pitchFamily="34" charset="0"/>
              </a:rPr>
              <a:t>←</a:t>
            </a:r>
            <a:r>
              <a:rPr lang="el-GR" sz="2600" b="1" dirty="0">
                <a:latin typeface="Arial Narrow" panose="020B0606020202030204" pitchFamily="34" charset="0"/>
              </a:rPr>
              <a:t>π</a:t>
            </a:r>
            <a:r>
              <a:rPr lang="en-US" sz="2600" b="1" baseline="-25000" dirty="0" err="1">
                <a:latin typeface="Arial Narrow" panose="020B0606020202030204" pitchFamily="34" charset="0"/>
              </a:rPr>
              <a:t>Pnumber</a:t>
            </a:r>
            <a:r>
              <a:rPr lang="en-US" sz="2600" b="1" baseline="-25000" dirty="0">
                <a:latin typeface="Arial Narrow" panose="020B0606020202030204" pitchFamily="34" charset="0"/>
              </a:rPr>
              <a:t>, </a:t>
            </a:r>
            <a:r>
              <a:rPr lang="en-US" sz="2600" b="1" baseline="-25000" dirty="0" err="1">
                <a:latin typeface="Arial Narrow" panose="020B0606020202030204" pitchFamily="34" charset="0"/>
              </a:rPr>
              <a:t>Dnum</a:t>
            </a:r>
            <a:r>
              <a:rPr lang="en-US" sz="2600" b="1" baseline="-25000" dirty="0">
                <a:latin typeface="Arial Narrow" panose="020B0606020202030204" pitchFamily="34" charset="0"/>
              </a:rPr>
              <a:t>, </a:t>
            </a:r>
            <a:r>
              <a:rPr lang="en-US" sz="2600" b="1" baseline="-25000" dirty="0" err="1">
                <a:latin typeface="Arial Narrow" panose="020B0606020202030204" pitchFamily="34" charset="0"/>
              </a:rPr>
              <a:t>Lname</a:t>
            </a:r>
            <a:r>
              <a:rPr lang="en-US" sz="2600" b="1" baseline="-25000" dirty="0">
                <a:latin typeface="Arial Narrow" panose="020B0606020202030204" pitchFamily="34" charset="0"/>
              </a:rPr>
              <a:t>, Address, </a:t>
            </a:r>
            <a:r>
              <a:rPr lang="en-US" sz="2600" b="1" baseline="-25000" dirty="0" err="1">
                <a:latin typeface="Arial Narrow" panose="020B0606020202030204" pitchFamily="34" charset="0"/>
              </a:rPr>
              <a:t>Bdate</a:t>
            </a:r>
            <a:r>
              <a:rPr lang="en-US" sz="2600" b="1" dirty="0">
                <a:latin typeface="Arial Narrow" panose="020B0606020202030204" pitchFamily="34" charset="0"/>
              </a:rPr>
              <a:t>(PROJ_DEPT_MGRS)</a:t>
            </a:r>
            <a:endParaRPr lang="en-CA" sz="2600" b="1" dirty="0" smtClean="0">
              <a:latin typeface="Arial Narrow" panose="020B0606020202030204" pitchFamily="34" charset="0"/>
            </a:endParaRPr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55123" y="714983"/>
            <a:ext cx="9049966" cy="599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137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CA" dirty="0"/>
              <a:t>Examples of Queries in Relational Algebra</a:t>
            </a:r>
            <a:endParaRPr lang="en-US" altLang="en-U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1" y="914400"/>
            <a:ext cx="91050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Query </a:t>
            </a:r>
            <a:r>
              <a:rPr lang="en-US" sz="2800" dirty="0">
                <a:solidFill>
                  <a:schemeClr val="tx2"/>
                </a:solidFill>
              </a:rPr>
              <a:t>3. Find the names of employees who work on all the projects controlled by department number 5</a:t>
            </a:r>
            <a:r>
              <a:rPr lang="en-US" sz="2800" dirty="0" smtClean="0">
                <a:solidFill>
                  <a:schemeClr val="tx2"/>
                </a:solidFill>
              </a:rPr>
              <a:t>.</a:t>
            </a:r>
          </a:p>
          <a:p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b="1" dirty="0" smtClean="0">
                <a:latin typeface="Candara" panose="020E0502030303020204" pitchFamily="34" charset="0"/>
              </a:rPr>
              <a:t>DEPT5_PROJS</a:t>
            </a:r>
            <a:r>
              <a:rPr lang="en-US" sz="2800" b="1" dirty="0">
                <a:latin typeface="Candara" panose="020E0502030303020204" pitchFamily="34" charset="0"/>
              </a:rPr>
              <a:t>←</a:t>
            </a:r>
            <a:r>
              <a:rPr lang="el-GR" sz="2800" b="1" dirty="0">
                <a:latin typeface="Candara" panose="020E0502030303020204" pitchFamily="34" charset="0"/>
              </a:rPr>
              <a:t>ρ</a:t>
            </a:r>
            <a:r>
              <a:rPr lang="el-GR" sz="2800" b="1" baseline="-25000" dirty="0">
                <a:latin typeface="Candara" panose="020E0502030303020204" pitchFamily="34" charset="0"/>
              </a:rPr>
              <a:t>(</a:t>
            </a:r>
            <a:r>
              <a:rPr lang="en-US" sz="2800" b="1" baseline="-25000" dirty="0" err="1">
                <a:latin typeface="Candara" panose="020E0502030303020204" pitchFamily="34" charset="0"/>
              </a:rPr>
              <a:t>Pno</a:t>
            </a:r>
            <a:r>
              <a:rPr lang="en-US" sz="2800" b="1" baseline="-25000" dirty="0">
                <a:latin typeface="Candara" panose="020E0502030303020204" pitchFamily="34" charset="0"/>
              </a:rPr>
              <a:t>)</a:t>
            </a:r>
            <a:r>
              <a:rPr lang="en-US" sz="2800" b="1" dirty="0">
                <a:latin typeface="Candara" panose="020E0502030303020204" pitchFamily="34" charset="0"/>
              </a:rPr>
              <a:t>(</a:t>
            </a:r>
            <a:r>
              <a:rPr lang="el-GR" sz="2800" b="1" dirty="0">
                <a:latin typeface="Candara" panose="020E0502030303020204" pitchFamily="34" charset="0"/>
              </a:rPr>
              <a:t>π</a:t>
            </a:r>
            <a:r>
              <a:rPr lang="en-US" sz="2800" b="1" baseline="-25000" dirty="0" err="1">
                <a:latin typeface="Candara" panose="020E0502030303020204" pitchFamily="34" charset="0"/>
              </a:rPr>
              <a:t>Pnumber</a:t>
            </a:r>
            <a:r>
              <a:rPr lang="en-US" sz="2800" b="1" dirty="0">
                <a:latin typeface="Candara" panose="020E0502030303020204" pitchFamily="34" charset="0"/>
              </a:rPr>
              <a:t>(</a:t>
            </a:r>
            <a:r>
              <a:rPr lang="el-GR" sz="2800" b="1" dirty="0">
                <a:latin typeface="Candara" panose="020E0502030303020204" pitchFamily="34" charset="0"/>
              </a:rPr>
              <a:t>σ</a:t>
            </a:r>
            <a:r>
              <a:rPr lang="en-US" sz="2800" b="1" baseline="-25000" dirty="0" err="1">
                <a:latin typeface="Candara" panose="020E0502030303020204" pitchFamily="34" charset="0"/>
              </a:rPr>
              <a:t>Dnum</a:t>
            </a:r>
            <a:r>
              <a:rPr lang="en-US" sz="2800" b="1" baseline="-25000" dirty="0">
                <a:latin typeface="Candara" panose="020E0502030303020204" pitchFamily="34" charset="0"/>
              </a:rPr>
              <a:t>=5</a:t>
            </a:r>
            <a:r>
              <a:rPr lang="en-US" sz="2800" b="1" dirty="0">
                <a:latin typeface="Candara" panose="020E0502030303020204" pitchFamily="34" charset="0"/>
              </a:rPr>
              <a:t>(PROJECT))) </a:t>
            </a:r>
            <a:endParaRPr lang="en-US" sz="2800" b="1" dirty="0" smtClean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latin typeface="Candara" panose="020E0502030303020204" pitchFamily="34" charset="0"/>
              </a:rPr>
              <a:t>EMP_PROJ</a:t>
            </a:r>
            <a:r>
              <a:rPr lang="en-US" sz="2800" b="1" dirty="0">
                <a:latin typeface="Candara" panose="020E0502030303020204" pitchFamily="34" charset="0"/>
              </a:rPr>
              <a:t>←</a:t>
            </a:r>
            <a:r>
              <a:rPr lang="el-GR" sz="2800" b="1" dirty="0">
                <a:latin typeface="Candara" panose="020E0502030303020204" pitchFamily="34" charset="0"/>
              </a:rPr>
              <a:t>ρ</a:t>
            </a:r>
            <a:r>
              <a:rPr lang="el-GR" sz="2800" b="1" baseline="-25000" dirty="0">
                <a:latin typeface="Candara" panose="020E0502030303020204" pitchFamily="34" charset="0"/>
              </a:rPr>
              <a:t>(</a:t>
            </a:r>
            <a:r>
              <a:rPr lang="en-US" sz="2800" b="1" baseline="-25000" dirty="0" err="1">
                <a:latin typeface="Candara" panose="020E0502030303020204" pitchFamily="34" charset="0"/>
              </a:rPr>
              <a:t>Ssn</a:t>
            </a:r>
            <a:r>
              <a:rPr lang="en-US" sz="2800" b="1" baseline="-25000" dirty="0">
                <a:latin typeface="Candara" panose="020E0502030303020204" pitchFamily="34" charset="0"/>
              </a:rPr>
              <a:t>, </a:t>
            </a:r>
            <a:r>
              <a:rPr lang="en-US" sz="2800" b="1" baseline="-25000" dirty="0" err="1">
                <a:latin typeface="Candara" panose="020E0502030303020204" pitchFamily="34" charset="0"/>
              </a:rPr>
              <a:t>Pno</a:t>
            </a:r>
            <a:r>
              <a:rPr lang="en-US" sz="2800" b="1" baseline="-25000" dirty="0">
                <a:latin typeface="Candara" panose="020E0502030303020204" pitchFamily="34" charset="0"/>
              </a:rPr>
              <a:t>)</a:t>
            </a:r>
            <a:r>
              <a:rPr lang="en-US" sz="2800" b="1" dirty="0">
                <a:latin typeface="Candara" panose="020E0502030303020204" pitchFamily="34" charset="0"/>
              </a:rPr>
              <a:t>(</a:t>
            </a:r>
            <a:r>
              <a:rPr lang="el-GR" sz="2800" b="1" dirty="0">
                <a:latin typeface="Candara" panose="020E0502030303020204" pitchFamily="34" charset="0"/>
              </a:rPr>
              <a:t>π</a:t>
            </a:r>
            <a:r>
              <a:rPr lang="en-US" sz="2800" b="1" baseline="-25000" dirty="0" err="1">
                <a:latin typeface="Candara" panose="020E0502030303020204" pitchFamily="34" charset="0"/>
              </a:rPr>
              <a:t>Essn</a:t>
            </a:r>
            <a:r>
              <a:rPr lang="en-US" sz="2800" b="1" baseline="-25000" dirty="0">
                <a:latin typeface="Candara" panose="020E0502030303020204" pitchFamily="34" charset="0"/>
              </a:rPr>
              <a:t>, </a:t>
            </a:r>
            <a:r>
              <a:rPr lang="en-US" sz="2800" b="1" baseline="-25000" dirty="0" err="1">
                <a:latin typeface="Candara" panose="020E0502030303020204" pitchFamily="34" charset="0"/>
              </a:rPr>
              <a:t>Pno</a:t>
            </a:r>
            <a:r>
              <a:rPr lang="en-US" sz="2800" b="1" dirty="0">
                <a:latin typeface="Candara" panose="020E0502030303020204" pitchFamily="34" charset="0"/>
              </a:rPr>
              <a:t>(WORKS_ON)) RESULT_EMP_SSNS←EMP_PROJ ÷ </a:t>
            </a:r>
            <a:r>
              <a:rPr lang="en-US" sz="2800" b="1" dirty="0" smtClean="0">
                <a:latin typeface="Candara" panose="020E0502030303020204" pitchFamily="34" charset="0"/>
              </a:rPr>
              <a:t>DEPT5_PROJS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latin typeface="Candara" panose="020E0502030303020204" pitchFamily="34" charset="0"/>
              </a:rPr>
              <a:t>RESULT</a:t>
            </a:r>
            <a:r>
              <a:rPr lang="en-US" sz="2800" b="1" dirty="0">
                <a:latin typeface="Candara" panose="020E0502030303020204" pitchFamily="34" charset="0"/>
              </a:rPr>
              <a:t>←</a:t>
            </a:r>
            <a:r>
              <a:rPr lang="el-GR" sz="2800" b="1" dirty="0">
                <a:latin typeface="Candara" panose="020E0502030303020204" pitchFamily="34" charset="0"/>
              </a:rPr>
              <a:t>π</a:t>
            </a:r>
            <a:r>
              <a:rPr lang="en-US" sz="2800" b="1" baseline="-25000" dirty="0" err="1">
                <a:latin typeface="Candara" panose="020E0502030303020204" pitchFamily="34" charset="0"/>
              </a:rPr>
              <a:t>Lname</a:t>
            </a:r>
            <a:r>
              <a:rPr lang="en-US" sz="2800" b="1" baseline="-25000" dirty="0">
                <a:latin typeface="Candara" panose="020E0502030303020204" pitchFamily="34" charset="0"/>
              </a:rPr>
              <a:t>, </a:t>
            </a:r>
            <a:r>
              <a:rPr lang="en-US" sz="2800" b="1" baseline="-25000" dirty="0" err="1">
                <a:latin typeface="Candara" panose="020E0502030303020204" pitchFamily="34" charset="0"/>
              </a:rPr>
              <a:t>Fname</a:t>
            </a:r>
            <a:r>
              <a:rPr lang="en-US" sz="2800" b="1" dirty="0">
                <a:latin typeface="Candara" panose="020E0502030303020204" pitchFamily="34" charset="0"/>
              </a:rPr>
              <a:t>(RESULT_EMP_SSNS *EMPLOYEE)</a:t>
            </a:r>
            <a:endParaRPr lang="en-CA" sz="2800" b="1" dirty="0" smtClean="0">
              <a:latin typeface="Candara" panose="020E0502030303020204" pitchFamily="34" charset="0"/>
            </a:endParaRPr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55123" y="714983"/>
            <a:ext cx="9049966" cy="599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7651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Unary Relational Operations: SELECT (continued)</a:t>
            </a:r>
          </a:p>
        </p:txBody>
      </p:sp>
      <p:sp>
        <p:nvSpPr>
          <p:cNvPr id="3379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6127" y="609601"/>
            <a:ext cx="9083040" cy="624839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000" dirty="0" smtClean="0"/>
              <a:t>SELECT Operation Properties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The SELECT operation 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dirty="0" smtClean="0"/>
              <a:t> </a:t>
            </a:r>
            <a:r>
              <a:rPr lang="en-US" altLang="en-US" sz="2000" baseline="-25000" dirty="0" smtClean="0"/>
              <a:t>&lt;selection condition&gt;</a:t>
            </a:r>
            <a:r>
              <a:rPr lang="en-US" altLang="en-US" sz="2000" dirty="0" smtClean="0"/>
              <a:t>(R) produces a relation S that has the same schema (same attributes) as 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SELECT 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dirty="0" smtClean="0"/>
              <a:t> is commutative: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dirty="0" smtClean="0"/>
              <a:t> </a:t>
            </a:r>
            <a:r>
              <a:rPr lang="en-US" altLang="en-US" sz="2000" baseline="-25000" dirty="0" smtClean="0"/>
              <a:t>&lt;condition1&gt;</a:t>
            </a:r>
            <a:r>
              <a:rPr lang="en-US" altLang="en-US" sz="2000" dirty="0" smtClean="0"/>
              <a:t>(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dirty="0" smtClean="0"/>
              <a:t> </a:t>
            </a:r>
            <a:r>
              <a:rPr lang="en-US" altLang="en-US" sz="2000" baseline="-25000" dirty="0" smtClean="0"/>
              <a:t>&lt; condition2&gt;</a:t>
            </a:r>
            <a:r>
              <a:rPr lang="en-US" altLang="en-US" sz="2000" dirty="0" smtClean="0"/>
              <a:t> (R)) = 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dirty="0" smtClean="0"/>
              <a:t> </a:t>
            </a:r>
            <a:r>
              <a:rPr lang="en-US" altLang="en-US" sz="2000" baseline="-25000" dirty="0" smtClean="0"/>
              <a:t>&lt;condition2&gt;</a:t>
            </a:r>
            <a:r>
              <a:rPr lang="en-US" altLang="en-US" sz="2000" dirty="0" smtClean="0"/>
              <a:t> (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dirty="0" smtClean="0"/>
              <a:t> </a:t>
            </a:r>
            <a:r>
              <a:rPr lang="en-US" altLang="en-US" sz="2000" baseline="-25000" dirty="0" smtClean="0"/>
              <a:t>&lt; condition1&gt;</a:t>
            </a:r>
            <a:r>
              <a:rPr lang="en-US" altLang="en-US" sz="2000" dirty="0" smtClean="0"/>
              <a:t> (R))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&lt;cond1&gt;</a:t>
            </a:r>
            <a:r>
              <a:rPr lang="en-US" altLang="en-US" sz="2000" dirty="0" smtClean="0"/>
              <a:t>(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&lt;cond2&gt;</a:t>
            </a:r>
            <a:r>
              <a:rPr lang="en-US" altLang="en-US" sz="2000" dirty="0" smtClean="0"/>
              <a:t> (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&lt;cond3&gt;</a:t>
            </a:r>
            <a:r>
              <a:rPr lang="en-US" altLang="en-US" sz="2000" dirty="0" smtClean="0"/>
              <a:t> (R)) = 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&lt;cond2&gt;</a:t>
            </a:r>
            <a:r>
              <a:rPr lang="en-US" altLang="en-US" sz="2000" dirty="0" smtClean="0"/>
              <a:t> (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&lt;cond3&gt;</a:t>
            </a:r>
            <a:r>
              <a:rPr lang="en-US" altLang="en-US" sz="2000" dirty="0" smtClean="0"/>
              <a:t> (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&lt;cond1&gt;</a:t>
            </a:r>
            <a:r>
              <a:rPr lang="en-US" altLang="en-US" sz="2000" dirty="0" smtClean="0"/>
              <a:t> ( R)))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A cascade of SELECT operations may be replaced by a single selection with a conjunction of all the conditions: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&lt;cond1&gt;</a:t>
            </a:r>
            <a:r>
              <a:rPr lang="en-US" altLang="en-US" sz="2000" dirty="0" smtClean="0"/>
              <a:t>(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&lt; cond2&gt;</a:t>
            </a:r>
            <a:r>
              <a:rPr lang="en-US" altLang="en-US" sz="2000" dirty="0" smtClean="0"/>
              <a:t> (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&lt;cond3&gt;</a:t>
            </a:r>
            <a:r>
              <a:rPr lang="en-US" altLang="en-US" sz="2000" dirty="0" smtClean="0"/>
              <a:t>(R)) = </a:t>
            </a:r>
            <a:r>
              <a:rPr lang="en-US" altLang="en-US" sz="2000" dirty="0" smtClean="0">
                <a:latin typeface="Symbol" panose="05050102010706020507" pitchFamily="18" charset="2"/>
              </a:rPr>
              <a:t></a:t>
            </a:r>
            <a:r>
              <a:rPr lang="en-US" altLang="en-US" sz="2000" baseline="-25000" dirty="0" smtClean="0"/>
              <a:t> &lt;cond1&gt; AND &lt; cond2&gt; AND &lt; cond3&gt;</a:t>
            </a:r>
            <a:r>
              <a:rPr lang="en-US" altLang="en-US" sz="2000" dirty="0" smtClean="0"/>
              <a:t>(R)))</a:t>
            </a:r>
          </a:p>
          <a:p>
            <a:pPr lvl="1" eaLnBrk="1" hangingPunct="1"/>
            <a:r>
              <a:rPr lang="en-US" altLang="en-US" sz="2000" dirty="0" smtClean="0"/>
              <a:t>The number of tuples in the result of a SELECT is less than (or equal to) the number of tuples in the input relation R</a:t>
            </a:r>
          </a:p>
        </p:txBody>
      </p:sp>
    </p:spTree>
    <p:extLst>
      <p:ext uri="{BB962C8B-B14F-4D97-AF65-F5344CB8AC3E}">
        <p14:creationId xmlns:p14="http://schemas.microsoft.com/office/powerpoint/2010/main" val="3812700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CA" dirty="0"/>
              <a:t>Examples of Queries in Relational Algebra</a:t>
            </a:r>
            <a:endParaRPr lang="en-US" altLang="en-U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1" y="685800"/>
            <a:ext cx="9105089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Query </a:t>
            </a:r>
            <a:r>
              <a:rPr lang="en-US" dirty="0">
                <a:solidFill>
                  <a:srgbClr val="0070C0"/>
                </a:solidFill>
              </a:rPr>
              <a:t>4. Make a list of project numbers for projects that involve an employee whose last name is ‘Smith’, either as a worker or as a manager of the department that controls the project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endParaRPr lang="en-US" sz="1200" dirty="0" smtClean="0"/>
          </a:p>
          <a:p>
            <a:pPr>
              <a:lnSpc>
                <a:spcPct val="150000"/>
              </a:lnSpc>
            </a:pPr>
            <a:r>
              <a:rPr lang="en-US" sz="2200" b="1" dirty="0" smtClean="0">
                <a:latin typeface="Arial Narrow" panose="020B0606020202030204" pitchFamily="34" charset="0"/>
              </a:rPr>
              <a:t>SMITHS(</a:t>
            </a:r>
            <a:r>
              <a:rPr lang="en-US" sz="2200" b="1" dirty="0" err="1" smtClean="0">
                <a:latin typeface="Arial Narrow" panose="020B0606020202030204" pitchFamily="34" charset="0"/>
              </a:rPr>
              <a:t>Essn</a:t>
            </a:r>
            <a:r>
              <a:rPr lang="en-US" sz="2200" b="1" dirty="0">
                <a:latin typeface="Arial Narrow" panose="020B0606020202030204" pitchFamily="34" charset="0"/>
              </a:rPr>
              <a:t>) ←</a:t>
            </a:r>
            <a:r>
              <a:rPr lang="el-GR" sz="2200" b="1" dirty="0">
                <a:latin typeface="Arial Narrow" panose="020B0606020202030204" pitchFamily="34" charset="0"/>
              </a:rPr>
              <a:t>π</a:t>
            </a:r>
            <a:r>
              <a:rPr lang="en-US" sz="2200" b="1" baseline="-25000" dirty="0" err="1">
                <a:latin typeface="Arial Narrow" panose="020B0606020202030204" pitchFamily="34" charset="0"/>
              </a:rPr>
              <a:t>Ssn</a:t>
            </a:r>
            <a:r>
              <a:rPr lang="en-US" sz="2200" b="1" dirty="0">
                <a:latin typeface="Arial Narrow" panose="020B0606020202030204" pitchFamily="34" charset="0"/>
              </a:rPr>
              <a:t> (</a:t>
            </a:r>
            <a:r>
              <a:rPr lang="el-GR" sz="2200" b="1" dirty="0">
                <a:latin typeface="Arial Narrow" panose="020B0606020202030204" pitchFamily="34" charset="0"/>
              </a:rPr>
              <a:t>σ</a:t>
            </a:r>
            <a:r>
              <a:rPr lang="en-US" sz="2200" b="1" baseline="-25000" dirty="0" err="1">
                <a:latin typeface="Arial Narrow" panose="020B0606020202030204" pitchFamily="34" charset="0"/>
              </a:rPr>
              <a:t>Lname</a:t>
            </a:r>
            <a:r>
              <a:rPr lang="en-US" sz="2200" b="1" baseline="-25000" dirty="0">
                <a:latin typeface="Arial Narrow" panose="020B0606020202030204" pitchFamily="34" charset="0"/>
              </a:rPr>
              <a:t>=‘Smith’</a:t>
            </a:r>
            <a:r>
              <a:rPr lang="en-US" sz="2200" b="1" dirty="0">
                <a:latin typeface="Arial Narrow" panose="020B0606020202030204" pitchFamily="34" charset="0"/>
              </a:rPr>
              <a:t>(EMPLOYEE)) SMITH_WORKER_PROJS←</a:t>
            </a:r>
            <a:r>
              <a:rPr lang="el-GR" sz="2200" b="1" dirty="0">
                <a:latin typeface="Arial Narrow" panose="020B0606020202030204" pitchFamily="34" charset="0"/>
              </a:rPr>
              <a:t>π</a:t>
            </a:r>
            <a:r>
              <a:rPr lang="en-US" sz="2200" b="1" baseline="-25000" dirty="0" err="1">
                <a:latin typeface="Arial Narrow" panose="020B0606020202030204" pitchFamily="34" charset="0"/>
              </a:rPr>
              <a:t>Pno</a:t>
            </a:r>
            <a:r>
              <a:rPr lang="en-US" sz="2200" b="1" dirty="0">
                <a:latin typeface="Arial Narrow" panose="020B0606020202030204" pitchFamily="34" charset="0"/>
              </a:rPr>
              <a:t>(WORKS_ON * SMITHS) </a:t>
            </a:r>
            <a:endParaRPr lang="en-US" sz="2200" b="1" dirty="0" smtClean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b="1" dirty="0" smtClean="0">
                <a:latin typeface="Arial Narrow" panose="020B0606020202030204" pitchFamily="34" charset="0"/>
              </a:rPr>
              <a:t>MGRS</a:t>
            </a:r>
            <a:r>
              <a:rPr lang="en-US" sz="2200" b="1" dirty="0">
                <a:latin typeface="Arial Narrow" panose="020B0606020202030204" pitchFamily="34" charset="0"/>
              </a:rPr>
              <a:t>←</a:t>
            </a:r>
            <a:r>
              <a:rPr lang="el-GR" sz="2200" b="1" dirty="0">
                <a:latin typeface="Arial Narrow" panose="020B0606020202030204" pitchFamily="34" charset="0"/>
              </a:rPr>
              <a:t>π</a:t>
            </a:r>
            <a:r>
              <a:rPr lang="en-US" sz="2200" b="1" baseline="-25000" dirty="0" err="1">
                <a:latin typeface="Arial Narrow" panose="020B0606020202030204" pitchFamily="34" charset="0"/>
              </a:rPr>
              <a:t>Lname</a:t>
            </a:r>
            <a:r>
              <a:rPr lang="en-US" sz="2200" b="1" baseline="-25000" dirty="0">
                <a:latin typeface="Arial Narrow" panose="020B0606020202030204" pitchFamily="34" charset="0"/>
              </a:rPr>
              <a:t>, </a:t>
            </a:r>
            <a:r>
              <a:rPr lang="en-US" sz="2200" b="1" baseline="-25000" dirty="0" err="1" smtClean="0">
                <a:latin typeface="Arial Narrow" panose="020B0606020202030204" pitchFamily="34" charset="0"/>
              </a:rPr>
              <a:t>Dnumber</a:t>
            </a:r>
            <a:r>
              <a:rPr lang="en-US" sz="2200" b="1" dirty="0" smtClean="0">
                <a:latin typeface="Arial Narrow" panose="020B0606020202030204" pitchFamily="34" charset="0"/>
              </a:rPr>
              <a:t>(EMPLOYEE</a:t>
            </a:r>
            <a:r>
              <a:rPr lang="en-US" sz="2200" b="1" dirty="0">
                <a:latin typeface="Arial Narrow" panose="020B0606020202030204" pitchFamily="34" charset="0"/>
              </a:rPr>
              <a:t> ⋈ </a:t>
            </a:r>
            <a:r>
              <a:rPr lang="en-US" sz="2200" b="1" baseline="-25000" dirty="0" err="1" smtClean="0">
                <a:latin typeface="Arial Narrow" panose="020B0606020202030204" pitchFamily="34" charset="0"/>
              </a:rPr>
              <a:t>Ssn</a:t>
            </a:r>
            <a:r>
              <a:rPr lang="en-US" sz="2200" b="1" baseline="-25000" dirty="0" smtClean="0">
                <a:latin typeface="Arial Narrow" panose="020B0606020202030204" pitchFamily="34" charset="0"/>
              </a:rPr>
              <a:t>=</a:t>
            </a:r>
            <a:r>
              <a:rPr lang="en-US" sz="2200" b="1" baseline="-25000" dirty="0" err="1" smtClean="0">
                <a:latin typeface="Arial Narrow" panose="020B0606020202030204" pitchFamily="34" charset="0"/>
              </a:rPr>
              <a:t>Mgr_ssn</a:t>
            </a:r>
            <a:r>
              <a:rPr lang="en-US" sz="2200" b="1" dirty="0" err="1" smtClean="0">
                <a:latin typeface="Arial Narrow" panose="020B0606020202030204" pitchFamily="34" charset="0"/>
              </a:rPr>
              <a:t>DEPARTMENT</a:t>
            </a:r>
            <a:r>
              <a:rPr lang="en-US" sz="2200" b="1" dirty="0">
                <a:latin typeface="Arial Narrow" panose="020B0606020202030204" pitchFamily="34" charset="0"/>
              </a:rPr>
              <a:t>) SMITH_MANAGED_DEPTS(</a:t>
            </a:r>
            <a:r>
              <a:rPr lang="en-US" sz="2200" b="1" dirty="0" err="1">
                <a:latin typeface="Arial Narrow" panose="020B0606020202030204" pitchFamily="34" charset="0"/>
              </a:rPr>
              <a:t>Dnum</a:t>
            </a:r>
            <a:r>
              <a:rPr lang="en-US" sz="2200" b="1" dirty="0">
                <a:latin typeface="Arial Narrow" panose="020B0606020202030204" pitchFamily="34" charset="0"/>
              </a:rPr>
              <a:t>) ←</a:t>
            </a:r>
            <a:r>
              <a:rPr lang="el-GR" sz="2200" b="1" dirty="0">
                <a:latin typeface="Arial Narrow" panose="020B0606020202030204" pitchFamily="34" charset="0"/>
              </a:rPr>
              <a:t>π</a:t>
            </a:r>
            <a:r>
              <a:rPr lang="en-US" sz="2200" b="1" baseline="-25000" dirty="0" err="1">
                <a:latin typeface="Arial Narrow" panose="020B0606020202030204" pitchFamily="34" charset="0"/>
              </a:rPr>
              <a:t>Dnumber</a:t>
            </a:r>
            <a:r>
              <a:rPr lang="en-US" sz="2200" b="1" dirty="0">
                <a:latin typeface="Arial Narrow" panose="020B0606020202030204" pitchFamily="34" charset="0"/>
              </a:rPr>
              <a:t> (</a:t>
            </a:r>
            <a:r>
              <a:rPr lang="el-GR" sz="2200" b="1" dirty="0">
                <a:latin typeface="Arial Narrow" panose="020B0606020202030204" pitchFamily="34" charset="0"/>
              </a:rPr>
              <a:t>σ</a:t>
            </a:r>
            <a:r>
              <a:rPr lang="en-US" sz="2200" b="1" baseline="-25000" dirty="0" err="1">
                <a:latin typeface="Arial Narrow" panose="020B0606020202030204" pitchFamily="34" charset="0"/>
              </a:rPr>
              <a:t>Lname</a:t>
            </a:r>
            <a:r>
              <a:rPr lang="en-US" sz="2200" b="1" baseline="-25000" dirty="0">
                <a:latin typeface="Arial Narrow" panose="020B0606020202030204" pitchFamily="34" charset="0"/>
              </a:rPr>
              <a:t>=‘Smith’</a:t>
            </a:r>
            <a:r>
              <a:rPr lang="en-US" sz="2200" b="1" dirty="0">
                <a:latin typeface="Arial Narrow" panose="020B0606020202030204" pitchFamily="34" charset="0"/>
              </a:rPr>
              <a:t>(MGRS)) SMITH_MGR_PROJS(</a:t>
            </a:r>
            <a:r>
              <a:rPr lang="en-US" sz="2200" b="1" dirty="0" err="1">
                <a:latin typeface="Arial Narrow" panose="020B0606020202030204" pitchFamily="34" charset="0"/>
              </a:rPr>
              <a:t>Pno</a:t>
            </a:r>
            <a:r>
              <a:rPr lang="en-US" sz="2200" b="1" dirty="0">
                <a:latin typeface="Arial Narrow" panose="020B0606020202030204" pitchFamily="34" charset="0"/>
              </a:rPr>
              <a:t>) ←</a:t>
            </a:r>
            <a:r>
              <a:rPr lang="el-GR" sz="2200" b="1" dirty="0">
                <a:latin typeface="Arial Narrow" panose="020B0606020202030204" pitchFamily="34" charset="0"/>
              </a:rPr>
              <a:t>π</a:t>
            </a:r>
            <a:r>
              <a:rPr lang="en-US" sz="2200" b="1" baseline="-25000" dirty="0" err="1">
                <a:latin typeface="Arial Narrow" panose="020B0606020202030204" pitchFamily="34" charset="0"/>
              </a:rPr>
              <a:t>Pnumber</a:t>
            </a:r>
            <a:r>
              <a:rPr lang="en-US" sz="2200" b="1" dirty="0">
                <a:latin typeface="Arial Narrow" panose="020B0606020202030204" pitchFamily="34" charset="0"/>
              </a:rPr>
              <a:t>(SMITH_MANAGED_DEPTS *PROJECT) </a:t>
            </a:r>
            <a:endParaRPr lang="en-US" sz="2200" b="1" dirty="0" smtClean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b="1" dirty="0" smtClean="0">
                <a:latin typeface="Arial Narrow" panose="020B0606020202030204" pitchFamily="34" charset="0"/>
              </a:rPr>
              <a:t>RESULT </a:t>
            </a:r>
            <a:r>
              <a:rPr lang="en-US" sz="2200" b="1" dirty="0">
                <a:latin typeface="Arial Narrow" panose="020B0606020202030204" pitchFamily="34" charset="0"/>
              </a:rPr>
              <a:t>← (SMITH_WORKER_PROJS </a:t>
            </a:r>
            <a:r>
              <a:rPr lang="en-US" sz="2200" b="1" dirty="0" smtClean="0">
                <a:latin typeface="Arial Narrow" panose="020B0606020202030204" pitchFamily="34" charset="0"/>
              </a:rPr>
              <a:t>∪ SMITH_MGR_PROJS</a:t>
            </a:r>
            <a:r>
              <a:rPr lang="en-US" sz="2200" b="1" dirty="0">
                <a:latin typeface="Arial Narrow" panose="020B0606020202030204" pitchFamily="34" charset="0"/>
              </a:rPr>
              <a:t>)</a:t>
            </a:r>
            <a:endParaRPr lang="en-CA" sz="2200" b="1" dirty="0" smtClean="0">
              <a:latin typeface="Arial Narrow" panose="020B0606020202030204" pitchFamily="34" charset="0"/>
            </a:endParaRPr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55123" y="714983"/>
            <a:ext cx="9049966" cy="599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123" y="5280209"/>
            <a:ext cx="90499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As a single in-line expression, this query becomes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</a:p>
          <a:p>
            <a:r>
              <a:rPr lang="el-GR" b="1" dirty="0" smtClean="0"/>
              <a:t>π</a:t>
            </a:r>
            <a:r>
              <a:rPr lang="en-US" b="1" baseline="-25000" dirty="0" err="1"/>
              <a:t>Pno</a:t>
            </a:r>
            <a:r>
              <a:rPr lang="en-US" b="1" dirty="0"/>
              <a:t> (</a:t>
            </a:r>
            <a:r>
              <a:rPr lang="en-US" b="1" dirty="0" err="1"/>
              <a:t>WORKS_ONEssn</a:t>
            </a:r>
            <a:r>
              <a:rPr lang="en-US" b="1" dirty="0"/>
              <a:t>=</a:t>
            </a:r>
            <a:r>
              <a:rPr lang="en-US" b="1" dirty="0" err="1"/>
              <a:t>Ssn</a:t>
            </a:r>
            <a:r>
              <a:rPr lang="en-US" b="1" dirty="0"/>
              <a:t> (</a:t>
            </a:r>
            <a:r>
              <a:rPr lang="el-GR" b="1" dirty="0"/>
              <a:t>π</a:t>
            </a:r>
            <a:r>
              <a:rPr lang="en-US" b="1" baseline="-25000" dirty="0" err="1"/>
              <a:t>Ssn</a:t>
            </a:r>
            <a:r>
              <a:rPr lang="en-US" b="1" dirty="0"/>
              <a:t> (</a:t>
            </a:r>
            <a:r>
              <a:rPr lang="el-GR" b="1" dirty="0"/>
              <a:t>σ</a:t>
            </a:r>
            <a:r>
              <a:rPr lang="en-US" b="1" baseline="-25000" dirty="0" err="1"/>
              <a:t>Lname</a:t>
            </a:r>
            <a:r>
              <a:rPr lang="en-US" b="1" baseline="-25000" dirty="0"/>
              <a:t>=‘Smith’</a:t>
            </a:r>
            <a:r>
              <a:rPr lang="en-US" b="1" dirty="0"/>
              <a:t>(EMPLOYEE))) </a:t>
            </a:r>
            <a:r>
              <a:rPr lang="en-US" b="1" dirty="0" smtClean="0"/>
              <a:t>∪ </a:t>
            </a:r>
            <a:r>
              <a:rPr lang="el-GR" b="1" dirty="0" smtClean="0"/>
              <a:t>π</a:t>
            </a:r>
            <a:r>
              <a:rPr lang="en-US" b="1" baseline="-25000" dirty="0" err="1"/>
              <a:t>Pno</a:t>
            </a:r>
            <a:r>
              <a:rPr lang="en-US" b="1" dirty="0" smtClean="0"/>
              <a:t>((</a:t>
            </a:r>
            <a:r>
              <a:rPr lang="el-GR" b="1" dirty="0" smtClean="0"/>
              <a:t>π</a:t>
            </a:r>
            <a:r>
              <a:rPr lang="en-US" b="1" baseline="-25000" dirty="0" err="1" smtClean="0"/>
              <a:t>Dnumber</a:t>
            </a:r>
            <a:r>
              <a:rPr lang="en-US" b="1" dirty="0" smtClean="0"/>
              <a:t> </a:t>
            </a:r>
            <a:r>
              <a:rPr lang="en-US" b="1" dirty="0"/>
              <a:t>(</a:t>
            </a:r>
            <a:r>
              <a:rPr lang="el-GR" b="1" dirty="0"/>
              <a:t>σ</a:t>
            </a:r>
            <a:r>
              <a:rPr lang="en-US" b="1" baseline="-25000" dirty="0" err="1"/>
              <a:t>Lname</a:t>
            </a:r>
            <a:r>
              <a:rPr lang="en-US" b="1" baseline="-25000" dirty="0"/>
              <a:t>=‘Smith’</a:t>
            </a:r>
            <a:r>
              <a:rPr lang="en-US" b="1" dirty="0"/>
              <a:t>(</a:t>
            </a:r>
            <a:r>
              <a:rPr lang="el-GR" b="1" dirty="0"/>
              <a:t>π</a:t>
            </a:r>
            <a:r>
              <a:rPr lang="en-US" b="1" baseline="-25000" dirty="0" err="1"/>
              <a:t>Lname</a:t>
            </a:r>
            <a:r>
              <a:rPr lang="en-US" b="1" baseline="-25000" dirty="0"/>
              <a:t>, </a:t>
            </a:r>
            <a:r>
              <a:rPr lang="en-US" b="1" baseline="-25000" dirty="0" err="1"/>
              <a:t>Dnumber</a:t>
            </a:r>
            <a:r>
              <a:rPr lang="en-US" b="1" dirty="0"/>
              <a:t>(EMPLOYEE</a:t>
            </a:r>
            <a:r>
              <a:rPr lang="en-US" b="1" dirty="0" smtClean="0"/>
              <a:t>)))</a:t>
            </a:r>
            <a:r>
              <a:rPr lang="en-US" b="1" dirty="0">
                <a:latin typeface="Arial Narrow" panose="020B0606020202030204" pitchFamily="34" charset="0"/>
              </a:rPr>
              <a:t> ⋈</a:t>
            </a:r>
            <a:r>
              <a:rPr lang="en-US" b="1" dirty="0" smtClean="0"/>
              <a:t> </a:t>
            </a:r>
            <a:r>
              <a:rPr lang="en-US" b="1" baseline="-25000" dirty="0" err="1"/>
              <a:t>Ssn</a:t>
            </a:r>
            <a:r>
              <a:rPr lang="en-US" b="1" baseline="-25000" dirty="0"/>
              <a:t>=</a:t>
            </a:r>
            <a:r>
              <a:rPr lang="en-US" b="1" baseline="-25000" dirty="0" err="1"/>
              <a:t>Mgr_ssn</a:t>
            </a:r>
            <a:r>
              <a:rPr lang="en-US" b="1" dirty="0" err="1"/>
              <a:t>DEPARTMENT</a:t>
            </a:r>
            <a:r>
              <a:rPr lang="en-US" b="1" dirty="0"/>
              <a:t>)) </a:t>
            </a:r>
            <a:r>
              <a:rPr lang="en-US" b="1" dirty="0">
                <a:latin typeface="Arial Narrow" panose="020B0606020202030204" pitchFamily="34" charset="0"/>
              </a:rPr>
              <a:t>⋈ </a:t>
            </a:r>
            <a:r>
              <a:rPr lang="en-US" b="1" dirty="0" err="1" smtClean="0"/>
              <a:t>Dnumber</a:t>
            </a:r>
            <a:r>
              <a:rPr lang="en-US" b="1" dirty="0" smtClean="0"/>
              <a:t>=</a:t>
            </a:r>
            <a:r>
              <a:rPr lang="en-US" b="1" dirty="0" err="1" smtClean="0"/>
              <a:t>DnumPROJECT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40866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CA" dirty="0"/>
              <a:t>Examples of Queries in Relational Algebra</a:t>
            </a:r>
            <a:endParaRPr lang="en-US" altLang="en-U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1" y="914400"/>
            <a:ext cx="910508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000" dirty="0" smtClean="0">
                <a:solidFill>
                  <a:schemeClr val="tx2"/>
                </a:solidFill>
              </a:rPr>
              <a:t>Query </a:t>
            </a:r>
            <a:r>
              <a:rPr lang="en-CA" sz="2000" dirty="0">
                <a:solidFill>
                  <a:schemeClr val="tx2"/>
                </a:solidFill>
              </a:rPr>
              <a:t>5. List the names of all employees with two or more dependents</a:t>
            </a:r>
            <a:r>
              <a:rPr lang="en-CA" sz="2000" dirty="0" smtClean="0">
                <a:solidFill>
                  <a:schemeClr val="tx2"/>
                </a:solidFill>
              </a:rPr>
              <a:t>. </a:t>
            </a:r>
            <a:endParaRPr lang="en-CA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CA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2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Strictly </a:t>
            </a:r>
            <a:r>
              <a:rPr lang="en-CA" sz="2000" dirty="0">
                <a:solidFill>
                  <a:srgbClr val="002060"/>
                </a:solidFill>
                <a:latin typeface="Candara" panose="020E0502030303020204" pitchFamily="34" charset="0"/>
              </a:rPr>
              <a:t>speaking, this query cannot be done in the </a:t>
            </a:r>
            <a:r>
              <a:rPr lang="en-CA" sz="1800" dirty="0">
                <a:solidFill>
                  <a:srgbClr val="002060"/>
                </a:solidFill>
                <a:latin typeface="Candara" panose="020E0502030303020204" pitchFamily="34" charset="0"/>
              </a:rPr>
              <a:t>basic</a:t>
            </a:r>
            <a:r>
              <a:rPr lang="en-CA" sz="2000" dirty="0">
                <a:solidFill>
                  <a:srgbClr val="002060"/>
                </a:solidFill>
                <a:latin typeface="Candara" panose="020E0502030303020204" pitchFamily="34" charset="0"/>
              </a:rPr>
              <a:t> (</a:t>
            </a:r>
            <a:r>
              <a:rPr lang="en-CA" sz="1800" dirty="0">
                <a:solidFill>
                  <a:srgbClr val="002060"/>
                </a:solidFill>
                <a:latin typeface="Candara" panose="020E0502030303020204" pitchFamily="34" charset="0"/>
              </a:rPr>
              <a:t>original</a:t>
            </a:r>
            <a:r>
              <a:rPr lang="en-CA" sz="2000" dirty="0">
                <a:solidFill>
                  <a:srgbClr val="002060"/>
                </a:solidFill>
                <a:latin typeface="Candara" panose="020E0502030303020204" pitchFamily="34" charset="0"/>
              </a:rPr>
              <a:t>) </a:t>
            </a:r>
            <a:r>
              <a:rPr lang="en-CA" sz="1800" dirty="0">
                <a:solidFill>
                  <a:srgbClr val="002060"/>
                </a:solidFill>
                <a:latin typeface="Candara" panose="020E0502030303020204" pitchFamily="34" charset="0"/>
              </a:rPr>
              <a:t>relational algebra</a:t>
            </a:r>
            <a:r>
              <a:rPr lang="en-CA" sz="2000" dirty="0">
                <a:solidFill>
                  <a:srgbClr val="002060"/>
                </a:solidFill>
                <a:latin typeface="Candara" panose="020E0502030303020204" pitchFamily="34" charset="0"/>
              </a:rPr>
              <a:t>. </a:t>
            </a:r>
            <a:r>
              <a:rPr lang="en-CA" sz="2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We </a:t>
            </a:r>
            <a:r>
              <a:rPr lang="en-CA" sz="2000" dirty="0">
                <a:solidFill>
                  <a:srgbClr val="002060"/>
                </a:solidFill>
                <a:latin typeface="Candara" panose="020E0502030303020204" pitchFamily="34" charset="0"/>
              </a:rPr>
              <a:t>have to use the AGGREGATE FUNCTION operation with the </a:t>
            </a:r>
            <a:r>
              <a:rPr lang="en-CA" sz="2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COUNT aggregate </a:t>
            </a:r>
            <a:r>
              <a:rPr lang="en-CA" sz="2000" dirty="0">
                <a:solidFill>
                  <a:srgbClr val="002060"/>
                </a:solidFill>
                <a:latin typeface="Candara" panose="020E0502030303020204" pitchFamily="34" charset="0"/>
              </a:rPr>
              <a:t>function. We assume that dependents of the </a:t>
            </a:r>
            <a:r>
              <a:rPr lang="en-CA" sz="1800" dirty="0">
                <a:solidFill>
                  <a:srgbClr val="002060"/>
                </a:solidFill>
                <a:latin typeface="Candara" panose="020E0502030303020204" pitchFamily="34" charset="0"/>
              </a:rPr>
              <a:t>same</a:t>
            </a:r>
            <a:r>
              <a:rPr lang="en-CA" sz="2000" dirty="0">
                <a:solidFill>
                  <a:srgbClr val="002060"/>
                </a:solidFill>
                <a:latin typeface="Candara" panose="020E0502030303020204" pitchFamily="34" charset="0"/>
              </a:rPr>
              <a:t> employee have </a:t>
            </a:r>
            <a:r>
              <a:rPr lang="en-CA" sz="18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distinct </a:t>
            </a:r>
            <a:r>
              <a:rPr lang="en-CA" sz="2000" dirty="0" err="1" smtClean="0">
                <a:solidFill>
                  <a:srgbClr val="002060"/>
                </a:solidFill>
                <a:latin typeface="Candara" panose="020E0502030303020204" pitchFamily="34" charset="0"/>
              </a:rPr>
              <a:t>Dependent_name</a:t>
            </a:r>
            <a:r>
              <a:rPr lang="en-CA" sz="2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 </a:t>
            </a:r>
            <a:r>
              <a:rPr lang="en-CA" sz="2000" dirty="0">
                <a:solidFill>
                  <a:srgbClr val="002060"/>
                </a:solidFill>
                <a:latin typeface="Candara" panose="020E0502030303020204" pitchFamily="34" charset="0"/>
              </a:rPr>
              <a:t>values</a:t>
            </a:r>
            <a:r>
              <a:rPr lang="en-CA" sz="2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  <a:p>
            <a:endParaRPr lang="en-CA" dirty="0" smtClean="0"/>
          </a:p>
          <a:p>
            <a:pPr>
              <a:lnSpc>
                <a:spcPct val="150000"/>
              </a:lnSpc>
            </a:pPr>
            <a:r>
              <a:rPr lang="en-CA" b="1" dirty="0" smtClean="0">
                <a:latin typeface="Arial Narrow" panose="020B0606020202030204" pitchFamily="34" charset="0"/>
              </a:rPr>
              <a:t>T1(</a:t>
            </a:r>
            <a:r>
              <a:rPr lang="en-CA" b="1" dirty="0" err="1" smtClean="0">
                <a:latin typeface="Arial Narrow" panose="020B0606020202030204" pitchFamily="34" charset="0"/>
              </a:rPr>
              <a:t>Ssn</a:t>
            </a:r>
            <a:r>
              <a:rPr lang="en-CA" b="1" dirty="0">
                <a:latin typeface="Arial Narrow" panose="020B0606020202030204" pitchFamily="34" charset="0"/>
              </a:rPr>
              <a:t>, </a:t>
            </a:r>
            <a:r>
              <a:rPr lang="en-CA" b="1" dirty="0" err="1">
                <a:latin typeface="Arial Narrow" panose="020B0606020202030204" pitchFamily="34" charset="0"/>
              </a:rPr>
              <a:t>No_of_dependents</a:t>
            </a:r>
            <a:r>
              <a:rPr lang="en-CA" b="1" dirty="0">
                <a:latin typeface="Arial Narrow" panose="020B0606020202030204" pitchFamily="34" charset="0"/>
              </a:rPr>
              <a:t>)←</a:t>
            </a:r>
            <a:r>
              <a:rPr lang="en-CA" b="1" dirty="0" err="1">
                <a:latin typeface="Arial Narrow" panose="020B0606020202030204" pitchFamily="34" charset="0"/>
              </a:rPr>
              <a:t>Essnℑ</a:t>
            </a:r>
            <a:r>
              <a:rPr lang="en-CA" b="1" baseline="-25000" dirty="0" err="1">
                <a:latin typeface="Arial Narrow" panose="020B0606020202030204" pitchFamily="34" charset="0"/>
              </a:rPr>
              <a:t>COUNT</a:t>
            </a:r>
            <a:r>
              <a:rPr lang="en-CA" b="1" dirty="0">
                <a:latin typeface="Arial Narrow" panose="020B0606020202030204" pitchFamily="34" charset="0"/>
              </a:rPr>
              <a:t> </a:t>
            </a:r>
            <a:r>
              <a:rPr lang="en-CA" b="1" baseline="-25000" dirty="0" err="1">
                <a:latin typeface="Arial Narrow" panose="020B0606020202030204" pitchFamily="34" charset="0"/>
              </a:rPr>
              <a:t>Dependent_name</a:t>
            </a:r>
            <a:r>
              <a:rPr lang="en-CA" b="1" dirty="0">
                <a:latin typeface="Arial Narrow" panose="020B0606020202030204" pitchFamily="34" charset="0"/>
              </a:rPr>
              <a:t>(DEPENDENT) </a:t>
            </a:r>
            <a:endParaRPr lang="en-CA" b="1" dirty="0" smtClean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b="1" dirty="0" smtClean="0">
                <a:latin typeface="Arial Narrow" panose="020B0606020202030204" pitchFamily="34" charset="0"/>
              </a:rPr>
              <a:t>T2 </a:t>
            </a:r>
            <a:r>
              <a:rPr lang="en-CA" b="1" dirty="0">
                <a:latin typeface="Arial Narrow" panose="020B0606020202030204" pitchFamily="34" charset="0"/>
              </a:rPr>
              <a:t>←</a:t>
            </a:r>
            <a:r>
              <a:rPr lang="en-CA" b="1" dirty="0" err="1">
                <a:latin typeface="Arial Narrow" panose="020B0606020202030204" pitchFamily="34" charset="0"/>
              </a:rPr>
              <a:t>σ</a:t>
            </a:r>
            <a:r>
              <a:rPr lang="en-CA" b="1" baseline="-25000" dirty="0" err="1">
                <a:latin typeface="Arial Narrow" panose="020B0606020202030204" pitchFamily="34" charset="0"/>
              </a:rPr>
              <a:t>No_of_dependents</a:t>
            </a:r>
            <a:r>
              <a:rPr lang="en-CA" b="1" baseline="-25000" dirty="0">
                <a:latin typeface="Arial Narrow" panose="020B0606020202030204" pitchFamily="34" charset="0"/>
              </a:rPr>
              <a:t>&gt;2</a:t>
            </a:r>
            <a:r>
              <a:rPr lang="en-CA" b="1" dirty="0">
                <a:latin typeface="Arial Narrow" panose="020B0606020202030204" pitchFamily="34" charset="0"/>
              </a:rPr>
              <a:t>(T1) </a:t>
            </a:r>
            <a:endParaRPr lang="en-CA" b="1" dirty="0" smtClean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b="1" dirty="0" smtClean="0">
                <a:latin typeface="Arial Narrow" panose="020B0606020202030204" pitchFamily="34" charset="0"/>
              </a:rPr>
              <a:t>RESULT</a:t>
            </a:r>
            <a:r>
              <a:rPr lang="en-CA" b="1" dirty="0">
                <a:latin typeface="Arial Narrow" panose="020B0606020202030204" pitchFamily="34" charset="0"/>
              </a:rPr>
              <a:t>←π</a:t>
            </a:r>
            <a:r>
              <a:rPr lang="en-CA" b="1" baseline="-25000" dirty="0" err="1">
                <a:latin typeface="Arial Narrow" panose="020B0606020202030204" pitchFamily="34" charset="0"/>
              </a:rPr>
              <a:t>Lname</a:t>
            </a:r>
            <a:r>
              <a:rPr lang="en-CA" b="1" baseline="-25000" dirty="0">
                <a:latin typeface="Arial Narrow" panose="020B0606020202030204" pitchFamily="34" charset="0"/>
              </a:rPr>
              <a:t>, </a:t>
            </a:r>
            <a:r>
              <a:rPr lang="en-CA" b="1" baseline="-25000" dirty="0" err="1">
                <a:latin typeface="Arial Narrow" panose="020B0606020202030204" pitchFamily="34" charset="0"/>
              </a:rPr>
              <a:t>Fname</a:t>
            </a:r>
            <a:r>
              <a:rPr lang="en-CA" b="1" dirty="0">
                <a:latin typeface="Arial Narrow" panose="020B0606020202030204" pitchFamily="34" charset="0"/>
              </a:rPr>
              <a:t>(T2 *EMPLOYEE)</a:t>
            </a:r>
            <a:endParaRPr lang="en-CA" b="1" dirty="0" smtClean="0">
              <a:latin typeface="Arial Narrow" panose="020B0606020202030204" pitchFamily="34" charset="0"/>
            </a:endParaRPr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55123" y="714983"/>
            <a:ext cx="9049966" cy="599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90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CA" dirty="0"/>
              <a:t>Examples of Queries in Relational Algebra</a:t>
            </a:r>
            <a:endParaRPr lang="en-US" altLang="en-U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714983"/>
            <a:ext cx="910508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 smtClean="0">
                <a:solidFill>
                  <a:schemeClr val="tx2"/>
                </a:solidFill>
              </a:rPr>
              <a:t>Query </a:t>
            </a:r>
            <a:r>
              <a:rPr lang="en-CA" dirty="0">
                <a:solidFill>
                  <a:schemeClr val="tx2"/>
                </a:solidFill>
              </a:rPr>
              <a:t>6. Retrieve the names of employees who have no dependents</a:t>
            </a:r>
            <a:r>
              <a:rPr lang="en-CA" dirty="0" smtClean="0">
                <a:solidFill>
                  <a:schemeClr val="tx2"/>
                </a:solidFill>
              </a:rPr>
              <a:t>. </a:t>
            </a:r>
            <a:endParaRPr lang="en-CA" dirty="0" smtClean="0">
              <a:solidFill>
                <a:schemeClr val="tx2"/>
              </a:solidFill>
            </a:endParaRPr>
          </a:p>
          <a:p>
            <a:r>
              <a:rPr lang="en-CA" dirty="0" smtClean="0">
                <a:solidFill>
                  <a:srgbClr val="002060"/>
                </a:solidFill>
                <a:latin typeface="Candara" panose="020E0502030303020204" pitchFamily="34" charset="0"/>
              </a:rPr>
              <a:t>This </a:t>
            </a:r>
            <a:r>
              <a:rPr lang="en-CA" dirty="0">
                <a:solidFill>
                  <a:srgbClr val="002060"/>
                </a:solidFill>
                <a:latin typeface="Candara" panose="020E0502030303020204" pitchFamily="34" charset="0"/>
              </a:rPr>
              <a:t>is an example of the type of query that uses the MINUS (SET DIFFERENCE) operation</a:t>
            </a:r>
            <a:r>
              <a:rPr lang="en-CA" dirty="0" smtClean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CA" b="1" dirty="0" smtClean="0">
                <a:latin typeface="Arial Narrow" panose="020B0606020202030204" pitchFamily="34" charset="0"/>
              </a:rPr>
              <a:t>ALL_EMPS</a:t>
            </a:r>
            <a:r>
              <a:rPr lang="en-CA" b="1" dirty="0">
                <a:latin typeface="Arial Narrow" panose="020B0606020202030204" pitchFamily="34" charset="0"/>
              </a:rPr>
              <a:t>←π</a:t>
            </a:r>
            <a:r>
              <a:rPr lang="en-CA" b="1" baseline="-25000" dirty="0" err="1">
                <a:latin typeface="Arial Narrow" panose="020B0606020202030204" pitchFamily="34" charset="0"/>
              </a:rPr>
              <a:t>Ssn</a:t>
            </a:r>
            <a:r>
              <a:rPr lang="en-CA" b="1" dirty="0">
                <a:latin typeface="Arial Narrow" panose="020B0606020202030204" pitchFamily="34" charset="0"/>
              </a:rPr>
              <a:t>(EMPLOYEE) </a:t>
            </a:r>
            <a:endParaRPr lang="en-CA" b="1" dirty="0" smtClean="0">
              <a:latin typeface="Arial Narrow" panose="020B0606020202030204" pitchFamily="34" charset="0"/>
            </a:endParaRPr>
          </a:p>
          <a:p>
            <a:pPr>
              <a:lnSpc>
                <a:spcPct val="200000"/>
              </a:lnSpc>
            </a:pPr>
            <a:r>
              <a:rPr lang="en-CA" b="1" dirty="0" smtClean="0">
                <a:latin typeface="Arial Narrow" panose="020B0606020202030204" pitchFamily="34" charset="0"/>
              </a:rPr>
              <a:t>EMPS_WITH_DEPS(</a:t>
            </a:r>
            <a:r>
              <a:rPr lang="en-CA" b="1" dirty="0" err="1" smtClean="0">
                <a:latin typeface="Arial Narrow" panose="020B0606020202030204" pitchFamily="34" charset="0"/>
              </a:rPr>
              <a:t>Ssn</a:t>
            </a:r>
            <a:r>
              <a:rPr lang="en-CA" b="1" dirty="0">
                <a:latin typeface="Arial Narrow" panose="020B0606020202030204" pitchFamily="34" charset="0"/>
              </a:rPr>
              <a:t>) ←π</a:t>
            </a:r>
            <a:r>
              <a:rPr lang="en-CA" b="1" baseline="-25000" dirty="0" err="1">
                <a:latin typeface="Arial Narrow" panose="020B0606020202030204" pitchFamily="34" charset="0"/>
              </a:rPr>
              <a:t>Essn</a:t>
            </a:r>
            <a:r>
              <a:rPr lang="en-CA" b="1" dirty="0">
                <a:latin typeface="Arial Narrow" panose="020B0606020202030204" pitchFamily="34" charset="0"/>
              </a:rPr>
              <a:t>(DEPENDENT) </a:t>
            </a:r>
            <a:endParaRPr lang="en-CA" b="1" dirty="0" smtClean="0">
              <a:latin typeface="Arial Narrow" panose="020B0606020202030204" pitchFamily="34" charset="0"/>
            </a:endParaRPr>
          </a:p>
          <a:p>
            <a:pPr>
              <a:lnSpc>
                <a:spcPct val="200000"/>
              </a:lnSpc>
            </a:pPr>
            <a:r>
              <a:rPr lang="en-CA" b="1" dirty="0" smtClean="0">
                <a:latin typeface="Arial Narrow" panose="020B0606020202030204" pitchFamily="34" charset="0"/>
              </a:rPr>
              <a:t>EMPS_WITHOUT_DEPS</a:t>
            </a:r>
            <a:r>
              <a:rPr lang="en-CA" b="1" dirty="0">
                <a:latin typeface="Arial Narrow" panose="020B0606020202030204" pitchFamily="34" charset="0"/>
              </a:rPr>
              <a:t>← (ALL_EMPS – EMPS_WITH_DEPS) </a:t>
            </a:r>
            <a:endParaRPr lang="en-CA" b="1" dirty="0" smtClean="0">
              <a:latin typeface="Arial Narrow" panose="020B0606020202030204" pitchFamily="34" charset="0"/>
            </a:endParaRPr>
          </a:p>
          <a:p>
            <a:pPr>
              <a:lnSpc>
                <a:spcPct val="200000"/>
              </a:lnSpc>
            </a:pPr>
            <a:r>
              <a:rPr lang="en-CA" b="1" dirty="0" smtClean="0">
                <a:latin typeface="Arial Narrow" panose="020B0606020202030204" pitchFamily="34" charset="0"/>
              </a:rPr>
              <a:t>RESULT</a:t>
            </a:r>
            <a:r>
              <a:rPr lang="en-CA" b="1" dirty="0">
                <a:latin typeface="Arial Narrow" panose="020B0606020202030204" pitchFamily="34" charset="0"/>
              </a:rPr>
              <a:t>←π</a:t>
            </a:r>
            <a:r>
              <a:rPr lang="en-CA" b="1" baseline="-25000" dirty="0" err="1">
                <a:latin typeface="Arial Narrow" panose="020B0606020202030204" pitchFamily="34" charset="0"/>
              </a:rPr>
              <a:t>Lname</a:t>
            </a:r>
            <a:r>
              <a:rPr lang="en-CA" b="1" baseline="-25000" dirty="0">
                <a:latin typeface="Arial Narrow" panose="020B0606020202030204" pitchFamily="34" charset="0"/>
              </a:rPr>
              <a:t>, </a:t>
            </a:r>
            <a:r>
              <a:rPr lang="en-CA" b="1" baseline="-25000" dirty="0" err="1">
                <a:latin typeface="Arial Narrow" panose="020B0606020202030204" pitchFamily="34" charset="0"/>
              </a:rPr>
              <a:t>Fname</a:t>
            </a:r>
            <a:r>
              <a:rPr lang="en-CA" b="1" dirty="0">
                <a:latin typeface="Arial Narrow" panose="020B0606020202030204" pitchFamily="34" charset="0"/>
              </a:rPr>
              <a:t>(EMPS_WITHOUT_DEPS *EMPLOYEE)</a:t>
            </a:r>
            <a:endParaRPr lang="en-CA" b="1" dirty="0" smtClean="0">
              <a:latin typeface="Arial Narrow" panose="020B0606020202030204" pitchFamily="34" charset="0"/>
            </a:endParaRPr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55123" y="714983"/>
            <a:ext cx="9049966" cy="599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548" y="5638800"/>
            <a:ext cx="90175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/>
              <a:t>As a single in-line </a:t>
            </a:r>
            <a:r>
              <a:rPr lang="en-CA" dirty="0" smtClean="0"/>
              <a:t>expression</a:t>
            </a:r>
            <a:r>
              <a:rPr lang="en-CA" dirty="0"/>
              <a:t>, this query becomes</a:t>
            </a:r>
            <a:r>
              <a:rPr lang="en-CA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CA" b="1" dirty="0" smtClean="0">
                <a:latin typeface="Arial Narrow" panose="020B0606020202030204" pitchFamily="34" charset="0"/>
              </a:rPr>
              <a:t>π</a:t>
            </a:r>
            <a:r>
              <a:rPr lang="en-CA" b="1" baseline="-25000" dirty="0" err="1" smtClean="0">
                <a:latin typeface="Arial Narrow" panose="020B0606020202030204" pitchFamily="34" charset="0"/>
              </a:rPr>
              <a:t>Lname</a:t>
            </a:r>
            <a:r>
              <a:rPr lang="en-CA" b="1" baseline="-25000" dirty="0">
                <a:latin typeface="Arial Narrow" panose="020B0606020202030204" pitchFamily="34" charset="0"/>
              </a:rPr>
              <a:t>, </a:t>
            </a:r>
            <a:r>
              <a:rPr lang="en-CA" b="1" baseline="-25000" dirty="0" err="1">
                <a:latin typeface="Arial Narrow" panose="020B0606020202030204" pitchFamily="34" charset="0"/>
              </a:rPr>
              <a:t>Fname</a:t>
            </a:r>
            <a:r>
              <a:rPr lang="en-CA" b="1" dirty="0">
                <a:latin typeface="Arial Narrow" panose="020B0606020202030204" pitchFamily="34" charset="0"/>
              </a:rPr>
              <a:t>((π</a:t>
            </a:r>
            <a:r>
              <a:rPr lang="en-CA" b="1" baseline="-25000" dirty="0" err="1">
                <a:latin typeface="Arial Narrow" panose="020B0606020202030204" pitchFamily="34" charset="0"/>
              </a:rPr>
              <a:t>Ssn</a:t>
            </a:r>
            <a:r>
              <a:rPr lang="en-CA" b="1" dirty="0">
                <a:latin typeface="Arial Narrow" panose="020B0606020202030204" pitchFamily="34" charset="0"/>
              </a:rPr>
              <a:t>(EMPLOYEE) – </a:t>
            </a:r>
            <a:r>
              <a:rPr lang="en-CA" b="1" dirty="0" err="1">
                <a:latin typeface="Arial Narrow" panose="020B0606020202030204" pitchFamily="34" charset="0"/>
              </a:rPr>
              <a:t>ρ</a:t>
            </a:r>
            <a:r>
              <a:rPr lang="en-CA" b="1" baseline="-25000" dirty="0" err="1">
                <a:latin typeface="Arial Narrow" panose="020B0606020202030204" pitchFamily="34" charset="0"/>
              </a:rPr>
              <a:t>Ssn</a:t>
            </a:r>
            <a:r>
              <a:rPr lang="en-CA" b="1" dirty="0">
                <a:latin typeface="Arial Narrow" panose="020B0606020202030204" pitchFamily="34" charset="0"/>
              </a:rPr>
              <a:t>(π</a:t>
            </a:r>
            <a:r>
              <a:rPr lang="en-CA" b="1" baseline="-25000" dirty="0" err="1">
                <a:latin typeface="Arial Narrow" panose="020B0606020202030204" pitchFamily="34" charset="0"/>
              </a:rPr>
              <a:t>Essn</a:t>
            </a:r>
            <a:r>
              <a:rPr lang="en-CA" b="1" dirty="0">
                <a:latin typeface="Arial Narrow" panose="020B0606020202030204" pitchFamily="34" charset="0"/>
              </a:rPr>
              <a:t>(DEPENDENT))) *EMPLOYEE)</a:t>
            </a:r>
            <a:endParaRPr lang="en-US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5911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CA" dirty="0"/>
              <a:t>Examples of Queries in Relational Algebra</a:t>
            </a:r>
            <a:endParaRPr lang="en-US" altLang="en-U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1" y="914400"/>
            <a:ext cx="91050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Query 7. List the names of managers who have at least one dependent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sz="2800" b="1" dirty="0" smtClean="0">
                <a:latin typeface="Arial Narrow" panose="020B0606020202030204" pitchFamily="34" charset="0"/>
              </a:rPr>
              <a:t>MGRS(</a:t>
            </a:r>
            <a:r>
              <a:rPr lang="en-US" sz="2800" b="1" dirty="0" err="1" smtClean="0">
                <a:latin typeface="Arial Narrow" panose="020B0606020202030204" pitchFamily="34" charset="0"/>
              </a:rPr>
              <a:t>Ssn</a:t>
            </a:r>
            <a:r>
              <a:rPr lang="en-US" sz="2800" b="1" dirty="0">
                <a:latin typeface="Arial Narrow" panose="020B0606020202030204" pitchFamily="34" charset="0"/>
              </a:rPr>
              <a:t>) </a:t>
            </a:r>
            <a:r>
              <a:rPr lang="en-US" sz="2800" b="1" dirty="0" smtClean="0">
                <a:latin typeface="Arial Narrow" panose="020B0606020202030204" pitchFamily="34" charset="0"/>
              </a:rPr>
              <a:t>← </a:t>
            </a:r>
            <a:r>
              <a:rPr lang="el-GR" sz="2800" b="1" dirty="0" smtClean="0">
                <a:latin typeface="Arial Narrow" panose="020B0606020202030204" pitchFamily="34" charset="0"/>
              </a:rPr>
              <a:t>π</a:t>
            </a:r>
            <a:r>
              <a:rPr lang="en-US" sz="2800" b="1" baseline="-25000" dirty="0" err="1" smtClean="0">
                <a:latin typeface="Arial Narrow" panose="020B0606020202030204" pitchFamily="34" charset="0"/>
              </a:rPr>
              <a:t>Mgr_ssn</a:t>
            </a:r>
            <a:r>
              <a:rPr lang="en-US" sz="2800" b="1" dirty="0" smtClean="0">
                <a:latin typeface="Arial Narrow" panose="020B0606020202030204" pitchFamily="34" charset="0"/>
              </a:rPr>
              <a:t>(DEPARTMENT) </a:t>
            </a:r>
          </a:p>
          <a:p>
            <a:pPr>
              <a:lnSpc>
                <a:spcPct val="200000"/>
              </a:lnSpc>
            </a:pPr>
            <a:r>
              <a:rPr lang="en-US" sz="2800" b="1" dirty="0" smtClean="0">
                <a:latin typeface="Arial Narrow" panose="020B0606020202030204" pitchFamily="34" charset="0"/>
              </a:rPr>
              <a:t>EMPS_WITH_DEPS(</a:t>
            </a:r>
            <a:r>
              <a:rPr lang="en-US" sz="2800" b="1" dirty="0" err="1" smtClean="0">
                <a:latin typeface="Arial Narrow" panose="020B0606020202030204" pitchFamily="34" charset="0"/>
              </a:rPr>
              <a:t>Ssn</a:t>
            </a:r>
            <a:r>
              <a:rPr lang="en-US" sz="2800" b="1" dirty="0">
                <a:latin typeface="Arial Narrow" panose="020B0606020202030204" pitchFamily="34" charset="0"/>
              </a:rPr>
              <a:t>) </a:t>
            </a:r>
            <a:r>
              <a:rPr lang="en-US" sz="2800" b="1" dirty="0" smtClean="0">
                <a:latin typeface="Arial Narrow" panose="020B0606020202030204" pitchFamily="34" charset="0"/>
              </a:rPr>
              <a:t>← </a:t>
            </a:r>
            <a:r>
              <a:rPr lang="el-GR" sz="2800" b="1" dirty="0" smtClean="0">
                <a:latin typeface="Arial Narrow" panose="020B0606020202030204" pitchFamily="34" charset="0"/>
              </a:rPr>
              <a:t>π</a:t>
            </a:r>
            <a:r>
              <a:rPr lang="en-US" sz="2800" b="1" baseline="-25000" dirty="0" err="1" smtClean="0">
                <a:latin typeface="Arial Narrow" panose="020B0606020202030204" pitchFamily="34" charset="0"/>
              </a:rPr>
              <a:t>Essn</a:t>
            </a:r>
            <a:r>
              <a:rPr lang="en-US" sz="2800" b="1" dirty="0" smtClean="0">
                <a:latin typeface="Arial Narrow" panose="020B0606020202030204" pitchFamily="34" charset="0"/>
              </a:rPr>
              <a:t>(DEPENDENT)</a:t>
            </a:r>
          </a:p>
          <a:p>
            <a:pPr>
              <a:lnSpc>
                <a:spcPct val="200000"/>
              </a:lnSpc>
            </a:pPr>
            <a:r>
              <a:rPr lang="en-US" sz="2800" b="1" dirty="0" smtClean="0">
                <a:latin typeface="Arial Narrow" panose="020B0606020202030204" pitchFamily="34" charset="0"/>
              </a:rPr>
              <a:t>MGRS_WITH_DEPS ← </a:t>
            </a:r>
            <a:r>
              <a:rPr lang="en-US" sz="2800" b="1" dirty="0">
                <a:latin typeface="Arial Narrow" panose="020B0606020202030204" pitchFamily="34" charset="0"/>
              </a:rPr>
              <a:t>(</a:t>
            </a:r>
            <a:r>
              <a:rPr lang="en-US" sz="2800" b="1" dirty="0" smtClean="0">
                <a:latin typeface="Arial Narrow" panose="020B0606020202030204" pitchFamily="34" charset="0"/>
              </a:rPr>
              <a:t>MGRS ∩ EMPS_WITH_DEPS</a:t>
            </a:r>
            <a:r>
              <a:rPr lang="en-US" sz="2800" b="1" dirty="0">
                <a:latin typeface="Arial Narrow" panose="020B0606020202030204" pitchFamily="34" charset="0"/>
              </a:rPr>
              <a:t>) </a:t>
            </a:r>
            <a:endParaRPr lang="en-US" sz="2800" b="1" dirty="0" smtClean="0">
              <a:latin typeface="Arial Narrow" panose="020B0606020202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800" b="1" dirty="0" smtClean="0">
                <a:latin typeface="Arial Narrow" panose="020B0606020202030204" pitchFamily="34" charset="0"/>
              </a:rPr>
              <a:t>RESULT ← </a:t>
            </a:r>
            <a:r>
              <a:rPr lang="el-GR" sz="2800" b="1" dirty="0" smtClean="0">
                <a:latin typeface="Arial Narrow" panose="020B0606020202030204" pitchFamily="34" charset="0"/>
              </a:rPr>
              <a:t>π</a:t>
            </a:r>
            <a:r>
              <a:rPr lang="en-US" sz="2800" b="1" baseline="-25000" dirty="0" err="1">
                <a:latin typeface="Arial Narrow" panose="020B0606020202030204" pitchFamily="34" charset="0"/>
              </a:rPr>
              <a:t>Lname</a:t>
            </a:r>
            <a:r>
              <a:rPr lang="en-US" sz="2800" b="1" baseline="-25000" dirty="0">
                <a:latin typeface="Arial Narrow" panose="020B0606020202030204" pitchFamily="34" charset="0"/>
              </a:rPr>
              <a:t>, </a:t>
            </a:r>
            <a:r>
              <a:rPr lang="en-US" sz="2800" b="1" baseline="-25000" dirty="0" err="1">
                <a:latin typeface="Arial Narrow" panose="020B0606020202030204" pitchFamily="34" charset="0"/>
              </a:rPr>
              <a:t>Fname</a:t>
            </a:r>
            <a:r>
              <a:rPr lang="en-US" sz="2800" b="1" dirty="0">
                <a:latin typeface="Arial Narrow" panose="020B0606020202030204" pitchFamily="34" charset="0"/>
              </a:rPr>
              <a:t>(MGRS_WITH_DEPS * EMPLOYEE</a:t>
            </a:r>
            <a:r>
              <a:rPr lang="en-US" sz="2800" b="1" dirty="0" smtClean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55123" y="714983"/>
            <a:ext cx="9049966" cy="599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498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6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4000" cy="715963"/>
          </a:xfrm>
          <a:solidFill>
            <a:srgbClr val="0070C0"/>
          </a:solidFill>
        </p:spPr>
        <p:txBody>
          <a:bodyPr/>
          <a:lstStyle/>
          <a:p>
            <a:r>
              <a:rPr lang="en-US" altLang="en-US" sz="4000" dirty="0" smtClean="0"/>
              <a:t>Example: Selection (</a:t>
            </a:r>
            <a:r>
              <a:rPr lang="en-US" altLang="en-US" sz="6600" dirty="0" smtClean="0">
                <a:sym typeface="Symbol" panose="05050102010706020507" pitchFamily="18" charset="2"/>
              </a:rPr>
              <a:t></a:t>
            </a:r>
            <a:r>
              <a:rPr lang="en-US" altLang="en-US" sz="4000" dirty="0" smtClean="0">
                <a:sym typeface="Symbol" panose="05050102010706020507" pitchFamily="18" charset="2"/>
              </a:rPr>
              <a:t>)</a:t>
            </a:r>
            <a:endParaRPr lang="en-US" altLang="en-US" sz="4000" dirty="0" smtClean="0"/>
          </a:p>
        </p:txBody>
      </p:sp>
      <p:graphicFrame>
        <p:nvGraphicFramePr>
          <p:cNvPr id="46085" name="Object 5"/>
          <p:cNvGraphicFramePr>
            <a:graphicFrameLocks/>
          </p:cNvGraphicFramePr>
          <p:nvPr/>
        </p:nvGraphicFramePr>
        <p:xfrm>
          <a:off x="1042988" y="6175375"/>
          <a:ext cx="30099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" name="Equation" r:id="rId4" imgW="3019320" imgH="822240" progId="Equation.3">
                  <p:embed/>
                </p:oleObj>
              </mc:Choice>
              <mc:Fallback>
                <p:oleObj name="Equation" r:id="rId4" imgW="3019320" imgH="822240" progId="Equation.3">
                  <p:embed/>
                  <p:pic>
                    <p:nvPicPr>
                      <p:cNvPr id="46085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6175375"/>
                        <a:ext cx="30099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54" name="Group 1258"/>
          <p:cNvGrpSpPr>
            <a:grpSpLocks/>
          </p:cNvGrpSpPr>
          <p:nvPr/>
        </p:nvGrpSpPr>
        <p:grpSpPr bwMode="auto">
          <a:xfrm>
            <a:off x="5284788" y="4594225"/>
            <a:ext cx="2682875" cy="1447800"/>
            <a:chOff x="3329" y="2894"/>
            <a:chExt cx="1690" cy="912"/>
          </a:xfrm>
        </p:grpSpPr>
        <p:sp>
          <p:nvSpPr>
            <p:cNvPr id="5128" name="Rectangle 178"/>
            <p:cNvSpPr>
              <a:spLocks noChangeArrowheads="1"/>
            </p:cNvSpPr>
            <p:nvPr/>
          </p:nvSpPr>
          <p:spPr bwMode="auto">
            <a:xfrm>
              <a:off x="3345" y="2902"/>
              <a:ext cx="853" cy="28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29" name="Rectangle 179"/>
            <p:cNvSpPr>
              <a:spLocks noChangeArrowheads="1"/>
            </p:cNvSpPr>
            <p:nvPr/>
          </p:nvSpPr>
          <p:spPr bwMode="auto">
            <a:xfrm>
              <a:off x="3377" y="2902"/>
              <a:ext cx="781" cy="27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30" name="Rectangle 180"/>
            <p:cNvSpPr>
              <a:spLocks noChangeArrowheads="1"/>
            </p:cNvSpPr>
            <p:nvPr/>
          </p:nvSpPr>
          <p:spPr bwMode="auto">
            <a:xfrm>
              <a:off x="3380" y="2906"/>
              <a:ext cx="64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</a:rPr>
                <a:t>sname</a:t>
              </a:r>
              <a:endParaRPr lang="en-US" altLang="en-US"/>
            </a:p>
          </p:txBody>
        </p:sp>
        <p:sp>
          <p:nvSpPr>
            <p:cNvPr id="5131" name="Rectangle 181"/>
            <p:cNvSpPr>
              <a:spLocks noChangeArrowheads="1"/>
            </p:cNvSpPr>
            <p:nvPr/>
          </p:nvSpPr>
          <p:spPr bwMode="auto">
            <a:xfrm>
              <a:off x="4214" y="2902"/>
              <a:ext cx="789" cy="28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32" name="Rectangle 182"/>
            <p:cNvSpPr>
              <a:spLocks noChangeArrowheads="1"/>
            </p:cNvSpPr>
            <p:nvPr/>
          </p:nvSpPr>
          <p:spPr bwMode="auto">
            <a:xfrm>
              <a:off x="4253" y="2902"/>
              <a:ext cx="718" cy="27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33" name="Rectangle 183"/>
            <p:cNvSpPr>
              <a:spLocks noChangeArrowheads="1"/>
            </p:cNvSpPr>
            <p:nvPr/>
          </p:nvSpPr>
          <p:spPr bwMode="auto">
            <a:xfrm>
              <a:off x="4257" y="2906"/>
              <a:ext cx="59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</a:rPr>
                <a:t>rating</a:t>
              </a:r>
              <a:endParaRPr lang="en-US" altLang="en-US"/>
            </a:p>
          </p:txBody>
        </p:sp>
        <p:sp>
          <p:nvSpPr>
            <p:cNvPr id="5134" name="Rectangle 184"/>
            <p:cNvSpPr>
              <a:spLocks noChangeArrowheads="1"/>
            </p:cNvSpPr>
            <p:nvPr/>
          </p:nvSpPr>
          <p:spPr bwMode="auto">
            <a:xfrm>
              <a:off x="3329" y="2894"/>
              <a:ext cx="869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35" name="Line 185"/>
            <p:cNvSpPr>
              <a:spLocks noChangeShapeType="1"/>
            </p:cNvSpPr>
            <p:nvPr/>
          </p:nvSpPr>
          <p:spPr bwMode="auto">
            <a:xfrm>
              <a:off x="3329" y="2894"/>
              <a:ext cx="86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Rectangle 186"/>
            <p:cNvSpPr>
              <a:spLocks noChangeArrowheads="1"/>
            </p:cNvSpPr>
            <p:nvPr/>
          </p:nvSpPr>
          <p:spPr bwMode="auto">
            <a:xfrm>
              <a:off x="4198" y="2894"/>
              <a:ext cx="8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37" name="Line 187"/>
            <p:cNvSpPr>
              <a:spLocks noChangeShapeType="1"/>
            </p:cNvSpPr>
            <p:nvPr/>
          </p:nvSpPr>
          <p:spPr bwMode="auto">
            <a:xfrm>
              <a:off x="4198" y="2894"/>
              <a:ext cx="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8"/>
            <p:cNvSpPr>
              <a:spLocks noChangeShapeType="1"/>
            </p:cNvSpPr>
            <p:nvPr/>
          </p:nvSpPr>
          <p:spPr bwMode="auto">
            <a:xfrm>
              <a:off x="4198" y="2894"/>
              <a:ext cx="1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Rectangle 189"/>
            <p:cNvSpPr>
              <a:spLocks noChangeArrowheads="1"/>
            </p:cNvSpPr>
            <p:nvPr/>
          </p:nvSpPr>
          <p:spPr bwMode="auto">
            <a:xfrm>
              <a:off x="4206" y="2894"/>
              <a:ext cx="797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0" name="Line 190"/>
            <p:cNvSpPr>
              <a:spLocks noChangeShapeType="1"/>
            </p:cNvSpPr>
            <p:nvPr/>
          </p:nvSpPr>
          <p:spPr bwMode="auto">
            <a:xfrm>
              <a:off x="4206" y="2894"/>
              <a:ext cx="79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1" name="Rectangle 191"/>
            <p:cNvSpPr>
              <a:spLocks noChangeArrowheads="1"/>
            </p:cNvSpPr>
            <p:nvPr/>
          </p:nvSpPr>
          <p:spPr bwMode="auto">
            <a:xfrm>
              <a:off x="5003" y="2894"/>
              <a:ext cx="16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2" name="Line 192"/>
            <p:cNvSpPr>
              <a:spLocks noChangeShapeType="1"/>
            </p:cNvSpPr>
            <p:nvPr/>
          </p:nvSpPr>
          <p:spPr bwMode="auto">
            <a:xfrm>
              <a:off x="5003" y="2894"/>
              <a:ext cx="1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Rectangle 193"/>
            <p:cNvSpPr>
              <a:spLocks noChangeArrowheads="1"/>
            </p:cNvSpPr>
            <p:nvPr/>
          </p:nvSpPr>
          <p:spPr bwMode="auto">
            <a:xfrm>
              <a:off x="3329" y="2902"/>
              <a:ext cx="16" cy="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4" name="Line 194"/>
            <p:cNvSpPr>
              <a:spLocks noChangeShapeType="1"/>
            </p:cNvSpPr>
            <p:nvPr/>
          </p:nvSpPr>
          <p:spPr bwMode="auto">
            <a:xfrm>
              <a:off x="3329" y="2902"/>
              <a:ext cx="1" cy="2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5" name="Rectangle 195"/>
            <p:cNvSpPr>
              <a:spLocks noChangeArrowheads="1"/>
            </p:cNvSpPr>
            <p:nvPr/>
          </p:nvSpPr>
          <p:spPr bwMode="auto">
            <a:xfrm>
              <a:off x="4198" y="2902"/>
              <a:ext cx="8" cy="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6" name="Line 196"/>
            <p:cNvSpPr>
              <a:spLocks noChangeShapeType="1"/>
            </p:cNvSpPr>
            <p:nvPr/>
          </p:nvSpPr>
          <p:spPr bwMode="auto">
            <a:xfrm>
              <a:off x="4198" y="2902"/>
              <a:ext cx="1" cy="2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7" name="Rectangle 197"/>
            <p:cNvSpPr>
              <a:spLocks noChangeArrowheads="1"/>
            </p:cNvSpPr>
            <p:nvPr/>
          </p:nvSpPr>
          <p:spPr bwMode="auto">
            <a:xfrm>
              <a:off x="5003" y="2902"/>
              <a:ext cx="16" cy="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8" name="Line 198"/>
            <p:cNvSpPr>
              <a:spLocks noChangeShapeType="1"/>
            </p:cNvSpPr>
            <p:nvPr/>
          </p:nvSpPr>
          <p:spPr bwMode="auto">
            <a:xfrm>
              <a:off x="5003" y="2902"/>
              <a:ext cx="1" cy="2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9" name="Rectangle 199"/>
            <p:cNvSpPr>
              <a:spLocks noChangeArrowheads="1"/>
            </p:cNvSpPr>
            <p:nvPr/>
          </p:nvSpPr>
          <p:spPr bwMode="auto">
            <a:xfrm>
              <a:off x="3380" y="3199"/>
              <a:ext cx="65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</a:rPr>
                <a:t>yuppy</a:t>
              </a:r>
              <a:endParaRPr lang="en-US" altLang="en-US"/>
            </a:p>
          </p:txBody>
        </p:sp>
        <p:sp>
          <p:nvSpPr>
            <p:cNvPr id="5150" name="Rectangle 200"/>
            <p:cNvSpPr>
              <a:spLocks noChangeArrowheads="1"/>
            </p:cNvSpPr>
            <p:nvPr/>
          </p:nvSpPr>
          <p:spPr bwMode="auto">
            <a:xfrm>
              <a:off x="4257" y="3199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5151" name="Rectangle 201"/>
            <p:cNvSpPr>
              <a:spLocks noChangeArrowheads="1"/>
            </p:cNvSpPr>
            <p:nvPr/>
          </p:nvSpPr>
          <p:spPr bwMode="auto">
            <a:xfrm>
              <a:off x="3329" y="3187"/>
              <a:ext cx="16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52" name="Line 202"/>
            <p:cNvSpPr>
              <a:spLocks noChangeShapeType="1"/>
            </p:cNvSpPr>
            <p:nvPr/>
          </p:nvSpPr>
          <p:spPr bwMode="auto">
            <a:xfrm>
              <a:off x="3329" y="3187"/>
              <a:ext cx="1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3" name="Rectangle 203"/>
            <p:cNvSpPr>
              <a:spLocks noChangeArrowheads="1"/>
            </p:cNvSpPr>
            <p:nvPr/>
          </p:nvSpPr>
          <p:spPr bwMode="auto">
            <a:xfrm>
              <a:off x="3345" y="3187"/>
              <a:ext cx="853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54" name="Line 204"/>
            <p:cNvSpPr>
              <a:spLocks noChangeShapeType="1"/>
            </p:cNvSpPr>
            <p:nvPr/>
          </p:nvSpPr>
          <p:spPr bwMode="auto">
            <a:xfrm>
              <a:off x="3345" y="3187"/>
              <a:ext cx="85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5" name="Rectangle 205"/>
            <p:cNvSpPr>
              <a:spLocks noChangeArrowheads="1"/>
            </p:cNvSpPr>
            <p:nvPr/>
          </p:nvSpPr>
          <p:spPr bwMode="auto">
            <a:xfrm>
              <a:off x="4198" y="3187"/>
              <a:ext cx="8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56" name="Line 206"/>
            <p:cNvSpPr>
              <a:spLocks noChangeShapeType="1"/>
            </p:cNvSpPr>
            <p:nvPr/>
          </p:nvSpPr>
          <p:spPr bwMode="auto">
            <a:xfrm>
              <a:off x="4198" y="3187"/>
              <a:ext cx="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7" name="Line 207"/>
            <p:cNvSpPr>
              <a:spLocks noChangeShapeType="1"/>
            </p:cNvSpPr>
            <p:nvPr/>
          </p:nvSpPr>
          <p:spPr bwMode="auto">
            <a:xfrm>
              <a:off x="4198" y="3187"/>
              <a:ext cx="1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8" name="Rectangle 208"/>
            <p:cNvSpPr>
              <a:spLocks noChangeArrowheads="1"/>
            </p:cNvSpPr>
            <p:nvPr/>
          </p:nvSpPr>
          <p:spPr bwMode="auto">
            <a:xfrm>
              <a:off x="4206" y="3187"/>
              <a:ext cx="797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59" name="Line 209"/>
            <p:cNvSpPr>
              <a:spLocks noChangeShapeType="1"/>
            </p:cNvSpPr>
            <p:nvPr/>
          </p:nvSpPr>
          <p:spPr bwMode="auto">
            <a:xfrm>
              <a:off x="4206" y="3187"/>
              <a:ext cx="79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0" name="Rectangle 210"/>
            <p:cNvSpPr>
              <a:spLocks noChangeArrowheads="1"/>
            </p:cNvSpPr>
            <p:nvPr/>
          </p:nvSpPr>
          <p:spPr bwMode="auto">
            <a:xfrm>
              <a:off x="5003" y="3187"/>
              <a:ext cx="16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61" name="Line 211"/>
            <p:cNvSpPr>
              <a:spLocks noChangeShapeType="1"/>
            </p:cNvSpPr>
            <p:nvPr/>
          </p:nvSpPr>
          <p:spPr bwMode="auto">
            <a:xfrm>
              <a:off x="5003" y="3187"/>
              <a:ext cx="1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2" name="Rectangle 212"/>
            <p:cNvSpPr>
              <a:spLocks noChangeArrowheads="1"/>
            </p:cNvSpPr>
            <p:nvPr/>
          </p:nvSpPr>
          <p:spPr bwMode="auto">
            <a:xfrm>
              <a:off x="3329" y="3195"/>
              <a:ext cx="16" cy="3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63" name="Line 213"/>
            <p:cNvSpPr>
              <a:spLocks noChangeShapeType="1"/>
            </p:cNvSpPr>
            <p:nvPr/>
          </p:nvSpPr>
          <p:spPr bwMode="auto">
            <a:xfrm>
              <a:off x="3329" y="3195"/>
              <a:ext cx="1" cy="3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4" name="Rectangle 214"/>
            <p:cNvSpPr>
              <a:spLocks noChangeArrowheads="1"/>
            </p:cNvSpPr>
            <p:nvPr/>
          </p:nvSpPr>
          <p:spPr bwMode="auto">
            <a:xfrm>
              <a:off x="4198" y="3195"/>
              <a:ext cx="8" cy="3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65" name="Line 215"/>
            <p:cNvSpPr>
              <a:spLocks noChangeShapeType="1"/>
            </p:cNvSpPr>
            <p:nvPr/>
          </p:nvSpPr>
          <p:spPr bwMode="auto">
            <a:xfrm>
              <a:off x="4198" y="3195"/>
              <a:ext cx="1" cy="3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6" name="Rectangle 216"/>
            <p:cNvSpPr>
              <a:spLocks noChangeArrowheads="1"/>
            </p:cNvSpPr>
            <p:nvPr/>
          </p:nvSpPr>
          <p:spPr bwMode="auto">
            <a:xfrm>
              <a:off x="5003" y="3195"/>
              <a:ext cx="16" cy="3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67" name="Line 217"/>
            <p:cNvSpPr>
              <a:spLocks noChangeShapeType="1"/>
            </p:cNvSpPr>
            <p:nvPr/>
          </p:nvSpPr>
          <p:spPr bwMode="auto">
            <a:xfrm>
              <a:off x="5003" y="3195"/>
              <a:ext cx="1" cy="3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8" name="Rectangle 218"/>
            <p:cNvSpPr>
              <a:spLocks noChangeArrowheads="1"/>
            </p:cNvSpPr>
            <p:nvPr/>
          </p:nvSpPr>
          <p:spPr bwMode="auto">
            <a:xfrm>
              <a:off x="3380" y="3516"/>
              <a:ext cx="5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</a:rPr>
                <a:t>rusty</a:t>
              </a:r>
              <a:endParaRPr lang="en-US" altLang="en-US"/>
            </a:p>
          </p:txBody>
        </p:sp>
        <p:sp>
          <p:nvSpPr>
            <p:cNvPr id="5169" name="Rectangle 219"/>
            <p:cNvSpPr>
              <a:spLocks noChangeArrowheads="1"/>
            </p:cNvSpPr>
            <p:nvPr/>
          </p:nvSpPr>
          <p:spPr bwMode="auto">
            <a:xfrm>
              <a:off x="4257" y="3516"/>
              <a:ext cx="22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5170" name="Rectangle 220"/>
            <p:cNvSpPr>
              <a:spLocks noChangeArrowheads="1"/>
            </p:cNvSpPr>
            <p:nvPr/>
          </p:nvSpPr>
          <p:spPr bwMode="auto">
            <a:xfrm>
              <a:off x="3329" y="3512"/>
              <a:ext cx="16" cy="2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71" name="Line 221"/>
            <p:cNvSpPr>
              <a:spLocks noChangeShapeType="1"/>
            </p:cNvSpPr>
            <p:nvPr/>
          </p:nvSpPr>
          <p:spPr bwMode="auto">
            <a:xfrm>
              <a:off x="3329" y="3512"/>
              <a:ext cx="1" cy="2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2" name="Rectangle 222"/>
            <p:cNvSpPr>
              <a:spLocks noChangeArrowheads="1"/>
            </p:cNvSpPr>
            <p:nvPr/>
          </p:nvSpPr>
          <p:spPr bwMode="auto">
            <a:xfrm>
              <a:off x="3329" y="3798"/>
              <a:ext cx="869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73" name="Line 223"/>
            <p:cNvSpPr>
              <a:spLocks noChangeShapeType="1"/>
            </p:cNvSpPr>
            <p:nvPr/>
          </p:nvSpPr>
          <p:spPr bwMode="auto">
            <a:xfrm>
              <a:off x="3329" y="3798"/>
              <a:ext cx="86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4" name="Rectangle 224"/>
            <p:cNvSpPr>
              <a:spLocks noChangeArrowheads="1"/>
            </p:cNvSpPr>
            <p:nvPr/>
          </p:nvSpPr>
          <p:spPr bwMode="auto">
            <a:xfrm>
              <a:off x="4198" y="3512"/>
              <a:ext cx="8" cy="2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75" name="Line 225"/>
            <p:cNvSpPr>
              <a:spLocks noChangeShapeType="1"/>
            </p:cNvSpPr>
            <p:nvPr/>
          </p:nvSpPr>
          <p:spPr bwMode="auto">
            <a:xfrm>
              <a:off x="4198" y="3512"/>
              <a:ext cx="1" cy="2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6" name="Rectangle 226"/>
            <p:cNvSpPr>
              <a:spLocks noChangeArrowheads="1"/>
            </p:cNvSpPr>
            <p:nvPr/>
          </p:nvSpPr>
          <p:spPr bwMode="auto">
            <a:xfrm>
              <a:off x="4198" y="3798"/>
              <a:ext cx="8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77" name="Line 227"/>
            <p:cNvSpPr>
              <a:spLocks noChangeShapeType="1"/>
            </p:cNvSpPr>
            <p:nvPr/>
          </p:nvSpPr>
          <p:spPr bwMode="auto">
            <a:xfrm>
              <a:off x="4198" y="3798"/>
              <a:ext cx="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8" name="Line 228"/>
            <p:cNvSpPr>
              <a:spLocks noChangeShapeType="1"/>
            </p:cNvSpPr>
            <p:nvPr/>
          </p:nvSpPr>
          <p:spPr bwMode="auto">
            <a:xfrm>
              <a:off x="4198" y="3798"/>
              <a:ext cx="1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9" name="Rectangle 229"/>
            <p:cNvSpPr>
              <a:spLocks noChangeArrowheads="1"/>
            </p:cNvSpPr>
            <p:nvPr/>
          </p:nvSpPr>
          <p:spPr bwMode="auto">
            <a:xfrm>
              <a:off x="4206" y="3798"/>
              <a:ext cx="797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80" name="Line 230"/>
            <p:cNvSpPr>
              <a:spLocks noChangeShapeType="1"/>
            </p:cNvSpPr>
            <p:nvPr/>
          </p:nvSpPr>
          <p:spPr bwMode="auto">
            <a:xfrm>
              <a:off x="4206" y="3798"/>
              <a:ext cx="79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" name="Rectangle 231"/>
            <p:cNvSpPr>
              <a:spLocks noChangeArrowheads="1"/>
            </p:cNvSpPr>
            <p:nvPr/>
          </p:nvSpPr>
          <p:spPr bwMode="auto">
            <a:xfrm>
              <a:off x="5003" y="3512"/>
              <a:ext cx="16" cy="2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82" name="Line 232"/>
            <p:cNvSpPr>
              <a:spLocks noChangeShapeType="1"/>
            </p:cNvSpPr>
            <p:nvPr/>
          </p:nvSpPr>
          <p:spPr bwMode="auto">
            <a:xfrm>
              <a:off x="5003" y="3512"/>
              <a:ext cx="1" cy="2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3" name="Rectangle 233"/>
            <p:cNvSpPr>
              <a:spLocks noChangeArrowheads="1"/>
            </p:cNvSpPr>
            <p:nvPr/>
          </p:nvSpPr>
          <p:spPr bwMode="auto">
            <a:xfrm>
              <a:off x="5003" y="3798"/>
              <a:ext cx="16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84" name="Line 234"/>
            <p:cNvSpPr>
              <a:spLocks noChangeShapeType="1"/>
            </p:cNvSpPr>
            <p:nvPr/>
          </p:nvSpPr>
          <p:spPr bwMode="auto">
            <a:xfrm>
              <a:off x="5003" y="3798"/>
              <a:ext cx="1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6087" name="Object 7"/>
          <p:cNvGraphicFramePr>
            <a:graphicFrameLocks/>
          </p:cNvGraphicFramePr>
          <p:nvPr/>
        </p:nvGraphicFramePr>
        <p:xfrm>
          <a:off x="4510088" y="6143625"/>
          <a:ext cx="480536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" name="Equation" r:id="rId6" imgW="5725800" imgH="946080" progId="Equation.3">
                  <p:embed/>
                </p:oleObj>
              </mc:Choice>
              <mc:Fallback>
                <p:oleObj name="Equation" r:id="rId6" imgW="5725800" imgH="946080" progId="Equation.3">
                  <p:embed/>
                  <p:pic>
                    <p:nvPicPr>
                      <p:cNvPr id="46087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6143625"/>
                        <a:ext cx="4805362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5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51307" y="800101"/>
            <a:ext cx="9053782" cy="2570163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Selects rows that satisfy </a:t>
            </a:r>
            <a:r>
              <a:rPr lang="en-US" altLang="en-US" sz="2400" b="0" i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selection condition</a:t>
            </a:r>
            <a:r>
              <a:rPr lang="en-US" altLang="en-US" sz="2400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sz="2400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Result is a relation.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 b="1" i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Schema</a:t>
            </a:r>
            <a:r>
              <a:rPr lang="en-US" altLang="en-US" sz="2400" b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 </a:t>
            </a:r>
            <a:r>
              <a:rPr lang="en-US" altLang="en-US" sz="24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of result is same as that of the input relation.</a:t>
            </a:r>
          </a:p>
          <a:p>
            <a:pPr>
              <a:lnSpc>
                <a:spcPct val="150000"/>
              </a:lnSpc>
            </a:pPr>
            <a:r>
              <a:rPr lang="en-US" altLang="en-US" sz="2400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Do we need to do duplicate elimination?  </a:t>
            </a:r>
          </a:p>
        </p:txBody>
      </p:sp>
      <p:sp>
        <p:nvSpPr>
          <p:cNvPr id="5186" name="Rectangle 14"/>
          <p:cNvSpPr>
            <a:spLocks noChangeArrowheads="1"/>
          </p:cNvSpPr>
          <p:nvPr/>
        </p:nvSpPr>
        <p:spPr bwMode="auto">
          <a:xfrm>
            <a:off x="434975" y="4030663"/>
            <a:ext cx="595313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7" name="Rectangle 15"/>
          <p:cNvSpPr>
            <a:spLocks noChangeArrowheads="1"/>
          </p:cNvSpPr>
          <p:nvPr/>
        </p:nvSpPr>
        <p:spPr bwMode="auto">
          <a:xfrm>
            <a:off x="436563" y="4044950"/>
            <a:ext cx="4000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sid</a:t>
            </a:r>
            <a:endParaRPr lang="en-US" altLang="en-US"/>
          </a:p>
        </p:txBody>
      </p:sp>
      <p:sp>
        <p:nvSpPr>
          <p:cNvPr id="5188" name="Rectangle 16"/>
          <p:cNvSpPr>
            <a:spLocks noChangeArrowheads="1"/>
          </p:cNvSpPr>
          <p:nvPr/>
        </p:nvSpPr>
        <p:spPr bwMode="auto">
          <a:xfrm>
            <a:off x="434975" y="4398963"/>
            <a:ext cx="412750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9" name="Rectangle 17"/>
          <p:cNvSpPr>
            <a:spLocks noChangeArrowheads="1"/>
          </p:cNvSpPr>
          <p:nvPr/>
        </p:nvSpPr>
        <p:spPr bwMode="auto">
          <a:xfrm>
            <a:off x="849313" y="404495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190" name="Rectangle 18"/>
          <p:cNvSpPr>
            <a:spLocks noChangeArrowheads="1"/>
          </p:cNvSpPr>
          <p:nvPr/>
        </p:nvSpPr>
        <p:spPr bwMode="auto">
          <a:xfrm>
            <a:off x="376238" y="4030663"/>
            <a:ext cx="58737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1" name="Rectangle 19"/>
          <p:cNvSpPr>
            <a:spLocks noChangeArrowheads="1"/>
          </p:cNvSpPr>
          <p:nvPr/>
        </p:nvSpPr>
        <p:spPr bwMode="auto">
          <a:xfrm>
            <a:off x="1030288" y="4030663"/>
            <a:ext cx="63500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2" name="Rectangle 20"/>
          <p:cNvSpPr>
            <a:spLocks noChangeArrowheads="1"/>
          </p:cNvSpPr>
          <p:nvPr/>
        </p:nvSpPr>
        <p:spPr bwMode="auto">
          <a:xfrm>
            <a:off x="1168400" y="4030663"/>
            <a:ext cx="1090613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3" name="Rectangle 21"/>
          <p:cNvSpPr>
            <a:spLocks noChangeArrowheads="1"/>
          </p:cNvSpPr>
          <p:nvPr/>
        </p:nvSpPr>
        <p:spPr bwMode="auto">
          <a:xfrm>
            <a:off x="1169988" y="4044950"/>
            <a:ext cx="8763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sname</a:t>
            </a:r>
            <a:endParaRPr lang="en-US" altLang="en-US"/>
          </a:p>
        </p:txBody>
      </p:sp>
      <p:sp>
        <p:nvSpPr>
          <p:cNvPr id="5194" name="Rectangle 22"/>
          <p:cNvSpPr>
            <a:spLocks noChangeArrowheads="1"/>
          </p:cNvSpPr>
          <p:nvPr/>
        </p:nvSpPr>
        <p:spPr bwMode="auto">
          <a:xfrm>
            <a:off x="2068513" y="404495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195" name="Rectangle 23"/>
          <p:cNvSpPr>
            <a:spLocks noChangeArrowheads="1"/>
          </p:cNvSpPr>
          <p:nvPr/>
        </p:nvSpPr>
        <p:spPr bwMode="auto">
          <a:xfrm>
            <a:off x="1101725" y="4030663"/>
            <a:ext cx="66675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6" name="Rectangle 24"/>
          <p:cNvSpPr>
            <a:spLocks noChangeArrowheads="1"/>
          </p:cNvSpPr>
          <p:nvPr/>
        </p:nvSpPr>
        <p:spPr bwMode="auto">
          <a:xfrm>
            <a:off x="2259013" y="4030663"/>
            <a:ext cx="61912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7" name="Rectangle 25"/>
          <p:cNvSpPr>
            <a:spLocks noChangeArrowheads="1"/>
          </p:cNvSpPr>
          <p:nvPr/>
        </p:nvSpPr>
        <p:spPr bwMode="auto">
          <a:xfrm>
            <a:off x="2392363" y="4030663"/>
            <a:ext cx="1011237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8" name="Rectangle 26"/>
          <p:cNvSpPr>
            <a:spLocks noChangeArrowheads="1"/>
          </p:cNvSpPr>
          <p:nvPr/>
        </p:nvSpPr>
        <p:spPr bwMode="auto">
          <a:xfrm>
            <a:off x="2393950" y="4044950"/>
            <a:ext cx="8001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rating</a:t>
            </a:r>
            <a:endParaRPr lang="en-US" altLang="en-US"/>
          </a:p>
        </p:txBody>
      </p:sp>
      <p:sp>
        <p:nvSpPr>
          <p:cNvPr id="5199" name="Rectangle 27"/>
          <p:cNvSpPr>
            <a:spLocks noChangeArrowheads="1"/>
          </p:cNvSpPr>
          <p:nvPr/>
        </p:nvSpPr>
        <p:spPr bwMode="auto">
          <a:xfrm>
            <a:off x="3213100" y="404495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00" name="Rectangle 28"/>
          <p:cNvSpPr>
            <a:spLocks noChangeArrowheads="1"/>
          </p:cNvSpPr>
          <p:nvPr/>
        </p:nvSpPr>
        <p:spPr bwMode="auto">
          <a:xfrm>
            <a:off x="2330450" y="4030663"/>
            <a:ext cx="61913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1" name="Rectangle 29"/>
          <p:cNvSpPr>
            <a:spLocks noChangeArrowheads="1"/>
          </p:cNvSpPr>
          <p:nvPr/>
        </p:nvSpPr>
        <p:spPr bwMode="auto">
          <a:xfrm>
            <a:off x="3403600" y="4030663"/>
            <a:ext cx="61913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2" name="Rectangle 30"/>
          <p:cNvSpPr>
            <a:spLocks noChangeArrowheads="1"/>
          </p:cNvSpPr>
          <p:nvPr/>
        </p:nvSpPr>
        <p:spPr bwMode="auto">
          <a:xfrm>
            <a:off x="3536950" y="4030663"/>
            <a:ext cx="817563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3" name="Rectangle 31"/>
          <p:cNvSpPr>
            <a:spLocks noChangeArrowheads="1"/>
          </p:cNvSpPr>
          <p:nvPr/>
        </p:nvSpPr>
        <p:spPr bwMode="auto">
          <a:xfrm>
            <a:off x="3538538" y="4044950"/>
            <a:ext cx="4762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age</a:t>
            </a:r>
            <a:endParaRPr lang="en-US" altLang="en-US"/>
          </a:p>
        </p:txBody>
      </p:sp>
      <p:sp>
        <p:nvSpPr>
          <p:cNvPr id="5204" name="Rectangle 32"/>
          <p:cNvSpPr>
            <a:spLocks noChangeArrowheads="1"/>
          </p:cNvSpPr>
          <p:nvPr/>
        </p:nvSpPr>
        <p:spPr bwMode="auto">
          <a:xfrm>
            <a:off x="4022725" y="404495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05" name="Rectangle 33"/>
          <p:cNvSpPr>
            <a:spLocks noChangeArrowheads="1"/>
          </p:cNvSpPr>
          <p:nvPr/>
        </p:nvSpPr>
        <p:spPr bwMode="auto">
          <a:xfrm>
            <a:off x="3473450" y="4030663"/>
            <a:ext cx="63500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6" name="Rectangle 34"/>
          <p:cNvSpPr>
            <a:spLocks noChangeArrowheads="1"/>
          </p:cNvSpPr>
          <p:nvPr/>
        </p:nvSpPr>
        <p:spPr bwMode="auto">
          <a:xfrm>
            <a:off x="4354513" y="4030663"/>
            <a:ext cx="58737" cy="404812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7" name="Rectangle 35"/>
          <p:cNvSpPr>
            <a:spLocks noChangeArrowheads="1"/>
          </p:cNvSpPr>
          <p:nvPr/>
        </p:nvSpPr>
        <p:spPr bwMode="auto">
          <a:xfrm>
            <a:off x="358775" y="4021138"/>
            <a:ext cx="735013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8" name="Line 36"/>
          <p:cNvSpPr>
            <a:spLocks noChangeShapeType="1"/>
          </p:cNvSpPr>
          <p:nvPr/>
        </p:nvSpPr>
        <p:spPr bwMode="auto">
          <a:xfrm>
            <a:off x="358775" y="4021138"/>
            <a:ext cx="735013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9" name="Rectangle 37"/>
          <p:cNvSpPr>
            <a:spLocks noChangeArrowheads="1"/>
          </p:cNvSpPr>
          <p:nvPr/>
        </p:nvSpPr>
        <p:spPr bwMode="auto">
          <a:xfrm>
            <a:off x="1093788" y="4021138"/>
            <a:ext cx="7937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0" name="Line 38"/>
          <p:cNvSpPr>
            <a:spLocks noChangeShapeType="1"/>
          </p:cNvSpPr>
          <p:nvPr/>
        </p:nvSpPr>
        <p:spPr bwMode="auto">
          <a:xfrm>
            <a:off x="1093788" y="4021138"/>
            <a:ext cx="7937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1" name="Line 39"/>
          <p:cNvSpPr>
            <a:spLocks noChangeShapeType="1"/>
          </p:cNvSpPr>
          <p:nvPr/>
        </p:nvSpPr>
        <p:spPr bwMode="auto">
          <a:xfrm>
            <a:off x="1093788" y="4021138"/>
            <a:ext cx="1587" cy="9525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2" name="Rectangle 40"/>
          <p:cNvSpPr>
            <a:spLocks noChangeArrowheads="1"/>
          </p:cNvSpPr>
          <p:nvPr/>
        </p:nvSpPr>
        <p:spPr bwMode="auto">
          <a:xfrm>
            <a:off x="1101725" y="4021138"/>
            <a:ext cx="1219200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3" name="Line 41"/>
          <p:cNvSpPr>
            <a:spLocks noChangeShapeType="1"/>
          </p:cNvSpPr>
          <p:nvPr/>
        </p:nvSpPr>
        <p:spPr bwMode="auto">
          <a:xfrm>
            <a:off x="1101725" y="4021138"/>
            <a:ext cx="1219200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4" name="Rectangle 42"/>
          <p:cNvSpPr>
            <a:spLocks noChangeArrowheads="1"/>
          </p:cNvSpPr>
          <p:nvPr/>
        </p:nvSpPr>
        <p:spPr bwMode="auto">
          <a:xfrm>
            <a:off x="2320925" y="4021138"/>
            <a:ext cx="9525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5" name="Line 43"/>
          <p:cNvSpPr>
            <a:spLocks noChangeShapeType="1"/>
          </p:cNvSpPr>
          <p:nvPr/>
        </p:nvSpPr>
        <p:spPr bwMode="auto">
          <a:xfrm>
            <a:off x="2320925" y="4021138"/>
            <a:ext cx="9525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6" name="Line 44"/>
          <p:cNvSpPr>
            <a:spLocks noChangeShapeType="1"/>
          </p:cNvSpPr>
          <p:nvPr/>
        </p:nvSpPr>
        <p:spPr bwMode="auto">
          <a:xfrm>
            <a:off x="2320925" y="4021138"/>
            <a:ext cx="1588" cy="9525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7" name="Rectangle 45"/>
          <p:cNvSpPr>
            <a:spLocks noChangeArrowheads="1"/>
          </p:cNvSpPr>
          <p:nvPr/>
        </p:nvSpPr>
        <p:spPr bwMode="auto">
          <a:xfrm>
            <a:off x="2330450" y="4021138"/>
            <a:ext cx="1135063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8" name="Line 46"/>
          <p:cNvSpPr>
            <a:spLocks noChangeShapeType="1"/>
          </p:cNvSpPr>
          <p:nvPr/>
        </p:nvSpPr>
        <p:spPr bwMode="auto">
          <a:xfrm>
            <a:off x="2330450" y="4021138"/>
            <a:ext cx="1135063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9" name="Rectangle 47"/>
          <p:cNvSpPr>
            <a:spLocks noChangeArrowheads="1"/>
          </p:cNvSpPr>
          <p:nvPr/>
        </p:nvSpPr>
        <p:spPr bwMode="auto">
          <a:xfrm>
            <a:off x="3465513" y="4021138"/>
            <a:ext cx="7937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0" name="Line 48"/>
          <p:cNvSpPr>
            <a:spLocks noChangeShapeType="1"/>
          </p:cNvSpPr>
          <p:nvPr/>
        </p:nvSpPr>
        <p:spPr bwMode="auto">
          <a:xfrm>
            <a:off x="3465513" y="4021138"/>
            <a:ext cx="7937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1" name="Line 49"/>
          <p:cNvSpPr>
            <a:spLocks noChangeShapeType="1"/>
          </p:cNvSpPr>
          <p:nvPr/>
        </p:nvSpPr>
        <p:spPr bwMode="auto">
          <a:xfrm>
            <a:off x="3465513" y="4021138"/>
            <a:ext cx="1587" cy="9525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" name="Rectangle 50"/>
          <p:cNvSpPr>
            <a:spLocks noChangeArrowheads="1"/>
          </p:cNvSpPr>
          <p:nvPr/>
        </p:nvSpPr>
        <p:spPr bwMode="auto">
          <a:xfrm>
            <a:off x="3473450" y="4021138"/>
            <a:ext cx="939800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3" name="Line 51"/>
          <p:cNvSpPr>
            <a:spLocks noChangeShapeType="1"/>
          </p:cNvSpPr>
          <p:nvPr/>
        </p:nvSpPr>
        <p:spPr bwMode="auto">
          <a:xfrm>
            <a:off x="3473450" y="4021138"/>
            <a:ext cx="939800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" name="Rectangle 52"/>
          <p:cNvSpPr>
            <a:spLocks noChangeArrowheads="1"/>
          </p:cNvSpPr>
          <p:nvPr/>
        </p:nvSpPr>
        <p:spPr bwMode="auto">
          <a:xfrm>
            <a:off x="4413250" y="4021138"/>
            <a:ext cx="17463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5" name="Line 53"/>
          <p:cNvSpPr>
            <a:spLocks noChangeShapeType="1"/>
          </p:cNvSpPr>
          <p:nvPr/>
        </p:nvSpPr>
        <p:spPr bwMode="auto">
          <a:xfrm>
            <a:off x="4413250" y="4021138"/>
            <a:ext cx="17463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" name="Rectangle 54"/>
          <p:cNvSpPr>
            <a:spLocks noChangeArrowheads="1"/>
          </p:cNvSpPr>
          <p:nvPr/>
        </p:nvSpPr>
        <p:spPr bwMode="auto">
          <a:xfrm>
            <a:off x="358775" y="4030663"/>
            <a:ext cx="17463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7" name="Line 55"/>
          <p:cNvSpPr>
            <a:spLocks noChangeShapeType="1"/>
          </p:cNvSpPr>
          <p:nvPr/>
        </p:nvSpPr>
        <p:spPr bwMode="auto">
          <a:xfrm>
            <a:off x="358775" y="4030663"/>
            <a:ext cx="1588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8" name="Rectangle 56"/>
          <p:cNvSpPr>
            <a:spLocks noChangeArrowheads="1"/>
          </p:cNvSpPr>
          <p:nvPr/>
        </p:nvSpPr>
        <p:spPr bwMode="auto">
          <a:xfrm>
            <a:off x="1093788" y="4030663"/>
            <a:ext cx="7937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9" name="Line 57"/>
          <p:cNvSpPr>
            <a:spLocks noChangeShapeType="1"/>
          </p:cNvSpPr>
          <p:nvPr/>
        </p:nvSpPr>
        <p:spPr bwMode="auto">
          <a:xfrm>
            <a:off x="1093788" y="4030663"/>
            <a:ext cx="1587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" name="Rectangle 58"/>
          <p:cNvSpPr>
            <a:spLocks noChangeArrowheads="1"/>
          </p:cNvSpPr>
          <p:nvPr/>
        </p:nvSpPr>
        <p:spPr bwMode="auto">
          <a:xfrm>
            <a:off x="2320925" y="4030663"/>
            <a:ext cx="9525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31" name="Line 59"/>
          <p:cNvSpPr>
            <a:spLocks noChangeShapeType="1"/>
          </p:cNvSpPr>
          <p:nvPr/>
        </p:nvSpPr>
        <p:spPr bwMode="auto">
          <a:xfrm>
            <a:off x="2320925" y="4030663"/>
            <a:ext cx="1588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2" name="Rectangle 60"/>
          <p:cNvSpPr>
            <a:spLocks noChangeArrowheads="1"/>
          </p:cNvSpPr>
          <p:nvPr/>
        </p:nvSpPr>
        <p:spPr bwMode="auto">
          <a:xfrm>
            <a:off x="3465513" y="4030663"/>
            <a:ext cx="7937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33" name="Line 61"/>
          <p:cNvSpPr>
            <a:spLocks noChangeShapeType="1"/>
          </p:cNvSpPr>
          <p:nvPr/>
        </p:nvSpPr>
        <p:spPr bwMode="auto">
          <a:xfrm>
            <a:off x="3465513" y="4030663"/>
            <a:ext cx="1587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" name="Rectangle 62"/>
          <p:cNvSpPr>
            <a:spLocks noChangeArrowheads="1"/>
          </p:cNvSpPr>
          <p:nvPr/>
        </p:nvSpPr>
        <p:spPr bwMode="auto">
          <a:xfrm>
            <a:off x="4413250" y="4030663"/>
            <a:ext cx="17463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35" name="Line 63"/>
          <p:cNvSpPr>
            <a:spLocks noChangeShapeType="1"/>
          </p:cNvSpPr>
          <p:nvPr/>
        </p:nvSpPr>
        <p:spPr bwMode="auto">
          <a:xfrm>
            <a:off x="4413250" y="4030663"/>
            <a:ext cx="1588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6" name="Rectangle 64"/>
          <p:cNvSpPr>
            <a:spLocks noChangeArrowheads="1"/>
          </p:cNvSpPr>
          <p:nvPr/>
        </p:nvSpPr>
        <p:spPr bwMode="auto">
          <a:xfrm>
            <a:off x="436563" y="4460875"/>
            <a:ext cx="3429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28</a:t>
            </a:r>
            <a:endParaRPr lang="en-US" altLang="en-US"/>
          </a:p>
        </p:txBody>
      </p:sp>
      <p:sp>
        <p:nvSpPr>
          <p:cNvPr id="5237" name="Rectangle 65"/>
          <p:cNvSpPr>
            <a:spLocks noChangeArrowheads="1"/>
          </p:cNvSpPr>
          <p:nvPr/>
        </p:nvSpPr>
        <p:spPr bwMode="auto">
          <a:xfrm>
            <a:off x="792163" y="44608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38" name="Rectangle 66"/>
          <p:cNvSpPr>
            <a:spLocks noChangeArrowheads="1"/>
          </p:cNvSpPr>
          <p:nvPr/>
        </p:nvSpPr>
        <p:spPr bwMode="auto">
          <a:xfrm>
            <a:off x="1169988" y="4460875"/>
            <a:ext cx="8572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yuppy</a:t>
            </a:r>
            <a:endParaRPr lang="en-US" altLang="en-US"/>
          </a:p>
        </p:txBody>
      </p:sp>
      <p:sp>
        <p:nvSpPr>
          <p:cNvPr id="5239" name="Rectangle 67"/>
          <p:cNvSpPr>
            <a:spLocks noChangeArrowheads="1"/>
          </p:cNvSpPr>
          <p:nvPr/>
        </p:nvSpPr>
        <p:spPr bwMode="auto">
          <a:xfrm>
            <a:off x="2033588" y="44608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40" name="Rectangle 68"/>
          <p:cNvSpPr>
            <a:spLocks noChangeArrowheads="1"/>
          </p:cNvSpPr>
          <p:nvPr/>
        </p:nvSpPr>
        <p:spPr bwMode="auto">
          <a:xfrm>
            <a:off x="2674938" y="4460875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endParaRPr lang="en-US" altLang="en-US"/>
          </a:p>
        </p:txBody>
      </p:sp>
      <p:sp>
        <p:nvSpPr>
          <p:cNvPr id="5241" name="Rectangle 69"/>
          <p:cNvSpPr>
            <a:spLocks noChangeArrowheads="1"/>
          </p:cNvSpPr>
          <p:nvPr/>
        </p:nvSpPr>
        <p:spPr bwMode="auto">
          <a:xfrm>
            <a:off x="2852738" y="44608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42" name="Rectangle 70"/>
          <p:cNvSpPr>
            <a:spLocks noChangeArrowheads="1"/>
          </p:cNvSpPr>
          <p:nvPr/>
        </p:nvSpPr>
        <p:spPr bwMode="auto">
          <a:xfrm>
            <a:off x="3538538" y="4460875"/>
            <a:ext cx="60007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35.0</a:t>
            </a:r>
            <a:endParaRPr lang="en-US" altLang="en-US"/>
          </a:p>
        </p:txBody>
      </p:sp>
      <p:sp>
        <p:nvSpPr>
          <p:cNvPr id="5243" name="Rectangle 71"/>
          <p:cNvSpPr>
            <a:spLocks noChangeArrowheads="1"/>
          </p:cNvSpPr>
          <p:nvPr/>
        </p:nvSpPr>
        <p:spPr bwMode="auto">
          <a:xfrm>
            <a:off x="4160838" y="44608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44" name="Rectangle 72"/>
          <p:cNvSpPr>
            <a:spLocks noChangeArrowheads="1"/>
          </p:cNvSpPr>
          <p:nvPr/>
        </p:nvSpPr>
        <p:spPr bwMode="auto">
          <a:xfrm>
            <a:off x="358775" y="4435475"/>
            <a:ext cx="17463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45" name="Line 73"/>
          <p:cNvSpPr>
            <a:spLocks noChangeShapeType="1"/>
          </p:cNvSpPr>
          <p:nvPr/>
        </p:nvSpPr>
        <p:spPr bwMode="auto">
          <a:xfrm>
            <a:off x="358775" y="4435475"/>
            <a:ext cx="17463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6" name="Rectangle 74"/>
          <p:cNvSpPr>
            <a:spLocks noChangeArrowheads="1"/>
          </p:cNvSpPr>
          <p:nvPr/>
        </p:nvSpPr>
        <p:spPr bwMode="auto">
          <a:xfrm>
            <a:off x="376238" y="4435475"/>
            <a:ext cx="717550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47" name="Line 75"/>
          <p:cNvSpPr>
            <a:spLocks noChangeShapeType="1"/>
          </p:cNvSpPr>
          <p:nvPr/>
        </p:nvSpPr>
        <p:spPr bwMode="auto">
          <a:xfrm>
            <a:off x="376238" y="4435475"/>
            <a:ext cx="717550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8" name="Rectangle 76"/>
          <p:cNvSpPr>
            <a:spLocks noChangeArrowheads="1"/>
          </p:cNvSpPr>
          <p:nvPr/>
        </p:nvSpPr>
        <p:spPr bwMode="auto">
          <a:xfrm>
            <a:off x="1093788" y="4435475"/>
            <a:ext cx="7937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49" name="Line 77"/>
          <p:cNvSpPr>
            <a:spLocks noChangeShapeType="1"/>
          </p:cNvSpPr>
          <p:nvPr/>
        </p:nvSpPr>
        <p:spPr bwMode="auto">
          <a:xfrm>
            <a:off x="1093788" y="4435475"/>
            <a:ext cx="7937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50" name="Line 78"/>
          <p:cNvSpPr>
            <a:spLocks noChangeShapeType="1"/>
          </p:cNvSpPr>
          <p:nvPr/>
        </p:nvSpPr>
        <p:spPr bwMode="auto">
          <a:xfrm>
            <a:off x="1093788" y="4435475"/>
            <a:ext cx="1587" cy="9525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51" name="Rectangle 79"/>
          <p:cNvSpPr>
            <a:spLocks noChangeArrowheads="1"/>
          </p:cNvSpPr>
          <p:nvPr/>
        </p:nvSpPr>
        <p:spPr bwMode="auto">
          <a:xfrm>
            <a:off x="1101725" y="4435475"/>
            <a:ext cx="1219200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52" name="Line 80"/>
          <p:cNvSpPr>
            <a:spLocks noChangeShapeType="1"/>
          </p:cNvSpPr>
          <p:nvPr/>
        </p:nvSpPr>
        <p:spPr bwMode="auto">
          <a:xfrm>
            <a:off x="1101725" y="4435475"/>
            <a:ext cx="1219200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53" name="Rectangle 81"/>
          <p:cNvSpPr>
            <a:spLocks noChangeArrowheads="1"/>
          </p:cNvSpPr>
          <p:nvPr/>
        </p:nvSpPr>
        <p:spPr bwMode="auto">
          <a:xfrm>
            <a:off x="2320925" y="4435475"/>
            <a:ext cx="9525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54" name="Line 82"/>
          <p:cNvSpPr>
            <a:spLocks noChangeShapeType="1"/>
          </p:cNvSpPr>
          <p:nvPr/>
        </p:nvSpPr>
        <p:spPr bwMode="auto">
          <a:xfrm>
            <a:off x="2320925" y="4435475"/>
            <a:ext cx="9525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55" name="Line 83"/>
          <p:cNvSpPr>
            <a:spLocks noChangeShapeType="1"/>
          </p:cNvSpPr>
          <p:nvPr/>
        </p:nvSpPr>
        <p:spPr bwMode="auto">
          <a:xfrm>
            <a:off x="2320925" y="4435475"/>
            <a:ext cx="1588" cy="9525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56" name="Rectangle 84"/>
          <p:cNvSpPr>
            <a:spLocks noChangeArrowheads="1"/>
          </p:cNvSpPr>
          <p:nvPr/>
        </p:nvSpPr>
        <p:spPr bwMode="auto">
          <a:xfrm>
            <a:off x="2330450" y="4435475"/>
            <a:ext cx="1135063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57" name="Line 85"/>
          <p:cNvSpPr>
            <a:spLocks noChangeShapeType="1"/>
          </p:cNvSpPr>
          <p:nvPr/>
        </p:nvSpPr>
        <p:spPr bwMode="auto">
          <a:xfrm>
            <a:off x="2330450" y="4435475"/>
            <a:ext cx="1135063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58" name="Rectangle 86"/>
          <p:cNvSpPr>
            <a:spLocks noChangeArrowheads="1"/>
          </p:cNvSpPr>
          <p:nvPr/>
        </p:nvSpPr>
        <p:spPr bwMode="auto">
          <a:xfrm>
            <a:off x="3465513" y="4435475"/>
            <a:ext cx="7937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59" name="Line 87"/>
          <p:cNvSpPr>
            <a:spLocks noChangeShapeType="1"/>
          </p:cNvSpPr>
          <p:nvPr/>
        </p:nvSpPr>
        <p:spPr bwMode="auto">
          <a:xfrm>
            <a:off x="3465513" y="4435475"/>
            <a:ext cx="7937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60" name="Line 88"/>
          <p:cNvSpPr>
            <a:spLocks noChangeShapeType="1"/>
          </p:cNvSpPr>
          <p:nvPr/>
        </p:nvSpPr>
        <p:spPr bwMode="auto">
          <a:xfrm>
            <a:off x="3465513" y="4435475"/>
            <a:ext cx="1587" cy="9525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61" name="Rectangle 89"/>
          <p:cNvSpPr>
            <a:spLocks noChangeArrowheads="1"/>
          </p:cNvSpPr>
          <p:nvPr/>
        </p:nvSpPr>
        <p:spPr bwMode="auto">
          <a:xfrm>
            <a:off x="3473450" y="4435475"/>
            <a:ext cx="939800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62" name="Line 90"/>
          <p:cNvSpPr>
            <a:spLocks noChangeShapeType="1"/>
          </p:cNvSpPr>
          <p:nvPr/>
        </p:nvSpPr>
        <p:spPr bwMode="auto">
          <a:xfrm>
            <a:off x="3473450" y="4435475"/>
            <a:ext cx="939800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63" name="Rectangle 91"/>
          <p:cNvSpPr>
            <a:spLocks noChangeArrowheads="1"/>
          </p:cNvSpPr>
          <p:nvPr/>
        </p:nvSpPr>
        <p:spPr bwMode="auto">
          <a:xfrm>
            <a:off x="4413250" y="4435475"/>
            <a:ext cx="17463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64" name="Line 92"/>
          <p:cNvSpPr>
            <a:spLocks noChangeShapeType="1"/>
          </p:cNvSpPr>
          <p:nvPr/>
        </p:nvSpPr>
        <p:spPr bwMode="auto">
          <a:xfrm>
            <a:off x="4413250" y="4435475"/>
            <a:ext cx="17463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65" name="Rectangle 93"/>
          <p:cNvSpPr>
            <a:spLocks noChangeArrowheads="1"/>
          </p:cNvSpPr>
          <p:nvPr/>
        </p:nvSpPr>
        <p:spPr bwMode="auto">
          <a:xfrm>
            <a:off x="358775" y="4445000"/>
            <a:ext cx="17463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66" name="Line 94"/>
          <p:cNvSpPr>
            <a:spLocks noChangeShapeType="1"/>
          </p:cNvSpPr>
          <p:nvPr/>
        </p:nvSpPr>
        <p:spPr bwMode="auto">
          <a:xfrm>
            <a:off x="358775" y="4445000"/>
            <a:ext cx="1588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67" name="Rectangle 95"/>
          <p:cNvSpPr>
            <a:spLocks noChangeArrowheads="1"/>
          </p:cNvSpPr>
          <p:nvPr/>
        </p:nvSpPr>
        <p:spPr bwMode="auto">
          <a:xfrm>
            <a:off x="1093788" y="4445000"/>
            <a:ext cx="7937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68" name="Line 96"/>
          <p:cNvSpPr>
            <a:spLocks noChangeShapeType="1"/>
          </p:cNvSpPr>
          <p:nvPr/>
        </p:nvSpPr>
        <p:spPr bwMode="auto">
          <a:xfrm>
            <a:off x="1093788" y="4445000"/>
            <a:ext cx="1587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69" name="Rectangle 97"/>
          <p:cNvSpPr>
            <a:spLocks noChangeArrowheads="1"/>
          </p:cNvSpPr>
          <p:nvPr/>
        </p:nvSpPr>
        <p:spPr bwMode="auto">
          <a:xfrm>
            <a:off x="2320925" y="4445000"/>
            <a:ext cx="9525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70" name="Line 98"/>
          <p:cNvSpPr>
            <a:spLocks noChangeShapeType="1"/>
          </p:cNvSpPr>
          <p:nvPr/>
        </p:nvSpPr>
        <p:spPr bwMode="auto">
          <a:xfrm>
            <a:off x="2320925" y="4445000"/>
            <a:ext cx="1588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1" name="Rectangle 99"/>
          <p:cNvSpPr>
            <a:spLocks noChangeArrowheads="1"/>
          </p:cNvSpPr>
          <p:nvPr/>
        </p:nvSpPr>
        <p:spPr bwMode="auto">
          <a:xfrm>
            <a:off x="3465513" y="4445000"/>
            <a:ext cx="7937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72" name="Line 100"/>
          <p:cNvSpPr>
            <a:spLocks noChangeShapeType="1"/>
          </p:cNvSpPr>
          <p:nvPr/>
        </p:nvSpPr>
        <p:spPr bwMode="auto">
          <a:xfrm>
            <a:off x="3465513" y="4445000"/>
            <a:ext cx="1587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" name="Rectangle 101"/>
          <p:cNvSpPr>
            <a:spLocks noChangeArrowheads="1"/>
          </p:cNvSpPr>
          <p:nvPr/>
        </p:nvSpPr>
        <p:spPr bwMode="auto">
          <a:xfrm>
            <a:off x="4413250" y="4445000"/>
            <a:ext cx="17463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74" name="Line 102"/>
          <p:cNvSpPr>
            <a:spLocks noChangeShapeType="1"/>
          </p:cNvSpPr>
          <p:nvPr/>
        </p:nvSpPr>
        <p:spPr bwMode="auto">
          <a:xfrm>
            <a:off x="4413250" y="4445000"/>
            <a:ext cx="1588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5" name="Rectangle 103"/>
          <p:cNvSpPr>
            <a:spLocks noChangeArrowheads="1"/>
          </p:cNvSpPr>
          <p:nvPr/>
        </p:nvSpPr>
        <p:spPr bwMode="auto">
          <a:xfrm>
            <a:off x="436563" y="4865688"/>
            <a:ext cx="3429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31</a:t>
            </a:r>
            <a:endParaRPr lang="en-US" altLang="en-US"/>
          </a:p>
        </p:txBody>
      </p:sp>
      <p:sp>
        <p:nvSpPr>
          <p:cNvPr id="5276" name="Rectangle 104"/>
          <p:cNvSpPr>
            <a:spLocks noChangeArrowheads="1"/>
          </p:cNvSpPr>
          <p:nvPr/>
        </p:nvSpPr>
        <p:spPr bwMode="auto">
          <a:xfrm>
            <a:off x="792163" y="486568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77" name="Rectangle 105"/>
          <p:cNvSpPr>
            <a:spLocks noChangeArrowheads="1"/>
          </p:cNvSpPr>
          <p:nvPr/>
        </p:nvSpPr>
        <p:spPr bwMode="auto">
          <a:xfrm>
            <a:off x="1169988" y="4865688"/>
            <a:ext cx="8763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lubber</a:t>
            </a:r>
            <a:endParaRPr lang="en-US" altLang="en-US"/>
          </a:p>
        </p:txBody>
      </p:sp>
      <p:sp>
        <p:nvSpPr>
          <p:cNvPr id="5278" name="Rectangle 106"/>
          <p:cNvSpPr>
            <a:spLocks noChangeArrowheads="1"/>
          </p:cNvSpPr>
          <p:nvPr/>
        </p:nvSpPr>
        <p:spPr bwMode="auto">
          <a:xfrm>
            <a:off x="2073275" y="486568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79" name="Rectangle 107"/>
          <p:cNvSpPr>
            <a:spLocks noChangeArrowheads="1"/>
          </p:cNvSpPr>
          <p:nvPr/>
        </p:nvSpPr>
        <p:spPr bwMode="auto">
          <a:xfrm>
            <a:off x="2674938" y="486568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endParaRPr lang="en-US" altLang="en-US"/>
          </a:p>
        </p:txBody>
      </p:sp>
      <p:sp>
        <p:nvSpPr>
          <p:cNvPr id="5280" name="Rectangle 108"/>
          <p:cNvSpPr>
            <a:spLocks noChangeArrowheads="1"/>
          </p:cNvSpPr>
          <p:nvPr/>
        </p:nvSpPr>
        <p:spPr bwMode="auto">
          <a:xfrm>
            <a:off x="2852738" y="486568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81" name="Rectangle 109"/>
          <p:cNvSpPr>
            <a:spLocks noChangeArrowheads="1"/>
          </p:cNvSpPr>
          <p:nvPr/>
        </p:nvSpPr>
        <p:spPr bwMode="auto">
          <a:xfrm>
            <a:off x="3538538" y="4865688"/>
            <a:ext cx="60007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55.5</a:t>
            </a:r>
            <a:endParaRPr lang="en-US" altLang="en-US"/>
          </a:p>
        </p:txBody>
      </p:sp>
      <p:sp>
        <p:nvSpPr>
          <p:cNvPr id="5282" name="Rectangle 110"/>
          <p:cNvSpPr>
            <a:spLocks noChangeArrowheads="1"/>
          </p:cNvSpPr>
          <p:nvPr/>
        </p:nvSpPr>
        <p:spPr bwMode="auto">
          <a:xfrm>
            <a:off x="4160838" y="486568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83" name="Rectangle 111"/>
          <p:cNvSpPr>
            <a:spLocks noChangeArrowheads="1"/>
          </p:cNvSpPr>
          <p:nvPr/>
        </p:nvSpPr>
        <p:spPr bwMode="auto">
          <a:xfrm>
            <a:off x="358775" y="4851400"/>
            <a:ext cx="17463" cy="404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84" name="Line 112"/>
          <p:cNvSpPr>
            <a:spLocks noChangeShapeType="1"/>
          </p:cNvSpPr>
          <p:nvPr/>
        </p:nvSpPr>
        <p:spPr bwMode="auto">
          <a:xfrm>
            <a:off x="358775" y="4851400"/>
            <a:ext cx="1588" cy="404813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85" name="Rectangle 113"/>
          <p:cNvSpPr>
            <a:spLocks noChangeArrowheads="1"/>
          </p:cNvSpPr>
          <p:nvPr/>
        </p:nvSpPr>
        <p:spPr bwMode="auto">
          <a:xfrm>
            <a:off x="1093788" y="4851400"/>
            <a:ext cx="7937" cy="404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86" name="Line 114"/>
          <p:cNvSpPr>
            <a:spLocks noChangeShapeType="1"/>
          </p:cNvSpPr>
          <p:nvPr/>
        </p:nvSpPr>
        <p:spPr bwMode="auto">
          <a:xfrm>
            <a:off x="1093788" y="4851400"/>
            <a:ext cx="1587" cy="404813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87" name="Rectangle 115"/>
          <p:cNvSpPr>
            <a:spLocks noChangeArrowheads="1"/>
          </p:cNvSpPr>
          <p:nvPr/>
        </p:nvSpPr>
        <p:spPr bwMode="auto">
          <a:xfrm>
            <a:off x="2320925" y="4851400"/>
            <a:ext cx="9525" cy="404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88" name="Line 116"/>
          <p:cNvSpPr>
            <a:spLocks noChangeShapeType="1"/>
          </p:cNvSpPr>
          <p:nvPr/>
        </p:nvSpPr>
        <p:spPr bwMode="auto">
          <a:xfrm>
            <a:off x="2320925" y="4851400"/>
            <a:ext cx="1588" cy="404813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89" name="Rectangle 117"/>
          <p:cNvSpPr>
            <a:spLocks noChangeArrowheads="1"/>
          </p:cNvSpPr>
          <p:nvPr/>
        </p:nvSpPr>
        <p:spPr bwMode="auto">
          <a:xfrm>
            <a:off x="3465513" y="4851400"/>
            <a:ext cx="7937" cy="404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90" name="Line 118"/>
          <p:cNvSpPr>
            <a:spLocks noChangeShapeType="1"/>
          </p:cNvSpPr>
          <p:nvPr/>
        </p:nvSpPr>
        <p:spPr bwMode="auto">
          <a:xfrm>
            <a:off x="3465513" y="4851400"/>
            <a:ext cx="1587" cy="404813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91" name="Rectangle 119"/>
          <p:cNvSpPr>
            <a:spLocks noChangeArrowheads="1"/>
          </p:cNvSpPr>
          <p:nvPr/>
        </p:nvSpPr>
        <p:spPr bwMode="auto">
          <a:xfrm>
            <a:off x="4413250" y="4851400"/>
            <a:ext cx="17463" cy="404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92" name="Line 120"/>
          <p:cNvSpPr>
            <a:spLocks noChangeShapeType="1"/>
          </p:cNvSpPr>
          <p:nvPr/>
        </p:nvSpPr>
        <p:spPr bwMode="auto">
          <a:xfrm>
            <a:off x="4413250" y="4851400"/>
            <a:ext cx="1588" cy="404813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93" name="Rectangle 121"/>
          <p:cNvSpPr>
            <a:spLocks noChangeArrowheads="1"/>
          </p:cNvSpPr>
          <p:nvPr/>
        </p:nvSpPr>
        <p:spPr bwMode="auto">
          <a:xfrm>
            <a:off x="436563" y="5272088"/>
            <a:ext cx="3429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44</a:t>
            </a:r>
            <a:endParaRPr lang="en-US" altLang="en-US"/>
          </a:p>
        </p:txBody>
      </p:sp>
      <p:sp>
        <p:nvSpPr>
          <p:cNvPr id="5294" name="Rectangle 122"/>
          <p:cNvSpPr>
            <a:spLocks noChangeArrowheads="1"/>
          </p:cNvSpPr>
          <p:nvPr/>
        </p:nvSpPr>
        <p:spPr bwMode="auto">
          <a:xfrm>
            <a:off x="792163" y="527208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95" name="Rectangle 123"/>
          <p:cNvSpPr>
            <a:spLocks noChangeArrowheads="1"/>
          </p:cNvSpPr>
          <p:nvPr/>
        </p:nvSpPr>
        <p:spPr bwMode="auto">
          <a:xfrm>
            <a:off x="1169988" y="5272088"/>
            <a:ext cx="8572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guppy</a:t>
            </a:r>
            <a:endParaRPr lang="en-US" altLang="en-US"/>
          </a:p>
        </p:txBody>
      </p:sp>
      <p:sp>
        <p:nvSpPr>
          <p:cNvPr id="5296" name="Rectangle 124"/>
          <p:cNvSpPr>
            <a:spLocks noChangeArrowheads="1"/>
          </p:cNvSpPr>
          <p:nvPr/>
        </p:nvSpPr>
        <p:spPr bwMode="auto">
          <a:xfrm>
            <a:off x="2043113" y="527208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97" name="Rectangle 125"/>
          <p:cNvSpPr>
            <a:spLocks noChangeArrowheads="1"/>
          </p:cNvSpPr>
          <p:nvPr/>
        </p:nvSpPr>
        <p:spPr bwMode="auto">
          <a:xfrm>
            <a:off x="2674938" y="527208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/>
          </a:p>
        </p:txBody>
      </p:sp>
      <p:sp>
        <p:nvSpPr>
          <p:cNvPr id="5298" name="Rectangle 126"/>
          <p:cNvSpPr>
            <a:spLocks noChangeArrowheads="1"/>
          </p:cNvSpPr>
          <p:nvPr/>
        </p:nvSpPr>
        <p:spPr bwMode="auto">
          <a:xfrm>
            <a:off x="2852738" y="527208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299" name="Rectangle 127"/>
          <p:cNvSpPr>
            <a:spLocks noChangeArrowheads="1"/>
          </p:cNvSpPr>
          <p:nvPr/>
        </p:nvSpPr>
        <p:spPr bwMode="auto">
          <a:xfrm>
            <a:off x="3538538" y="5272088"/>
            <a:ext cx="60007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35.0</a:t>
            </a:r>
            <a:endParaRPr lang="en-US" altLang="en-US"/>
          </a:p>
        </p:txBody>
      </p:sp>
      <p:sp>
        <p:nvSpPr>
          <p:cNvPr id="5300" name="Rectangle 128"/>
          <p:cNvSpPr>
            <a:spLocks noChangeArrowheads="1"/>
          </p:cNvSpPr>
          <p:nvPr/>
        </p:nvSpPr>
        <p:spPr bwMode="auto">
          <a:xfrm>
            <a:off x="4160838" y="527208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301" name="Rectangle 129"/>
          <p:cNvSpPr>
            <a:spLocks noChangeArrowheads="1"/>
          </p:cNvSpPr>
          <p:nvPr/>
        </p:nvSpPr>
        <p:spPr bwMode="auto">
          <a:xfrm>
            <a:off x="358775" y="5256213"/>
            <a:ext cx="17463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02" name="Line 130"/>
          <p:cNvSpPr>
            <a:spLocks noChangeShapeType="1"/>
          </p:cNvSpPr>
          <p:nvPr/>
        </p:nvSpPr>
        <p:spPr bwMode="auto">
          <a:xfrm>
            <a:off x="358775" y="5256213"/>
            <a:ext cx="1588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03" name="Rectangle 131"/>
          <p:cNvSpPr>
            <a:spLocks noChangeArrowheads="1"/>
          </p:cNvSpPr>
          <p:nvPr/>
        </p:nvSpPr>
        <p:spPr bwMode="auto">
          <a:xfrm>
            <a:off x="1093788" y="5256213"/>
            <a:ext cx="7937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04" name="Line 132"/>
          <p:cNvSpPr>
            <a:spLocks noChangeShapeType="1"/>
          </p:cNvSpPr>
          <p:nvPr/>
        </p:nvSpPr>
        <p:spPr bwMode="auto">
          <a:xfrm>
            <a:off x="1093788" y="5256213"/>
            <a:ext cx="1587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05" name="Rectangle 133"/>
          <p:cNvSpPr>
            <a:spLocks noChangeArrowheads="1"/>
          </p:cNvSpPr>
          <p:nvPr/>
        </p:nvSpPr>
        <p:spPr bwMode="auto">
          <a:xfrm>
            <a:off x="2320925" y="5256213"/>
            <a:ext cx="9525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06" name="Line 134"/>
          <p:cNvSpPr>
            <a:spLocks noChangeShapeType="1"/>
          </p:cNvSpPr>
          <p:nvPr/>
        </p:nvSpPr>
        <p:spPr bwMode="auto">
          <a:xfrm>
            <a:off x="2320925" y="5256213"/>
            <a:ext cx="1588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07" name="Rectangle 135"/>
          <p:cNvSpPr>
            <a:spLocks noChangeArrowheads="1"/>
          </p:cNvSpPr>
          <p:nvPr/>
        </p:nvSpPr>
        <p:spPr bwMode="auto">
          <a:xfrm>
            <a:off x="3465513" y="5256213"/>
            <a:ext cx="7937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08" name="Line 136"/>
          <p:cNvSpPr>
            <a:spLocks noChangeShapeType="1"/>
          </p:cNvSpPr>
          <p:nvPr/>
        </p:nvSpPr>
        <p:spPr bwMode="auto">
          <a:xfrm>
            <a:off x="3465513" y="5256213"/>
            <a:ext cx="1587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09" name="Rectangle 137"/>
          <p:cNvSpPr>
            <a:spLocks noChangeArrowheads="1"/>
          </p:cNvSpPr>
          <p:nvPr/>
        </p:nvSpPr>
        <p:spPr bwMode="auto">
          <a:xfrm>
            <a:off x="4413250" y="5256213"/>
            <a:ext cx="17463" cy="406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10" name="Line 138"/>
          <p:cNvSpPr>
            <a:spLocks noChangeShapeType="1"/>
          </p:cNvSpPr>
          <p:nvPr/>
        </p:nvSpPr>
        <p:spPr bwMode="auto">
          <a:xfrm>
            <a:off x="4413250" y="5256213"/>
            <a:ext cx="1588" cy="40640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11" name="Rectangle 139"/>
          <p:cNvSpPr>
            <a:spLocks noChangeArrowheads="1"/>
          </p:cNvSpPr>
          <p:nvPr/>
        </p:nvSpPr>
        <p:spPr bwMode="auto">
          <a:xfrm>
            <a:off x="436563" y="5676900"/>
            <a:ext cx="3429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58</a:t>
            </a:r>
            <a:endParaRPr lang="en-US" altLang="en-US"/>
          </a:p>
        </p:txBody>
      </p:sp>
      <p:sp>
        <p:nvSpPr>
          <p:cNvPr id="5312" name="Rectangle 140"/>
          <p:cNvSpPr>
            <a:spLocks noChangeArrowheads="1"/>
          </p:cNvSpPr>
          <p:nvPr/>
        </p:nvSpPr>
        <p:spPr bwMode="auto">
          <a:xfrm>
            <a:off x="792163" y="56769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313" name="Rectangle 141"/>
          <p:cNvSpPr>
            <a:spLocks noChangeArrowheads="1"/>
          </p:cNvSpPr>
          <p:nvPr/>
        </p:nvSpPr>
        <p:spPr bwMode="auto">
          <a:xfrm>
            <a:off x="1169988" y="5676900"/>
            <a:ext cx="6858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rusty</a:t>
            </a:r>
            <a:endParaRPr lang="en-US" altLang="en-US"/>
          </a:p>
        </p:txBody>
      </p:sp>
      <p:sp>
        <p:nvSpPr>
          <p:cNvPr id="5314" name="Rectangle 142"/>
          <p:cNvSpPr>
            <a:spLocks noChangeArrowheads="1"/>
          </p:cNvSpPr>
          <p:nvPr/>
        </p:nvSpPr>
        <p:spPr bwMode="auto">
          <a:xfrm>
            <a:off x="1863725" y="56769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315" name="Rectangle 143"/>
          <p:cNvSpPr>
            <a:spLocks noChangeArrowheads="1"/>
          </p:cNvSpPr>
          <p:nvPr/>
        </p:nvSpPr>
        <p:spPr bwMode="auto">
          <a:xfrm>
            <a:off x="2674938" y="5676900"/>
            <a:ext cx="3429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en-US" altLang="en-US"/>
          </a:p>
        </p:txBody>
      </p:sp>
      <p:sp>
        <p:nvSpPr>
          <p:cNvPr id="5316" name="Rectangle 144"/>
          <p:cNvSpPr>
            <a:spLocks noChangeArrowheads="1"/>
          </p:cNvSpPr>
          <p:nvPr/>
        </p:nvSpPr>
        <p:spPr bwMode="auto">
          <a:xfrm>
            <a:off x="3030538" y="56769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317" name="Rectangle 145"/>
          <p:cNvSpPr>
            <a:spLocks noChangeArrowheads="1"/>
          </p:cNvSpPr>
          <p:nvPr/>
        </p:nvSpPr>
        <p:spPr bwMode="auto">
          <a:xfrm>
            <a:off x="3538538" y="5676900"/>
            <a:ext cx="60007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35.0</a:t>
            </a:r>
            <a:endParaRPr lang="en-US" altLang="en-US"/>
          </a:p>
        </p:txBody>
      </p:sp>
      <p:sp>
        <p:nvSpPr>
          <p:cNvPr id="5318" name="Rectangle 146"/>
          <p:cNvSpPr>
            <a:spLocks noChangeArrowheads="1"/>
          </p:cNvSpPr>
          <p:nvPr/>
        </p:nvSpPr>
        <p:spPr bwMode="auto">
          <a:xfrm>
            <a:off x="4160838" y="56769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319" name="Rectangle 147"/>
          <p:cNvSpPr>
            <a:spLocks noChangeArrowheads="1"/>
          </p:cNvSpPr>
          <p:nvPr/>
        </p:nvSpPr>
        <p:spPr bwMode="auto">
          <a:xfrm>
            <a:off x="358775" y="5662613"/>
            <a:ext cx="17463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0" name="Line 148"/>
          <p:cNvSpPr>
            <a:spLocks noChangeShapeType="1"/>
          </p:cNvSpPr>
          <p:nvPr/>
        </p:nvSpPr>
        <p:spPr bwMode="auto">
          <a:xfrm>
            <a:off x="358775" y="5662613"/>
            <a:ext cx="1588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1" name="Rectangle 149"/>
          <p:cNvSpPr>
            <a:spLocks noChangeArrowheads="1"/>
          </p:cNvSpPr>
          <p:nvPr/>
        </p:nvSpPr>
        <p:spPr bwMode="auto">
          <a:xfrm>
            <a:off x="358775" y="6067425"/>
            <a:ext cx="735013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2" name="Line 150"/>
          <p:cNvSpPr>
            <a:spLocks noChangeShapeType="1"/>
          </p:cNvSpPr>
          <p:nvPr/>
        </p:nvSpPr>
        <p:spPr bwMode="auto">
          <a:xfrm>
            <a:off x="358775" y="6067425"/>
            <a:ext cx="735013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3" name="Rectangle 151"/>
          <p:cNvSpPr>
            <a:spLocks noChangeArrowheads="1"/>
          </p:cNvSpPr>
          <p:nvPr/>
        </p:nvSpPr>
        <p:spPr bwMode="auto">
          <a:xfrm>
            <a:off x="1093788" y="5662613"/>
            <a:ext cx="7937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4" name="Line 152"/>
          <p:cNvSpPr>
            <a:spLocks noChangeShapeType="1"/>
          </p:cNvSpPr>
          <p:nvPr/>
        </p:nvSpPr>
        <p:spPr bwMode="auto">
          <a:xfrm>
            <a:off x="1093788" y="5662613"/>
            <a:ext cx="1587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" name="Rectangle 153"/>
          <p:cNvSpPr>
            <a:spLocks noChangeArrowheads="1"/>
          </p:cNvSpPr>
          <p:nvPr/>
        </p:nvSpPr>
        <p:spPr bwMode="auto">
          <a:xfrm>
            <a:off x="1093788" y="6067425"/>
            <a:ext cx="7937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6" name="Line 154"/>
          <p:cNvSpPr>
            <a:spLocks noChangeShapeType="1"/>
          </p:cNvSpPr>
          <p:nvPr/>
        </p:nvSpPr>
        <p:spPr bwMode="auto">
          <a:xfrm>
            <a:off x="1093788" y="6067425"/>
            <a:ext cx="7937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" name="Line 155"/>
          <p:cNvSpPr>
            <a:spLocks noChangeShapeType="1"/>
          </p:cNvSpPr>
          <p:nvPr/>
        </p:nvSpPr>
        <p:spPr bwMode="auto">
          <a:xfrm>
            <a:off x="1093788" y="6067425"/>
            <a:ext cx="1587" cy="9525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" name="Rectangle 156"/>
          <p:cNvSpPr>
            <a:spLocks noChangeArrowheads="1"/>
          </p:cNvSpPr>
          <p:nvPr/>
        </p:nvSpPr>
        <p:spPr bwMode="auto">
          <a:xfrm>
            <a:off x="1101725" y="6067425"/>
            <a:ext cx="1219200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9" name="Line 157"/>
          <p:cNvSpPr>
            <a:spLocks noChangeShapeType="1"/>
          </p:cNvSpPr>
          <p:nvPr/>
        </p:nvSpPr>
        <p:spPr bwMode="auto">
          <a:xfrm>
            <a:off x="1101725" y="6067425"/>
            <a:ext cx="1219200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0" name="Rectangle 158"/>
          <p:cNvSpPr>
            <a:spLocks noChangeArrowheads="1"/>
          </p:cNvSpPr>
          <p:nvPr/>
        </p:nvSpPr>
        <p:spPr bwMode="auto">
          <a:xfrm>
            <a:off x="2320925" y="5662613"/>
            <a:ext cx="9525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31" name="Line 159"/>
          <p:cNvSpPr>
            <a:spLocks noChangeShapeType="1"/>
          </p:cNvSpPr>
          <p:nvPr/>
        </p:nvSpPr>
        <p:spPr bwMode="auto">
          <a:xfrm>
            <a:off x="2320925" y="5662613"/>
            <a:ext cx="1588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2" name="Rectangle 160"/>
          <p:cNvSpPr>
            <a:spLocks noChangeArrowheads="1"/>
          </p:cNvSpPr>
          <p:nvPr/>
        </p:nvSpPr>
        <p:spPr bwMode="auto">
          <a:xfrm>
            <a:off x="2320925" y="6067425"/>
            <a:ext cx="9525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33" name="Line 161"/>
          <p:cNvSpPr>
            <a:spLocks noChangeShapeType="1"/>
          </p:cNvSpPr>
          <p:nvPr/>
        </p:nvSpPr>
        <p:spPr bwMode="auto">
          <a:xfrm>
            <a:off x="2320925" y="6067425"/>
            <a:ext cx="9525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4" name="Line 162"/>
          <p:cNvSpPr>
            <a:spLocks noChangeShapeType="1"/>
          </p:cNvSpPr>
          <p:nvPr/>
        </p:nvSpPr>
        <p:spPr bwMode="auto">
          <a:xfrm>
            <a:off x="2320925" y="6067425"/>
            <a:ext cx="1588" cy="9525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5" name="Rectangle 163"/>
          <p:cNvSpPr>
            <a:spLocks noChangeArrowheads="1"/>
          </p:cNvSpPr>
          <p:nvPr/>
        </p:nvSpPr>
        <p:spPr bwMode="auto">
          <a:xfrm>
            <a:off x="2330450" y="6067425"/>
            <a:ext cx="1135063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36" name="Line 164"/>
          <p:cNvSpPr>
            <a:spLocks noChangeShapeType="1"/>
          </p:cNvSpPr>
          <p:nvPr/>
        </p:nvSpPr>
        <p:spPr bwMode="auto">
          <a:xfrm>
            <a:off x="2330450" y="6067425"/>
            <a:ext cx="1135063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7" name="Rectangle 165"/>
          <p:cNvSpPr>
            <a:spLocks noChangeArrowheads="1"/>
          </p:cNvSpPr>
          <p:nvPr/>
        </p:nvSpPr>
        <p:spPr bwMode="auto">
          <a:xfrm>
            <a:off x="3465513" y="5662613"/>
            <a:ext cx="7937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38" name="Line 166"/>
          <p:cNvSpPr>
            <a:spLocks noChangeShapeType="1"/>
          </p:cNvSpPr>
          <p:nvPr/>
        </p:nvSpPr>
        <p:spPr bwMode="auto">
          <a:xfrm>
            <a:off x="3465513" y="5662613"/>
            <a:ext cx="1587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9" name="Rectangle 167"/>
          <p:cNvSpPr>
            <a:spLocks noChangeArrowheads="1"/>
          </p:cNvSpPr>
          <p:nvPr/>
        </p:nvSpPr>
        <p:spPr bwMode="auto">
          <a:xfrm>
            <a:off x="3465513" y="6067425"/>
            <a:ext cx="7937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40" name="Line 168"/>
          <p:cNvSpPr>
            <a:spLocks noChangeShapeType="1"/>
          </p:cNvSpPr>
          <p:nvPr/>
        </p:nvSpPr>
        <p:spPr bwMode="auto">
          <a:xfrm>
            <a:off x="3465513" y="6067425"/>
            <a:ext cx="7937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1" name="Line 169"/>
          <p:cNvSpPr>
            <a:spLocks noChangeShapeType="1"/>
          </p:cNvSpPr>
          <p:nvPr/>
        </p:nvSpPr>
        <p:spPr bwMode="auto">
          <a:xfrm>
            <a:off x="3465513" y="6067425"/>
            <a:ext cx="1587" cy="9525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2" name="Rectangle 170"/>
          <p:cNvSpPr>
            <a:spLocks noChangeArrowheads="1"/>
          </p:cNvSpPr>
          <p:nvPr/>
        </p:nvSpPr>
        <p:spPr bwMode="auto">
          <a:xfrm>
            <a:off x="3473450" y="6067425"/>
            <a:ext cx="939800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43" name="Line 171"/>
          <p:cNvSpPr>
            <a:spLocks noChangeShapeType="1"/>
          </p:cNvSpPr>
          <p:nvPr/>
        </p:nvSpPr>
        <p:spPr bwMode="auto">
          <a:xfrm>
            <a:off x="3473450" y="6067425"/>
            <a:ext cx="939800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" name="Rectangle 172"/>
          <p:cNvSpPr>
            <a:spLocks noChangeArrowheads="1"/>
          </p:cNvSpPr>
          <p:nvPr/>
        </p:nvSpPr>
        <p:spPr bwMode="auto">
          <a:xfrm>
            <a:off x="4413250" y="5662613"/>
            <a:ext cx="17463" cy="404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45" name="Line 173"/>
          <p:cNvSpPr>
            <a:spLocks noChangeShapeType="1"/>
          </p:cNvSpPr>
          <p:nvPr/>
        </p:nvSpPr>
        <p:spPr bwMode="auto">
          <a:xfrm>
            <a:off x="4413250" y="5662613"/>
            <a:ext cx="1588" cy="404812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6" name="Rectangle 174"/>
          <p:cNvSpPr>
            <a:spLocks noChangeArrowheads="1"/>
          </p:cNvSpPr>
          <p:nvPr/>
        </p:nvSpPr>
        <p:spPr bwMode="auto">
          <a:xfrm>
            <a:off x="4413250" y="6067425"/>
            <a:ext cx="17463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47" name="Line 175"/>
          <p:cNvSpPr>
            <a:spLocks noChangeShapeType="1"/>
          </p:cNvSpPr>
          <p:nvPr/>
        </p:nvSpPr>
        <p:spPr bwMode="auto">
          <a:xfrm>
            <a:off x="4413250" y="6067425"/>
            <a:ext cx="17463" cy="1588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" name="Rectangle 176"/>
          <p:cNvSpPr>
            <a:spLocks noChangeArrowheads="1"/>
          </p:cNvSpPr>
          <p:nvPr/>
        </p:nvSpPr>
        <p:spPr bwMode="auto">
          <a:xfrm>
            <a:off x="347663" y="6078538"/>
            <a:ext cx="3175" cy="1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1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5349" name="Rectangle 177"/>
          <p:cNvSpPr>
            <a:spLocks noChangeArrowheads="1"/>
          </p:cNvSpPr>
          <p:nvPr/>
        </p:nvSpPr>
        <p:spPr bwMode="auto">
          <a:xfrm>
            <a:off x="347663" y="6102350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 flipV="1">
            <a:off x="485775" y="5057775"/>
            <a:ext cx="3700463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 flipV="1">
            <a:off x="542925" y="5457825"/>
            <a:ext cx="3786188" cy="428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 flipH="1">
            <a:off x="671513" y="3943350"/>
            <a:ext cx="57150" cy="2371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3" name="Line 13"/>
          <p:cNvSpPr>
            <a:spLocks noChangeShapeType="1"/>
          </p:cNvSpPr>
          <p:nvPr/>
        </p:nvSpPr>
        <p:spPr bwMode="auto">
          <a:xfrm flipH="1">
            <a:off x="3781425" y="3824288"/>
            <a:ext cx="57150" cy="2371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44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20188" cy="38099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400" dirty="0" smtClean="0"/>
              <a:t>The following query results refer to this database state</a:t>
            </a: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1833563" y="1309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pic>
        <p:nvPicPr>
          <p:cNvPr id="7" name="Picture 9" descr="fig05_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94" r="68117" b="1"/>
          <a:stretch/>
        </p:blipFill>
        <p:spPr bwMode="auto">
          <a:xfrm>
            <a:off x="7038692" y="410817"/>
            <a:ext cx="2048673" cy="399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fig05_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1" t="75301" b="1"/>
          <a:stretch/>
        </p:blipFill>
        <p:spPr bwMode="auto">
          <a:xfrm>
            <a:off x="54353" y="4542313"/>
            <a:ext cx="4868206" cy="230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9" descr="fig05_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0" b="68064"/>
          <a:stretch/>
        </p:blipFill>
        <p:spPr bwMode="auto">
          <a:xfrm>
            <a:off x="74231" y="410817"/>
            <a:ext cx="6964461" cy="244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fig05_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4" t="51924" b="26666"/>
          <a:stretch/>
        </p:blipFill>
        <p:spPr bwMode="auto">
          <a:xfrm>
            <a:off x="5399950" y="4724400"/>
            <a:ext cx="368741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fig05_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7" t="33318" b="47857"/>
          <a:stretch/>
        </p:blipFill>
        <p:spPr bwMode="auto">
          <a:xfrm>
            <a:off x="2395330" y="2857929"/>
            <a:ext cx="1978776" cy="186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994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20188" cy="573428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400" dirty="0" smtClean="0"/>
              <a:t>Example </a:t>
            </a:r>
            <a:r>
              <a:rPr lang="en-CA" sz="3200" dirty="0" smtClean="0">
                <a:cs typeface="Arial" panose="020B0604020202020204" pitchFamily="34" charset="0"/>
              </a:rPr>
              <a:t>σ</a:t>
            </a:r>
            <a:r>
              <a:rPr lang="en-CA" sz="2400" dirty="0" smtClean="0">
                <a:cs typeface="Arial" panose="020B0604020202020204" pitchFamily="34" charset="0"/>
              </a:rPr>
              <a:t> (Select)</a:t>
            </a:r>
            <a:endParaRPr lang="en-US" altLang="en-US" sz="2400" dirty="0" smtClean="0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1833563" y="1309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pic>
        <p:nvPicPr>
          <p:cNvPr id="35846" name="Picture 9" descr="fig05_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0" b="68064"/>
          <a:stretch/>
        </p:blipFill>
        <p:spPr bwMode="auto">
          <a:xfrm>
            <a:off x="74231" y="662612"/>
            <a:ext cx="9023454" cy="317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833" t="18120" r="7084" b="64257"/>
          <a:stretch/>
        </p:blipFill>
        <p:spPr>
          <a:xfrm>
            <a:off x="26964" y="4876800"/>
            <a:ext cx="9126764" cy="11258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76202" y="3998469"/>
            <a:ext cx="920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CA" sz="3600" b="1" dirty="0" smtClean="0">
                <a:cs typeface="Arial" panose="020B0604020202020204" pitchFamily="34" charset="0"/>
              </a:rPr>
              <a:t>σ</a:t>
            </a:r>
            <a:r>
              <a:rPr lang="en-CA" sz="2800" b="1" baseline="-25000" dirty="0" smtClean="0">
                <a:cs typeface="Arial" panose="020B0604020202020204" pitchFamily="34" charset="0"/>
              </a:rPr>
              <a:t>((</a:t>
            </a:r>
            <a:r>
              <a:rPr lang="en-CA" sz="2800" b="1" baseline="-25000" dirty="0" err="1" smtClean="0">
                <a:cs typeface="Arial" panose="020B0604020202020204" pitchFamily="34" charset="0"/>
              </a:rPr>
              <a:t>Dno</a:t>
            </a:r>
            <a:r>
              <a:rPr lang="en-CA" sz="2800" b="1" baseline="-25000" dirty="0" smtClean="0">
                <a:cs typeface="Arial" panose="020B0604020202020204" pitchFamily="34" charset="0"/>
              </a:rPr>
              <a:t>=4 </a:t>
            </a:r>
            <a:r>
              <a:rPr lang="en-CA" sz="2800" b="1" baseline="-25000" dirty="0">
                <a:cs typeface="Arial" panose="020B0604020202020204" pitchFamily="34" charset="0"/>
              </a:rPr>
              <a:t>AND Salary&gt;25000) OR (</a:t>
            </a:r>
            <a:r>
              <a:rPr lang="en-CA" sz="2800" b="1" baseline="-25000" dirty="0" err="1">
                <a:cs typeface="Arial" panose="020B0604020202020204" pitchFamily="34" charset="0"/>
              </a:rPr>
              <a:t>Dno</a:t>
            </a:r>
            <a:r>
              <a:rPr lang="en-CA" sz="2800" b="1" baseline="-25000" dirty="0">
                <a:cs typeface="Arial" panose="020B0604020202020204" pitchFamily="34" charset="0"/>
              </a:rPr>
              <a:t>=5 AND </a:t>
            </a:r>
            <a:r>
              <a:rPr lang="en-CA" sz="2800" b="1" baseline="-25000" dirty="0" smtClean="0">
                <a:cs typeface="Arial" panose="020B0604020202020204" pitchFamily="34" charset="0"/>
              </a:rPr>
              <a:t>Salary&gt;30000)) </a:t>
            </a:r>
            <a:r>
              <a:rPr lang="en-CA" b="1" dirty="0">
                <a:cs typeface="Arial" panose="020B0604020202020204" pitchFamily="34" charset="0"/>
              </a:rPr>
              <a:t>(</a:t>
            </a:r>
            <a:r>
              <a:rPr lang="en-CA" sz="2000" b="1" dirty="0">
                <a:cs typeface="Arial" panose="020B0604020202020204" pitchFamily="34" charset="0"/>
              </a:rPr>
              <a:t>EMPLOYEE).</a:t>
            </a:r>
            <a:r>
              <a:rPr lang="en-CA" b="1" dirty="0">
                <a:cs typeface="Arial" panose="020B0604020202020204" pitchFamily="34" charset="0"/>
              </a:rPr>
              <a:t> </a:t>
            </a:r>
            <a:endParaRPr lang="en-CA" sz="2800" b="1" dirty="0"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81000" y="4267201"/>
            <a:ext cx="3124200" cy="46752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86200" y="4222237"/>
            <a:ext cx="3048000" cy="467528"/>
          </a:xfrm>
          <a:prstGeom prst="rect">
            <a:avLst/>
          </a:prstGeom>
          <a:noFill/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693" y="2161160"/>
            <a:ext cx="9058670" cy="29021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692" y="1541689"/>
            <a:ext cx="9046295" cy="287111"/>
          </a:xfrm>
          <a:prstGeom prst="rect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692" y="2490569"/>
            <a:ext cx="9070721" cy="306491"/>
          </a:xfrm>
          <a:prstGeom prst="rect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33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xfrm>
            <a:off x="-1" y="1"/>
            <a:ext cx="9179443" cy="6096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400" dirty="0" smtClean="0"/>
              <a:t>Examples of applying PROJECT operations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-40639" y="6273225"/>
            <a:ext cx="476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CA" sz="1800" b="1" dirty="0" smtClean="0">
                <a:cs typeface="Arial" panose="020B0604020202020204" pitchFamily="34" charset="0"/>
              </a:rPr>
              <a:t>(</a:t>
            </a:r>
            <a:r>
              <a:rPr lang="en-CA" sz="1800" b="1" dirty="0">
                <a:cs typeface="Arial" panose="020B0604020202020204" pitchFamily="34" charset="0"/>
              </a:rPr>
              <a:t>b) </a:t>
            </a:r>
            <a:r>
              <a:rPr lang="en-CA" sz="2800" b="1" dirty="0">
                <a:cs typeface="Arial" panose="020B0604020202020204" pitchFamily="34" charset="0"/>
              </a:rPr>
              <a:t>π</a:t>
            </a:r>
            <a:r>
              <a:rPr lang="en-CA" sz="1800" b="1" dirty="0" err="1">
                <a:cs typeface="Arial" panose="020B0604020202020204" pitchFamily="34" charset="0"/>
              </a:rPr>
              <a:t>Lname</a:t>
            </a:r>
            <a:r>
              <a:rPr lang="en-CA" sz="1800" b="1" dirty="0">
                <a:cs typeface="Arial" panose="020B0604020202020204" pitchFamily="34" charset="0"/>
              </a:rPr>
              <a:t>, </a:t>
            </a:r>
            <a:r>
              <a:rPr lang="en-CA" sz="1800" b="1" dirty="0" err="1">
                <a:cs typeface="Arial" panose="020B0604020202020204" pitchFamily="34" charset="0"/>
              </a:rPr>
              <a:t>Fname</a:t>
            </a:r>
            <a:r>
              <a:rPr lang="en-CA" sz="1800" b="1" dirty="0">
                <a:cs typeface="Arial" panose="020B0604020202020204" pitchFamily="34" charset="0"/>
              </a:rPr>
              <a:t>, Salary(EMPLOYEE). </a:t>
            </a:r>
            <a:endParaRPr lang="en-CA" sz="1800" b="1" dirty="0" smtClean="0"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833" t="42539" r="62885" b="18931"/>
          <a:stretch/>
        </p:blipFill>
        <p:spPr>
          <a:xfrm>
            <a:off x="0" y="2895600"/>
            <a:ext cx="3582899" cy="3479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2698" t="42112" r="46414" b="23113"/>
          <a:stretch/>
        </p:blipFill>
        <p:spPr>
          <a:xfrm>
            <a:off x="6912451" y="2854819"/>
            <a:ext cx="2076668" cy="3557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70762" y="6407706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CA" sz="1800" b="1" dirty="0" smtClean="0">
                <a:cs typeface="Arial" panose="020B0604020202020204" pitchFamily="34" charset="0"/>
              </a:rPr>
              <a:t>(</a:t>
            </a:r>
            <a:r>
              <a:rPr lang="en-CA" sz="1800" b="1" dirty="0">
                <a:cs typeface="Arial" panose="020B0604020202020204" pitchFamily="34" charset="0"/>
              </a:rPr>
              <a:t>c) πSex, Salary(EMPLOYEE).</a:t>
            </a:r>
            <a:endParaRPr lang="en-US" altLang="en-US" sz="1800" b="1" dirty="0">
              <a:cs typeface="Arial" panose="020B0604020202020204" pitchFamily="34" charset="0"/>
            </a:endParaRPr>
          </a:p>
        </p:txBody>
      </p:sp>
      <p:pic>
        <p:nvPicPr>
          <p:cNvPr id="11" name="Picture 9" descr="fig05_0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0" b="68064"/>
          <a:stretch/>
        </p:blipFill>
        <p:spPr bwMode="auto">
          <a:xfrm>
            <a:off x="1981200" y="609601"/>
            <a:ext cx="6389872" cy="224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321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19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mtClean="0"/>
              <a:t>Relational Algebra Expressions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7" y="914400"/>
            <a:ext cx="9083040" cy="586957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We may want to apply several relational algebra operations one after the other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Either we can write the operations as a single </a:t>
            </a:r>
            <a:r>
              <a:rPr lang="en-US" altLang="en-US" b="1" dirty="0" smtClean="0"/>
              <a:t>relational algebra expression</a:t>
            </a:r>
            <a:r>
              <a:rPr lang="en-US" altLang="en-US" dirty="0" smtClean="0"/>
              <a:t> by nesting the operations, or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We can apply one operation at a time and create </a:t>
            </a:r>
            <a:r>
              <a:rPr lang="en-US" altLang="en-US" b="1" dirty="0" smtClean="0"/>
              <a:t>intermediate result relations</a:t>
            </a:r>
            <a:r>
              <a:rPr lang="en-US" altLang="en-US" dirty="0" smtClean="0"/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000" dirty="0" smtClean="0"/>
              <a:t>In the latter case, we must give names to the relations that hold the intermediate results. </a:t>
            </a:r>
            <a:r>
              <a:rPr lang="en-US" altLang="en-US" sz="31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18962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20188" cy="10668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3200" dirty="0" smtClean="0"/>
              <a:t>Single expression versus sequence of relational </a:t>
            </a:r>
            <a:r>
              <a:rPr lang="en-US" altLang="en-US" dirty="0" smtClean="0"/>
              <a:t>operations</a:t>
            </a:r>
            <a:r>
              <a:rPr lang="en-US" altLang="en-US" sz="3200" dirty="0" smtClean="0"/>
              <a:t> (Example)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7" y="1066800"/>
            <a:ext cx="9083040" cy="556477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To retrieve the </a:t>
            </a:r>
            <a:r>
              <a:rPr lang="en-US" altLang="en-US" sz="2400" b="1" dirty="0" smtClean="0"/>
              <a:t>first name, last name, and salary of all employees who work in department number 5</a:t>
            </a:r>
            <a:r>
              <a:rPr lang="en-US" altLang="en-US" sz="2400" dirty="0" smtClean="0"/>
              <a:t>, we must apply a select and a project operation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We can write a </a:t>
            </a:r>
            <a:r>
              <a:rPr lang="en-US" altLang="en-US" sz="2400" i="1" dirty="0" smtClean="0"/>
              <a:t>single relational algebra expression</a:t>
            </a:r>
            <a:r>
              <a:rPr lang="en-US" altLang="en-US" sz="2400" dirty="0" smtClean="0"/>
              <a:t> as follows: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>
                <a:latin typeface="Symbol" panose="05050102010706020507" pitchFamily="18" charset="2"/>
              </a:rPr>
              <a:t></a:t>
            </a:r>
            <a:r>
              <a:rPr lang="en-US" altLang="en-US" sz="2400" baseline="-25000" dirty="0" smtClean="0"/>
              <a:t>FNAME, LNAME, SALARY</a:t>
            </a:r>
            <a:r>
              <a:rPr lang="en-US" altLang="en-US" sz="2400" dirty="0" smtClean="0"/>
              <a:t>(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</a:t>
            </a:r>
            <a:r>
              <a:rPr lang="en-US" altLang="en-US" sz="2400" dirty="0" smtClean="0"/>
              <a:t> </a:t>
            </a:r>
            <a:r>
              <a:rPr lang="en-US" altLang="en-US" sz="2400" baseline="-25000" dirty="0" smtClean="0"/>
              <a:t>DNO=5</a:t>
            </a:r>
            <a:r>
              <a:rPr lang="en-US" altLang="en-US" sz="2400" dirty="0" smtClean="0"/>
              <a:t>(EMPLOYEE))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OR We can explicitly show the </a:t>
            </a:r>
            <a:r>
              <a:rPr lang="en-US" altLang="en-US" sz="2400" i="1" dirty="0" smtClean="0"/>
              <a:t>sequence of operations</a:t>
            </a:r>
            <a:r>
              <a:rPr lang="en-US" altLang="en-US" sz="2400" dirty="0" smtClean="0"/>
              <a:t>, giving a name to each intermediate relation: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DEP5_EMPS </a:t>
            </a:r>
            <a:r>
              <a:rPr lang="en-US" altLang="en-US" sz="2400" dirty="0" smtClean="0">
                <a:sym typeface="Symbol" panose="05050102010706020507" pitchFamily="18" charset="2"/>
              </a:rPr>
              <a:t>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</a:t>
            </a:r>
            <a:r>
              <a:rPr lang="en-US" altLang="en-US" sz="2400" dirty="0" smtClean="0"/>
              <a:t> </a:t>
            </a:r>
            <a:r>
              <a:rPr lang="en-US" altLang="en-US" sz="2400" baseline="-25000" dirty="0" smtClean="0"/>
              <a:t>DNO=5</a:t>
            </a:r>
            <a:r>
              <a:rPr lang="en-US" altLang="en-US" sz="2400" dirty="0" smtClean="0"/>
              <a:t>(EMPLOYEE)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RESULT </a:t>
            </a:r>
            <a:r>
              <a:rPr lang="en-US" altLang="en-US" sz="2400" dirty="0" smtClean="0">
                <a:sym typeface="Symbol" panose="05050102010706020507" pitchFamily="18" charset="2"/>
              </a:rPr>
              <a:t>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</a:t>
            </a:r>
            <a:r>
              <a:rPr lang="en-US" altLang="en-US" sz="2400" dirty="0" smtClean="0"/>
              <a:t> </a:t>
            </a:r>
            <a:r>
              <a:rPr lang="en-US" altLang="en-US" sz="2400" baseline="-25000" dirty="0" smtClean="0"/>
              <a:t>FNAME, LNAME, SALARY</a:t>
            </a:r>
            <a:r>
              <a:rPr lang="en-US" altLang="en-US" sz="2400" dirty="0" smtClean="0"/>
              <a:t> (DEP5_EMPS)	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762000" y="5323840"/>
            <a:ext cx="1981200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57800" y="5943600"/>
            <a:ext cx="2209800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24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3200" dirty="0" smtClean="0"/>
              <a:t>Unary Relational Operations: RENAME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7" y="729433"/>
            <a:ext cx="9083040" cy="6052367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The RENAME operator is denoted by </a:t>
            </a:r>
            <a:r>
              <a:rPr lang="en-US" altLang="en-US" dirty="0" smtClean="0">
                <a:sym typeface="Symbol" panose="05050102010706020507" pitchFamily="18" charset="2"/>
              </a:rPr>
              <a:t> (rho)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In some cases, we may want to </a:t>
            </a:r>
            <a:r>
              <a:rPr lang="en-US" altLang="en-US" i="1" dirty="0" smtClean="0"/>
              <a:t>rename </a:t>
            </a:r>
            <a:r>
              <a:rPr lang="en-US" altLang="en-US" dirty="0" smtClean="0"/>
              <a:t>the attributes of a relation or the relation name or both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 smtClean="0"/>
              <a:t>Useful when a query requires multiple operations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 smtClean="0"/>
              <a:t>Necessary in some cases (JOIN operation)</a:t>
            </a:r>
            <a:endParaRPr lang="en-US" altLang="en-US" sz="2800" i="1" dirty="0" smtClean="0"/>
          </a:p>
          <a:p>
            <a:pPr eaLnBrk="1" hangingPunct="1">
              <a:lnSpc>
                <a:spcPct val="150000"/>
              </a:lnSpc>
            </a:pPr>
            <a:endParaRPr lang="en-US" alt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2248742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53728" cy="992776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3600" dirty="0" smtClean="0"/>
              <a:t>Unary Relational Operations: RENAME</a:t>
            </a:r>
          </a:p>
        </p:txBody>
      </p:sp>
      <p:sp>
        <p:nvSpPr>
          <p:cNvPr id="5222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6127" y="1066800"/>
            <a:ext cx="9083040" cy="571717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The general RENAME operation </a:t>
            </a:r>
            <a:r>
              <a:rPr lang="en-US" altLang="en-US" dirty="0" smtClean="0">
                <a:sym typeface="Symbol" panose="05050102010706020507" pitchFamily="18" charset="2"/>
              </a:rPr>
              <a:t> </a:t>
            </a:r>
            <a:r>
              <a:rPr lang="en-US" altLang="en-US" dirty="0" smtClean="0"/>
              <a:t>can be expressed by any of the following forms: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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S (B1, B2, …, </a:t>
            </a:r>
            <a:r>
              <a:rPr lang="en-US" altLang="en-US" baseline="-25000" dirty="0" err="1" smtClean="0">
                <a:sym typeface="Symbol" panose="05050102010706020507" pitchFamily="18" charset="2"/>
              </a:rPr>
              <a:t>Bn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 )</a:t>
            </a:r>
            <a:r>
              <a:rPr lang="en-US" altLang="en-US" dirty="0" smtClean="0">
                <a:sym typeface="Symbol" panose="05050102010706020507" pitchFamily="18" charset="2"/>
              </a:rPr>
              <a:t>(R) changes both: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the relation name to S, </a:t>
            </a:r>
            <a:r>
              <a:rPr lang="en-US" altLang="en-US" i="1" dirty="0" smtClean="0">
                <a:sym typeface="Symbol" panose="05050102010706020507" pitchFamily="18" charset="2"/>
              </a:rPr>
              <a:t>and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the column (attribute) names to B1, B1, …..</a:t>
            </a:r>
            <a:r>
              <a:rPr lang="en-US" altLang="en-US" dirty="0" err="1" smtClean="0">
                <a:sym typeface="Symbol" panose="05050102010706020507" pitchFamily="18" charset="2"/>
              </a:rPr>
              <a:t>Bn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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S</a:t>
            </a:r>
            <a:r>
              <a:rPr lang="en-US" altLang="en-US" dirty="0" smtClean="0">
                <a:sym typeface="Symbol" panose="05050102010706020507" pitchFamily="18" charset="2"/>
              </a:rPr>
              <a:t>(R) changes: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the </a:t>
            </a:r>
            <a:r>
              <a:rPr lang="en-US" altLang="en-US" i="1" dirty="0" smtClean="0">
                <a:sym typeface="Symbol" panose="05050102010706020507" pitchFamily="18" charset="2"/>
              </a:rPr>
              <a:t>relation name</a:t>
            </a:r>
            <a:r>
              <a:rPr lang="en-US" altLang="en-US" dirty="0" smtClean="0">
                <a:sym typeface="Symbol" panose="05050102010706020507" pitchFamily="18" charset="2"/>
              </a:rPr>
              <a:t> only to S</a:t>
            </a:r>
            <a:endParaRPr lang="en-US" altLang="en-US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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(B1, B2, …, </a:t>
            </a:r>
            <a:r>
              <a:rPr lang="en-US" altLang="en-US" baseline="-25000" dirty="0" err="1" smtClean="0">
                <a:sym typeface="Symbol" panose="05050102010706020507" pitchFamily="18" charset="2"/>
              </a:rPr>
              <a:t>Bn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 )</a:t>
            </a:r>
            <a:r>
              <a:rPr lang="en-US" altLang="en-US" dirty="0" smtClean="0">
                <a:sym typeface="Symbol" panose="05050102010706020507" pitchFamily="18" charset="2"/>
              </a:rPr>
              <a:t>(R) changes: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the </a:t>
            </a:r>
            <a:r>
              <a:rPr lang="en-US" altLang="en-US" i="1" dirty="0" smtClean="0">
                <a:sym typeface="Symbol" panose="05050102010706020507" pitchFamily="18" charset="2"/>
              </a:rPr>
              <a:t>column (attribute) names</a:t>
            </a:r>
            <a:r>
              <a:rPr lang="en-US" altLang="en-US" dirty="0" smtClean="0">
                <a:sym typeface="Symbol" panose="05050102010706020507" pitchFamily="18" charset="2"/>
              </a:rPr>
              <a:t> only to B1, B1, …..</a:t>
            </a:r>
            <a:r>
              <a:rPr lang="en-US" altLang="en-US" dirty="0" err="1" smtClean="0">
                <a:sym typeface="Symbol" panose="05050102010706020507" pitchFamily="18" charset="2"/>
              </a:rPr>
              <a:t>Bn</a:t>
            </a:r>
            <a:endParaRPr lang="en-US" altLang="en-US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78691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 noChangeArrowheads="1"/>
          </p:cNvSpPr>
          <p:nvPr>
            <p:ph type="title"/>
          </p:nvPr>
        </p:nvSpPr>
        <p:spPr>
          <a:xfrm>
            <a:off x="-3004" y="4697896"/>
            <a:ext cx="9147004" cy="331304"/>
          </a:xfrm>
        </p:spPr>
        <p:txBody>
          <a:bodyPr/>
          <a:lstStyle/>
          <a:p>
            <a:r>
              <a:rPr lang="en-US" altLang="en-US" smtClean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E6D75-20DA-4945-8F1A-65F534158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3" y="2895600"/>
            <a:ext cx="8294688" cy="887896"/>
          </a:xfrm>
        </p:spPr>
        <p:txBody>
          <a:bodyPr anchor="ctr"/>
          <a:lstStyle/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Relational Algebra</a:t>
            </a:r>
          </a:p>
        </p:txBody>
      </p:sp>
      <p:sp>
        <p:nvSpPr>
          <p:cNvPr id="4" name="Title 1"/>
          <p:cNvSpPr txBox="1">
            <a:spLocks noChangeArrowheads="1"/>
          </p:cNvSpPr>
          <p:nvPr/>
        </p:nvSpPr>
        <p:spPr bwMode="auto">
          <a:xfrm>
            <a:off x="0" y="1676400"/>
            <a:ext cx="9143999" cy="3048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kern="0" smtClean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8486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334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3200" dirty="0" smtClean="0"/>
              <a:t>Unary Relational Operations: RENAME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449D236-68CA-40C4-96C6-E7E5D93B25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60" y="533400"/>
            <a:ext cx="9094061" cy="63246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en-US" sz="2400" dirty="0">
                <a:cs typeface="+mn-cs"/>
              </a:rPr>
              <a:t>For convenience, we also use a </a:t>
            </a:r>
            <a:r>
              <a:rPr lang="en-US" altLang="en-US" sz="2400" i="1" dirty="0">
                <a:cs typeface="+mn-cs"/>
              </a:rPr>
              <a:t>shorthand</a:t>
            </a:r>
            <a:r>
              <a:rPr lang="en-US" altLang="en-US" sz="2400" dirty="0">
                <a:cs typeface="+mn-cs"/>
              </a:rPr>
              <a:t> for renaming attributes in an intermediate relation: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sz="2400" dirty="0"/>
              <a:t>If we write: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en-US" sz="2400" dirty="0"/>
              <a:t>RESULT </a:t>
            </a:r>
            <a:r>
              <a:rPr lang="en-US" altLang="en-US" sz="2400" dirty="0">
                <a:sym typeface="Symbol" panose="05050102010706020507" pitchFamily="18" charset="2"/>
              </a:rPr>
              <a:t> </a:t>
            </a:r>
            <a:r>
              <a:rPr lang="en-US" altLang="en-US" sz="2400" b="1" dirty="0">
                <a:latin typeface="Symbol" panose="05050102010706020507" pitchFamily="18" charset="2"/>
              </a:rPr>
              <a:t></a:t>
            </a:r>
            <a:r>
              <a:rPr lang="en-US" altLang="en-US" sz="2400" dirty="0"/>
              <a:t> </a:t>
            </a:r>
            <a:r>
              <a:rPr lang="en-US" altLang="en-US" sz="2400" baseline="-25000" dirty="0"/>
              <a:t>FNAME, LNAME, SALARY</a:t>
            </a:r>
            <a:r>
              <a:rPr lang="en-US" altLang="en-US" sz="2400" dirty="0"/>
              <a:t> (DEP5_EMPS)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en-US" sz="2400" dirty="0"/>
              <a:t>RESULT will have the </a:t>
            </a:r>
            <a:r>
              <a:rPr lang="en-US" altLang="en-US" sz="2400" i="1" dirty="0"/>
              <a:t>same attribute names</a:t>
            </a:r>
            <a:r>
              <a:rPr lang="en-US" altLang="en-US" sz="2400" dirty="0"/>
              <a:t> as DEP5_EMPS (same attributes as EMPLOYEE)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en-US" sz="2400" dirty="0"/>
              <a:t>If we write: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en-US" sz="2000" dirty="0" smtClean="0"/>
              <a:t>RESULT(F</a:t>
            </a:r>
            <a:r>
              <a:rPr lang="en-US" altLang="en-US" sz="2000" dirty="0"/>
              <a:t>, M, L, S, B, </a:t>
            </a:r>
            <a:r>
              <a:rPr lang="en-US" altLang="en-US" sz="2000" dirty="0" smtClean="0"/>
              <a:t>DNO</a:t>
            </a:r>
            <a:r>
              <a:rPr lang="en-US" altLang="en-US" sz="2000" dirty="0"/>
              <a:t>)</a:t>
            </a:r>
            <a:r>
              <a:rPr lang="en-US" altLang="en-US" sz="2000" dirty="0">
                <a:sym typeface="Symbol" panose="05050102010706020507" pitchFamily="18" charset="2"/>
              </a:rPr>
              <a:t> </a:t>
            </a:r>
            <a:r>
              <a:rPr lang="en-US" altLang="en-US" sz="2000" dirty="0" smtClean="0">
                <a:sym typeface="Symbol" panose="05050102010706020507" pitchFamily="18" charset="2"/>
              </a:rPr>
              <a:t></a:t>
            </a:r>
            <a:r>
              <a:rPr lang="en-US" altLang="en-US" sz="2000" baseline="-25000" dirty="0" smtClean="0">
                <a:sym typeface="Symbol" panose="05050102010706020507" pitchFamily="18" charset="2"/>
              </a:rPr>
              <a:t>RESULT </a:t>
            </a:r>
            <a:r>
              <a:rPr lang="en-US" altLang="en-US" sz="2000" baseline="-25000" dirty="0">
                <a:sym typeface="Symbol" panose="05050102010706020507" pitchFamily="18" charset="2"/>
              </a:rPr>
              <a:t>(</a:t>
            </a:r>
            <a:r>
              <a:rPr lang="en-US" altLang="en-US" sz="2000" baseline="-25000" dirty="0" smtClean="0">
                <a:sym typeface="Symbol" panose="05050102010706020507" pitchFamily="18" charset="2"/>
              </a:rPr>
              <a:t>F, M, L,</a:t>
            </a:r>
            <a:r>
              <a:rPr lang="en-US" altLang="en-US" sz="2000" dirty="0" smtClean="0">
                <a:sym typeface="Symbol" panose="05050102010706020507" pitchFamily="18" charset="2"/>
              </a:rPr>
              <a:t> </a:t>
            </a:r>
            <a:r>
              <a:rPr lang="en-US" altLang="en-US" sz="2000" baseline="-25000" dirty="0" smtClean="0">
                <a:sym typeface="Symbol" panose="05050102010706020507" pitchFamily="18" charset="2"/>
              </a:rPr>
              <a:t>S,</a:t>
            </a:r>
            <a:r>
              <a:rPr lang="en-US" altLang="en-US" sz="2000" dirty="0" smtClean="0">
                <a:sym typeface="Symbol" panose="05050102010706020507" pitchFamily="18" charset="2"/>
              </a:rPr>
              <a:t> </a:t>
            </a:r>
            <a:r>
              <a:rPr lang="en-US" altLang="en-US" sz="2000" baseline="-25000" dirty="0" smtClean="0">
                <a:sym typeface="Symbol" panose="05050102010706020507" pitchFamily="18" charset="2"/>
              </a:rPr>
              <a:t>B, DNO) </a:t>
            </a:r>
            <a:r>
              <a:rPr lang="en-US" altLang="en-US" sz="2000" dirty="0" smtClean="0"/>
              <a:t>(</a:t>
            </a:r>
            <a:r>
              <a:rPr lang="en-US" altLang="en-US" sz="2000" dirty="0"/>
              <a:t>DEP5_EMPS)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en-US" sz="2400" dirty="0" smtClean="0"/>
              <a:t>Six(6) </a:t>
            </a:r>
            <a:r>
              <a:rPr lang="en-US" altLang="en-US" sz="2400" dirty="0"/>
              <a:t>attributes of DEP5_EMPS are </a:t>
            </a:r>
            <a:r>
              <a:rPr lang="en-US" altLang="en-US" sz="2400" i="1" dirty="0"/>
              <a:t>renamed</a:t>
            </a:r>
            <a:r>
              <a:rPr lang="en-US" altLang="en-US" sz="2400" dirty="0"/>
              <a:t> to F, M, L, S, </a:t>
            </a:r>
            <a:r>
              <a:rPr lang="en-US" altLang="en-US" sz="2400" dirty="0" smtClean="0"/>
              <a:t>B, DNO</a:t>
            </a:r>
            <a:r>
              <a:rPr lang="en-US" altLang="en-US" sz="2400" dirty="0"/>
              <a:t>.</a:t>
            </a:r>
          </a:p>
          <a:p>
            <a:pPr marL="114300" indent="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Note: </a:t>
            </a:r>
            <a:r>
              <a:rPr lang="en-US" altLang="en-US" sz="2400" dirty="0">
                <a:solidFill>
                  <a:schemeClr val="tx2"/>
                </a:solidFill>
              </a:rPr>
              <a:t>the </a:t>
            </a:r>
            <a:r>
              <a:rPr lang="en-US" altLang="en-US" sz="2400" dirty="0">
                <a:solidFill>
                  <a:schemeClr val="tx2"/>
                </a:solidFill>
                <a:sym typeface="Symbol" panose="05050102010706020507" pitchFamily="18" charset="2"/>
              </a:rPr>
              <a:t> symbol is an assignment operator</a:t>
            </a:r>
            <a:endParaRPr lang="en-US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125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4572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400" dirty="0" smtClean="0"/>
              <a:t>Example of applying multiple operations and RENAME</a:t>
            </a:r>
          </a:p>
        </p:txBody>
      </p:sp>
      <p:sp>
        <p:nvSpPr>
          <p:cNvPr id="2" name="Rectangle 1"/>
          <p:cNvSpPr/>
          <p:nvPr/>
        </p:nvSpPr>
        <p:spPr>
          <a:xfrm>
            <a:off x="-17186" y="4948008"/>
            <a:ext cx="912018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Results of a sequence of operations. </a:t>
            </a: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dirty="0" smtClean="0">
                <a:latin typeface="Candara" panose="020E0502030303020204" pitchFamily="34" charset="0"/>
              </a:rPr>
              <a:t>(</a:t>
            </a:r>
            <a:r>
              <a:rPr lang="en-CA" dirty="0">
                <a:latin typeface="Candara" panose="020E0502030303020204" pitchFamily="34" charset="0"/>
              </a:rPr>
              <a:t>a) </a:t>
            </a:r>
            <a:r>
              <a:rPr lang="en-CA" sz="3200" dirty="0" smtClean="0">
                <a:latin typeface="Candara" panose="020E0502030303020204" pitchFamily="34" charset="0"/>
              </a:rPr>
              <a:t>π</a:t>
            </a:r>
            <a:r>
              <a:rPr lang="en-CA" baseline="-25000" dirty="0" err="1" smtClean="0">
                <a:latin typeface="Candara" panose="020E0502030303020204" pitchFamily="34" charset="0"/>
              </a:rPr>
              <a:t>Fname</a:t>
            </a:r>
            <a:r>
              <a:rPr lang="en-CA" baseline="-25000" dirty="0">
                <a:latin typeface="Candara" panose="020E0502030303020204" pitchFamily="34" charset="0"/>
              </a:rPr>
              <a:t>, </a:t>
            </a:r>
            <a:r>
              <a:rPr lang="en-CA" baseline="-25000" dirty="0" err="1">
                <a:latin typeface="Candara" panose="020E0502030303020204" pitchFamily="34" charset="0"/>
              </a:rPr>
              <a:t>Lname</a:t>
            </a:r>
            <a:r>
              <a:rPr lang="en-CA" baseline="-25000" dirty="0">
                <a:latin typeface="Candara" panose="020E0502030303020204" pitchFamily="34" charset="0"/>
              </a:rPr>
              <a:t>, Salary</a:t>
            </a:r>
            <a:r>
              <a:rPr lang="en-CA" dirty="0">
                <a:latin typeface="Candara" panose="020E0502030303020204" pitchFamily="34" charset="0"/>
              </a:rPr>
              <a:t> (</a:t>
            </a:r>
            <a:r>
              <a:rPr lang="en-CA" dirty="0" err="1">
                <a:latin typeface="Candara" panose="020E0502030303020204" pitchFamily="34" charset="0"/>
              </a:rPr>
              <a:t>σ</a:t>
            </a:r>
            <a:r>
              <a:rPr lang="en-CA" baseline="-25000" dirty="0" err="1">
                <a:latin typeface="Candara" panose="020E0502030303020204" pitchFamily="34" charset="0"/>
              </a:rPr>
              <a:t>Dno</a:t>
            </a:r>
            <a:r>
              <a:rPr lang="en-CA" baseline="-25000" dirty="0">
                <a:latin typeface="Candara" panose="020E0502030303020204" pitchFamily="34" charset="0"/>
              </a:rPr>
              <a:t>=5</a:t>
            </a:r>
            <a:r>
              <a:rPr lang="en-CA" dirty="0">
                <a:latin typeface="Candara" panose="020E0502030303020204" pitchFamily="34" charset="0"/>
              </a:rPr>
              <a:t>(EMPLOYEE)). </a:t>
            </a:r>
            <a:r>
              <a:rPr lang="en-CA" dirty="0" smtClean="0">
                <a:latin typeface="Candara" panose="020E0502030303020204" pitchFamily="34" charset="0"/>
              </a:rPr>
              <a:t/>
            </a:r>
            <a:br>
              <a:rPr lang="en-CA" dirty="0" smtClean="0">
                <a:latin typeface="Candara" panose="020E0502030303020204" pitchFamily="34" charset="0"/>
              </a:rPr>
            </a:br>
            <a:r>
              <a:rPr lang="en-CA" dirty="0" smtClean="0">
                <a:latin typeface="Candara" panose="020E0502030303020204" pitchFamily="34" charset="0"/>
              </a:rPr>
              <a:t>(</a:t>
            </a:r>
            <a:r>
              <a:rPr lang="en-CA" dirty="0">
                <a:latin typeface="Candara" panose="020E0502030303020204" pitchFamily="34" charset="0"/>
              </a:rPr>
              <a:t>b) TEMP ←</a:t>
            </a:r>
            <a:r>
              <a:rPr lang="en-CA" dirty="0" err="1" smtClean="0">
                <a:latin typeface="Candara" panose="020E0502030303020204" pitchFamily="34" charset="0"/>
              </a:rPr>
              <a:t>σ</a:t>
            </a:r>
            <a:r>
              <a:rPr lang="en-CA" baseline="-25000" dirty="0" err="1" smtClean="0">
                <a:latin typeface="Candara" panose="020E0502030303020204" pitchFamily="34" charset="0"/>
              </a:rPr>
              <a:t>Dno</a:t>
            </a:r>
            <a:r>
              <a:rPr lang="en-CA" baseline="-25000" dirty="0" smtClean="0">
                <a:latin typeface="Candara" panose="020E0502030303020204" pitchFamily="34" charset="0"/>
              </a:rPr>
              <a:t>=5</a:t>
            </a:r>
            <a:r>
              <a:rPr lang="en-CA" dirty="0" smtClean="0">
                <a:latin typeface="Candara" panose="020E0502030303020204" pitchFamily="34" charset="0"/>
              </a:rPr>
              <a:t>(EMPLOYEE)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(c)  R(</a:t>
            </a:r>
            <a:r>
              <a:rPr lang="en-CA" dirty="0" err="1" smtClean="0">
                <a:latin typeface="Candara" panose="020E0502030303020204" pitchFamily="34" charset="0"/>
              </a:rPr>
              <a:t>First_name</a:t>
            </a:r>
            <a:r>
              <a:rPr lang="en-CA" dirty="0">
                <a:latin typeface="Candara" panose="020E0502030303020204" pitchFamily="34" charset="0"/>
              </a:rPr>
              <a:t>, </a:t>
            </a:r>
            <a:r>
              <a:rPr lang="en-CA" dirty="0" err="1">
                <a:latin typeface="Candara" panose="020E0502030303020204" pitchFamily="34" charset="0"/>
              </a:rPr>
              <a:t>Last_name</a:t>
            </a:r>
            <a:r>
              <a:rPr lang="en-CA" dirty="0">
                <a:latin typeface="Candara" panose="020E0502030303020204" pitchFamily="34" charset="0"/>
              </a:rPr>
              <a:t>, Salary)←π</a:t>
            </a:r>
            <a:r>
              <a:rPr lang="en-CA" baseline="-25000" dirty="0" err="1">
                <a:latin typeface="Candara" panose="020E0502030303020204" pitchFamily="34" charset="0"/>
              </a:rPr>
              <a:t>Fname</a:t>
            </a:r>
            <a:r>
              <a:rPr lang="en-CA" baseline="-25000" dirty="0">
                <a:latin typeface="Candara" panose="020E0502030303020204" pitchFamily="34" charset="0"/>
              </a:rPr>
              <a:t>, </a:t>
            </a:r>
            <a:r>
              <a:rPr lang="en-CA" baseline="-25000" dirty="0" err="1">
                <a:latin typeface="Candara" panose="020E0502030303020204" pitchFamily="34" charset="0"/>
              </a:rPr>
              <a:t>Lname</a:t>
            </a:r>
            <a:r>
              <a:rPr lang="en-CA" baseline="-25000" dirty="0">
                <a:latin typeface="Candara" panose="020E0502030303020204" pitchFamily="34" charset="0"/>
              </a:rPr>
              <a:t>, Salary</a:t>
            </a:r>
            <a:r>
              <a:rPr lang="en-CA" dirty="0">
                <a:latin typeface="Candara" panose="020E0502030303020204" pitchFamily="34" charset="0"/>
              </a:rPr>
              <a:t>(TEMP)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153" t="37474" r="10655" b="35573"/>
          <a:stretch/>
        </p:blipFill>
        <p:spPr>
          <a:xfrm>
            <a:off x="15240" y="2492914"/>
            <a:ext cx="9113520" cy="2378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917" t="68178" r="60541" b="9612"/>
          <a:stretch/>
        </p:blipFill>
        <p:spPr>
          <a:xfrm>
            <a:off x="5118702" y="646676"/>
            <a:ext cx="3337877" cy="1846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8414" t="14272" r="63940" b="62850"/>
          <a:stretch/>
        </p:blipFill>
        <p:spPr>
          <a:xfrm>
            <a:off x="120299" y="553134"/>
            <a:ext cx="2849880" cy="19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69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20188" cy="83819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Relational Algebra Operations from</a:t>
            </a:r>
            <a:br>
              <a:rPr lang="en-US" altLang="en-US" dirty="0" smtClean="0"/>
            </a:br>
            <a:r>
              <a:rPr lang="en-US" altLang="en-US" dirty="0" smtClean="0"/>
              <a:t>Set Theory: UNION </a:t>
            </a:r>
          </a:p>
        </p:txBody>
      </p:sp>
      <p:sp>
        <p:nvSpPr>
          <p:cNvPr id="5837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6127" y="838198"/>
            <a:ext cx="9083040" cy="601980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UNION Operation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Binary operation, denoted by </a:t>
            </a:r>
            <a:r>
              <a:rPr lang="en-US" altLang="en-US" dirty="0" smtClean="0">
                <a:latin typeface="Symbol" panose="05050102010706020507" pitchFamily="18" charset="2"/>
              </a:rPr>
              <a:t></a:t>
            </a:r>
            <a:r>
              <a:rPr lang="en-US" altLang="en-US" dirty="0" smtClean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The result of R </a:t>
            </a:r>
            <a:r>
              <a:rPr lang="en-US" altLang="en-US" dirty="0" smtClean="0">
                <a:latin typeface="Symbol" panose="05050102010706020507" pitchFamily="18" charset="2"/>
              </a:rPr>
              <a:t></a:t>
            </a:r>
            <a:r>
              <a:rPr lang="en-US" altLang="en-US" dirty="0" smtClean="0"/>
              <a:t> S, is a relation that includes all tuples that are either in R or in S or in both R and 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Duplicate tuples are eliminated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 dirty="0" smtClean="0"/>
              <a:t>The two operand relations R and S must be “type compatible” (or UNION compatible)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300" dirty="0" smtClean="0"/>
              <a:t>R and S must have same number of attributes</a:t>
            </a:r>
          </a:p>
          <a:p>
            <a:pPr lvl="2" eaLnBrk="1" hangingPunct="1"/>
            <a:r>
              <a:rPr lang="en-US" altLang="en-US" sz="2300" dirty="0" smtClean="0"/>
              <a:t>Each pair of corresponding attributes must be type compatible (have same or compatible domains)</a:t>
            </a:r>
          </a:p>
        </p:txBody>
      </p:sp>
    </p:spTree>
    <p:extLst>
      <p:ext uri="{BB962C8B-B14F-4D97-AF65-F5344CB8AC3E}">
        <p14:creationId xmlns:p14="http://schemas.microsoft.com/office/powerpoint/2010/main" val="1538239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54160" cy="91439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Relational Algebra Operations from Set Theory: UNION 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7" y="914400"/>
            <a:ext cx="9083040" cy="5867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100" dirty="0" smtClean="0"/>
              <a:t>To retrieve the social security numbers of all employees who either </a:t>
            </a:r>
            <a:r>
              <a:rPr lang="en-US" altLang="en-US" sz="2100" i="1" dirty="0" smtClean="0"/>
              <a:t>work in department 5</a:t>
            </a:r>
            <a:r>
              <a:rPr lang="en-US" altLang="en-US" sz="2100" dirty="0" smtClean="0"/>
              <a:t> or </a:t>
            </a:r>
            <a:r>
              <a:rPr lang="en-US" altLang="en-US" sz="2100" i="1" dirty="0" smtClean="0"/>
              <a:t>directly supervise an employee who works in department 5</a:t>
            </a:r>
            <a:r>
              <a:rPr lang="en-US" altLang="en-US" sz="2100" dirty="0" smtClean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100" dirty="0" smtClean="0"/>
              <a:t>We can use the UNION operation as follows:</a:t>
            </a:r>
          </a:p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b="1" dirty="0" smtClean="0"/>
              <a:t>DEP5_EMPS </a:t>
            </a:r>
            <a:r>
              <a:rPr lang="en-US" altLang="en-US" sz="2400" b="1" dirty="0" smtClean="0">
                <a:sym typeface="Symbol" panose="05050102010706020507" pitchFamily="18" charset="2"/>
              </a:rPr>
              <a:t>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</a:t>
            </a:r>
            <a:r>
              <a:rPr lang="en-US" altLang="en-US" sz="2400" b="1" baseline="-25000" dirty="0" smtClean="0"/>
              <a:t>DNO=5</a:t>
            </a:r>
            <a:r>
              <a:rPr lang="en-US" altLang="en-US" sz="2400" b="1" dirty="0" smtClean="0"/>
              <a:t> (EMPLOYEE)</a:t>
            </a:r>
          </a:p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b="1" dirty="0" smtClean="0"/>
              <a:t>RESULT1 </a:t>
            </a:r>
            <a:r>
              <a:rPr lang="en-US" altLang="en-US" sz="2400" b="1" dirty="0" smtClean="0">
                <a:sym typeface="Symbol" panose="05050102010706020507" pitchFamily="18" charset="2"/>
              </a:rPr>
              <a:t>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</a:t>
            </a:r>
            <a:r>
              <a:rPr lang="en-US" altLang="en-US" sz="2400" b="1" dirty="0" smtClean="0"/>
              <a:t> </a:t>
            </a:r>
            <a:r>
              <a:rPr lang="en-US" altLang="en-US" sz="2400" b="1" baseline="-25000" dirty="0" smtClean="0"/>
              <a:t>SSN</a:t>
            </a:r>
            <a:r>
              <a:rPr lang="en-US" altLang="en-US" sz="2400" b="1" dirty="0" smtClean="0"/>
              <a:t>(DEP5_EMPS)</a:t>
            </a:r>
          </a:p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b="1" dirty="0" smtClean="0"/>
              <a:t>RESULT2(SSN) </a:t>
            </a:r>
            <a:r>
              <a:rPr lang="en-US" altLang="en-US" sz="2400" b="1" dirty="0" smtClean="0">
                <a:sym typeface="Symbol" panose="05050102010706020507" pitchFamily="18" charset="2"/>
              </a:rPr>
              <a:t>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</a:t>
            </a:r>
            <a:r>
              <a:rPr lang="en-US" altLang="en-US" sz="2400" b="1" baseline="-25000" dirty="0" smtClean="0"/>
              <a:t>SUPERSSN</a:t>
            </a:r>
            <a:r>
              <a:rPr lang="en-US" altLang="en-US" sz="2400" b="1" dirty="0" smtClean="0"/>
              <a:t>(DEP5_EMPS)</a:t>
            </a:r>
          </a:p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b="1" dirty="0" smtClean="0"/>
              <a:t>RESULT </a:t>
            </a:r>
            <a:r>
              <a:rPr lang="en-US" altLang="en-US" sz="2400" b="1" dirty="0" smtClean="0">
                <a:sym typeface="Symbol" panose="05050102010706020507" pitchFamily="18" charset="2"/>
              </a:rPr>
              <a:t> RESULT</a:t>
            </a:r>
            <a:r>
              <a:rPr lang="en-US" altLang="en-US" sz="2400" b="1" dirty="0" smtClean="0"/>
              <a:t>1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</a:t>
            </a:r>
            <a:r>
              <a:rPr lang="en-US" altLang="en-US" sz="2400" b="1" dirty="0" smtClean="0"/>
              <a:t> RESULT2</a:t>
            </a:r>
          </a:p>
          <a:p>
            <a:pPr lvl="1" eaLnBrk="1" hangingPunct="1"/>
            <a:r>
              <a:rPr lang="en-US" altLang="en-US" sz="2100" dirty="0" smtClean="0"/>
              <a:t>The union operation produces the tuples that are in either RESULT1 or RESULT2 or both</a:t>
            </a:r>
          </a:p>
        </p:txBody>
      </p:sp>
    </p:spTree>
    <p:extLst>
      <p:ext uri="{BB962C8B-B14F-4D97-AF65-F5344CB8AC3E}">
        <p14:creationId xmlns:p14="http://schemas.microsoft.com/office/powerpoint/2010/main" val="251656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20188" cy="838199"/>
          </a:xfrm>
        </p:spPr>
        <p:txBody>
          <a:bodyPr/>
          <a:lstStyle/>
          <a:p>
            <a:r>
              <a:rPr lang="en-US" altLang="en-US" dirty="0">
                <a:latin typeface="Verdana" panose="020B0604030504040204" pitchFamily="34" charset="0"/>
              </a:rPr>
              <a:t>Result of the UNION operation </a:t>
            </a:r>
            <a:br>
              <a:rPr lang="en-US" altLang="en-US" dirty="0">
                <a:latin typeface="Verdana" panose="020B0604030504040204" pitchFamily="34" charset="0"/>
              </a:rPr>
            </a:br>
            <a:r>
              <a:rPr lang="en-US" altLang="en-US" dirty="0">
                <a:latin typeface="Verdana" panose="020B0604030504040204" pitchFamily="34" charset="0"/>
              </a:rPr>
              <a:t>RESULT ← RESULT1 ∪ RESULT2.</a:t>
            </a:r>
            <a:endParaRPr lang="en-US" dirty="0"/>
          </a:p>
        </p:txBody>
      </p:sp>
      <p:pic>
        <p:nvPicPr>
          <p:cNvPr id="3" name="Picture 2" descr="fig08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88614"/>
            <a:ext cx="8077200" cy="332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9906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b="1" dirty="0"/>
              <a:t>DEP5_EMPS </a:t>
            </a:r>
            <a:r>
              <a:rPr lang="en-US" altLang="en-US" b="1" dirty="0">
                <a:sym typeface="Symbol" panose="05050102010706020507" pitchFamily="18" charset="2"/>
              </a:rPr>
              <a:t> </a:t>
            </a:r>
            <a:r>
              <a:rPr lang="en-US" altLang="en-US" b="1" dirty="0">
                <a:latin typeface="Symbol" panose="05050102010706020507" pitchFamily="18" charset="2"/>
              </a:rPr>
              <a:t></a:t>
            </a:r>
            <a:r>
              <a:rPr lang="en-US" altLang="en-US" b="1" baseline="-25000" dirty="0"/>
              <a:t>DNO=5</a:t>
            </a:r>
            <a:r>
              <a:rPr lang="en-US" altLang="en-US" b="1" dirty="0"/>
              <a:t> (EMPLOYEE)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b="1" dirty="0"/>
              <a:t>RESULT1 </a:t>
            </a:r>
            <a:r>
              <a:rPr lang="en-US" altLang="en-US" b="1" dirty="0">
                <a:sym typeface="Symbol" panose="05050102010706020507" pitchFamily="18" charset="2"/>
              </a:rPr>
              <a:t> </a:t>
            </a:r>
            <a:r>
              <a:rPr lang="en-US" altLang="en-US" b="1" dirty="0">
                <a:latin typeface="Symbol" panose="05050102010706020507" pitchFamily="18" charset="2"/>
              </a:rPr>
              <a:t></a:t>
            </a:r>
            <a:r>
              <a:rPr lang="en-US" altLang="en-US" b="1" dirty="0"/>
              <a:t> </a:t>
            </a:r>
            <a:r>
              <a:rPr lang="en-US" altLang="en-US" b="1" baseline="-25000" dirty="0"/>
              <a:t>SSN</a:t>
            </a:r>
            <a:r>
              <a:rPr lang="en-US" altLang="en-US" b="1" dirty="0"/>
              <a:t>(DEP5_EMPS)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b="1" dirty="0"/>
              <a:t>RESULT2(SSN) </a:t>
            </a:r>
            <a:r>
              <a:rPr lang="en-US" altLang="en-US" b="1" dirty="0">
                <a:sym typeface="Symbol" panose="05050102010706020507" pitchFamily="18" charset="2"/>
              </a:rPr>
              <a:t> </a:t>
            </a:r>
            <a:r>
              <a:rPr lang="en-US" altLang="en-US" b="1" dirty="0">
                <a:latin typeface="Symbol" panose="05050102010706020507" pitchFamily="18" charset="2"/>
              </a:rPr>
              <a:t></a:t>
            </a:r>
            <a:r>
              <a:rPr lang="en-US" altLang="en-US" b="1" baseline="-25000" dirty="0"/>
              <a:t>SUPERSSN</a:t>
            </a:r>
            <a:r>
              <a:rPr lang="en-US" altLang="en-US" b="1" dirty="0"/>
              <a:t>(DEP5_EMPS)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b="1" dirty="0"/>
              <a:t>RESULT </a:t>
            </a:r>
            <a:r>
              <a:rPr lang="en-US" altLang="en-US" b="1" dirty="0">
                <a:sym typeface="Symbol" panose="05050102010706020507" pitchFamily="18" charset="2"/>
              </a:rPr>
              <a:t> RESULT</a:t>
            </a:r>
            <a:r>
              <a:rPr lang="en-US" altLang="en-US" b="1" dirty="0"/>
              <a:t>1 </a:t>
            </a:r>
            <a:r>
              <a:rPr lang="en-US" altLang="en-US" b="1" dirty="0">
                <a:latin typeface="Symbol" panose="05050102010706020507" pitchFamily="18" charset="2"/>
              </a:rPr>
              <a:t></a:t>
            </a:r>
            <a:r>
              <a:rPr lang="en-US" altLang="en-US" b="1" dirty="0"/>
              <a:t> RESULT2</a:t>
            </a:r>
          </a:p>
        </p:txBody>
      </p:sp>
    </p:spTree>
    <p:extLst>
      <p:ext uri="{BB962C8B-B14F-4D97-AF65-F5344CB8AC3E}">
        <p14:creationId xmlns:p14="http://schemas.microsoft.com/office/powerpoint/2010/main" val="2989773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20188" cy="11430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Relational Algebra Operations from Set Theory: INTERSECTION</a:t>
            </a:r>
          </a:p>
        </p:txBody>
      </p:sp>
      <p:sp>
        <p:nvSpPr>
          <p:cNvPr id="6554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76201" y="1295400"/>
            <a:ext cx="8915400" cy="5410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3200" dirty="0" smtClean="0"/>
              <a:t>INTERSECTION is denoted by </a:t>
            </a:r>
            <a:r>
              <a:rPr lang="en-US" altLang="en-US" sz="3200" dirty="0" smtClean="0">
                <a:latin typeface="Symbol" panose="05050102010706020507" pitchFamily="18" charset="2"/>
              </a:rPr>
              <a:t></a:t>
            </a:r>
            <a:endParaRPr lang="en-US" altLang="en-US" sz="32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 smtClean="0"/>
              <a:t>The result of the operation R </a:t>
            </a:r>
            <a:r>
              <a:rPr lang="en-US" altLang="en-US" sz="3200" dirty="0" smtClean="0">
                <a:latin typeface="Symbol" panose="05050102010706020507" pitchFamily="18" charset="2"/>
              </a:rPr>
              <a:t></a:t>
            </a:r>
            <a:r>
              <a:rPr lang="en-US" altLang="en-US" sz="3200" dirty="0" smtClean="0"/>
              <a:t> S, is a relation that includes all tuples that are in both R and 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3000" dirty="0" smtClean="0"/>
              <a:t>The attribute names in the result will be the same as the attribute names in 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 smtClean="0"/>
              <a:t>The two operand relations R and S must be </a:t>
            </a:r>
            <a:r>
              <a:rPr lang="en-US" altLang="en-US" sz="3200" dirty="0" smtClean="0">
                <a:solidFill>
                  <a:srgbClr val="FF0000"/>
                </a:solidFill>
              </a:rPr>
              <a:t>“type compatible”</a:t>
            </a:r>
          </a:p>
          <a:p>
            <a:pPr eaLnBrk="1" hangingPunct="1">
              <a:lnSpc>
                <a:spcPct val="150000"/>
              </a:lnSpc>
            </a:pPr>
            <a:endParaRPr lang="en-US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243630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20188" cy="990599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Relational Algebra Operations from Set Theory: SET DIFFERENCE (cont.) </a:t>
            </a:r>
          </a:p>
        </p:txBody>
      </p:sp>
      <p:sp>
        <p:nvSpPr>
          <p:cNvPr id="67588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76201" y="1143000"/>
            <a:ext cx="8991600" cy="5638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SET DIFFERENCE (also called MINUS or EXCEPT) is denoted by –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The result of R – S, is a relation that includes all tuples that are in R but not in 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3000" dirty="0" smtClean="0"/>
              <a:t>The attribute names in the result will be the same as the attribute names in 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 smtClean="0"/>
              <a:t>The two operand relations R and S must be “type compatible”</a:t>
            </a:r>
            <a:endParaRPr lang="en-US" altLang="ja-JP" dirty="0" smtClean="0"/>
          </a:p>
          <a:p>
            <a:pPr eaLnBrk="1" hangingPunct="1">
              <a:lnSpc>
                <a:spcPct val="150000"/>
              </a:lnSpc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4365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19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Example to illustrate the result of UNION, INTERSECT, and DIFFERENCE</a:t>
            </a:r>
          </a:p>
        </p:txBody>
      </p:sp>
      <p:sp>
        <p:nvSpPr>
          <p:cNvPr id="69636" name="Rectangle 3"/>
          <p:cNvSpPr>
            <a:spLocks noChangeArrowheads="1"/>
          </p:cNvSpPr>
          <p:nvPr/>
        </p:nvSpPr>
        <p:spPr bwMode="auto">
          <a:xfrm>
            <a:off x="1833563" y="1309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171" t="13495" r="41343" b="49223"/>
          <a:stretch/>
        </p:blipFill>
        <p:spPr>
          <a:xfrm>
            <a:off x="138895" y="990600"/>
            <a:ext cx="4585505" cy="3110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5208" t="17719" r="17918" b="15873"/>
          <a:stretch/>
        </p:blipFill>
        <p:spPr>
          <a:xfrm>
            <a:off x="6406528" y="949125"/>
            <a:ext cx="2661872" cy="5619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8750" t="67572" r="56290" b="19257"/>
          <a:stretch/>
        </p:blipFill>
        <p:spPr>
          <a:xfrm>
            <a:off x="3899705" y="3530839"/>
            <a:ext cx="2451905" cy="1158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6551" t="67572" r="36875" b="7574"/>
          <a:stretch/>
        </p:blipFill>
        <p:spPr>
          <a:xfrm>
            <a:off x="3954623" y="4885551"/>
            <a:ext cx="2451905" cy="1972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362" y="4573454"/>
            <a:ext cx="38997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CA" sz="2000" b="1" dirty="0" smtClean="0">
                <a:latin typeface="Arial" charset="0"/>
                <a:cs typeface="ＭＳ Ｐゴシック" charset="0"/>
              </a:rPr>
              <a:t>(a) Two </a:t>
            </a:r>
            <a:r>
              <a:rPr lang="en-CA" sz="2000" b="1" dirty="0">
                <a:latin typeface="Arial" charset="0"/>
                <a:cs typeface="ＭＳ Ｐゴシック" charset="0"/>
              </a:rPr>
              <a:t>union-compatible relations. </a:t>
            </a:r>
            <a:endParaRPr lang="en-CA" sz="2000" b="1" dirty="0" smtClean="0">
              <a:latin typeface="Arial" charset="0"/>
              <a:cs typeface="ＭＳ Ｐゴシック" charset="0"/>
            </a:endParaRPr>
          </a:p>
          <a:p>
            <a:pPr eaLnBrk="1" hangingPunct="1"/>
            <a:r>
              <a:rPr lang="en-CA" sz="2000" b="1" dirty="0" smtClean="0">
                <a:latin typeface="Arial" charset="0"/>
                <a:cs typeface="ＭＳ Ｐゴシック" charset="0"/>
              </a:rPr>
              <a:t/>
            </a:r>
            <a:br>
              <a:rPr lang="en-CA" sz="2000" b="1" dirty="0" smtClean="0">
                <a:latin typeface="Arial" charset="0"/>
                <a:cs typeface="ＭＳ Ｐゴシック" charset="0"/>
              </a:rPr>
            </a:br>
            <a:r>
              <a:rPr lang="en-CA" sz="2000" b="1" dirty="0" smtClean="0">
                <a:latin typeface="Arial" charset="0"/>
                <a:cs typeface="ＭＳ Ｐゴシック" charset="0"/>
              </a:rPr>
              <a:t>(</a:t>
            </a:r>
            <a:r>
              <a:rPr lang="en-CA" sz="2000" b="1" dirty="0">
                <a:latin typeface="Arial" charset="0"/>
                <a:cs typeface="ＭＳ Ｐゴシック" charset="0"/>
              </a:rPr>
              <a:t>b) STUDENT ∪ INSTRUCTOR. </a:t>
            </a:r>
            <a:r>
              <a:rPr lang="en-CA" sz="2000" b="1" dirty="0" smtClean="0">
                <a:latin typeface="Arial" charset="0"/>
                <a:cs typeface="ＭＳ Ｐゴシック" charset="0"/>
              </a:rPr>
              <a:t/>
            </a:r>
            <a:br>
              <a:rPr lang="en-CA" sz="2000" b="1" dirty="0" smtClean="0">
                <a:latin typeface="Arial" charset="0"/>
                <a:cs typeface="ＭＳ Ｐゴシック" charset="0"/>
              </a:rPr>
            </a:br>
            <a:r>
              <a:rPr lang="en-CA" sz="2000" b="1" dirty="0" smtClean="0">
                <a:latin typeface="Arial" charset="0"/>
                <a:cs typeface="ＭＳ Ｐゴシック" charset="0"/>
              </a:rPr>
              <a:t>(</a:t>
            </a:r>
            <a:r>
              <a:rPr lang="en-CA" sz="2000" b="1" dirty="0">
                <a:latin typeface="Arial" charset="0"/>
                <a:cs typeface="ＭＳ Ｐゴシック" charset="0"/>
              </a:rPr>
              <a:t>c) STUDENT ∩ INSTRUCTOR. </a:t>
            </a:r>
            <a:r>
              <a:rPr lang="en-CA" sz="2000" b="1" dirty="0" smtClean="0">
                <a:latin typeface="Arial" charset="0"/>
                <a:cs typeface="ＭＳ Ｐゴシック" charset="0"/>
              </a:rPr>
              <a:t/>
            </a:r>
            <a:br>
              <a:rPr lang="en-CA" sz="2000" b="1" dirty="0" smtClean="0">
                <a:latin typeface="Arial" charset="0"/>
                <a:cs typeface="ＭＳ Ｐゴシック" charset="0"/>
              </a:rPr>
            </a:br>
            <a:r>
              <a:rPr lang="en-CA" sz="2000" b="1" dirty="0" smtClean="0">
                <a:latin typeface="Arial" charset="0"/>
                <a:cs typeface="ＭＳ Ｐゴシック" charset="0"/>
              </a:rPr>
              <a:t>(</a:t>
            </a:r>
            <a:r>
              <a:rPr lang="en-CA" sz="2000" b="1" dirty="0">
                <a:latin typeface="Arial" charset="0"/>
                <a:cs typeface="ＭＳ Ｐゴシック" charset="0"/>
              </a:rPr>
              <a:t>d) STUDENT – INSTRUCTOR. </a:t>
            </a:r>
            <a:r>
              <a:rPr lang="en-CA" sz="2000" b="1" dirty="0" smtClean="0">
                <a:latin typeface="Arial" charset="0"/>
                <a:cs typeface="ＭＳ Ｐゴシック" charset="0"/>
              </a:rPr>
              <a:t/>
            </a:r>
            <a:br>
              <a:rPr lang="en-CA" sz="2000" b="1" dirty="0" smtClean="0">
                <a:latin typeface="Arial" charset="0"/>
                <a:cs typeface="ＭＳ Ｐゴシック" charset="0"/>
              </a:rPr>
            </a:br>
            <a:r>
              <a:rPr lang="en-CA" sz="2000" b="1" dirty="0" smtClean="0">
                <a:latin typeface="Arial" charset="0"/>
                <a:cs typeface="ＭＳ Ｐゴシック" charset="0"/>
              </a:rPr>
              <a:t>(</a:t>
            </a:r>
            <a:r>
              <a:rPr lang="en-CA" sz="2000" b="1" dirty="0">
                <a:latin typeface="Arial" charset="0"/>
                <a:cs typeface="ＭＳ Ｐゴシック" charset="0"/>
              </a:rPr>
              <a:t>e) INSTRUCTOR – STUDENT.</a:t>
            </a: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2489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20188" cy="91439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Some properties of UNION, INTERSECT, and DIFFERENCE</a:t>
            </a:r>
          </a:p>
        </p:txBody>
      </p:sp>
      <p:sp>
        <p:nvSpPr>
          <p:cNvPr id="7168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0149" y="990601"/>
            <a:ext cx="9083040" cy="582859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Notice that both union and intersection are </a:t>
            </a:r>
            <a:r>
              <a:rPr lang="en-US" altLang="en-US" sz="2400" i="1" dirty="0" smtClean="0"/>
              <a:t>commutative</a:t>
            </a:r>
            <a:r>
              <a:rPr lang="en-US" altLang="en-US" sz="2400" dirty="0" smtClean="0"/>
              <a:t> operations; that is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R </a:t>
            </a:r>
            <a:r>
              <a:rPr lang="en-US" altLang="en-US" sz="2200" dirty="0" smtClean="0">
                <a:latin typeface="Symbol" panose="05050102010706020507" pitchFamily="18" charset="2"/>
              </a:rPr>
              <a:t></a:t>
            </a:r>
            <a:r>
              <a:rPr lang="en-US" altLang="en-US" sz="2200" dirty="0" smtClean="0"/>
              <a:t> S = S </a:t>
            </a:r>
            <a:r>
              <a:rPr lang="en-US" altLang="en-US" sz="2200" dirty="0" smtClean="0">
                <a:latin typeface="Symbol" panose="05050102010706020507" pitchFamily="18" charset="2"/>
              </a:rPr>
              <a:t></a:t>
            </a:r>
            <a:r>
              <a:rPr lang="en-US" altLang="en-US" sz="2200" dirty="0" smtClean="0"/>
              <a:t> R, and R </a:t>
            </a:r>
            <a:r>
              <a:rPr lang="en-US" altLang="en-US" sz="2200" dirty="0" smtClean="0">
                <a:latin typeface="Symbol" panose="05050102010706020507" pitchFamily="18" charset="2"/>
              </a:rPr>
              <a:t></a:t>
            </a:r>
            <a:r>
              <a:rPr lang="en-US" altLang="en-US" sz="2200" dirty="0" smtClean="0"/>
              <a:t> S = S </a:t>
            </a:r>
            <a:r>
              <a:rPr lang="en-US" altLang="en-US" sz="2200" dirty="0" smtClean="0">
                <a:latin typeface="Symbol" panose="05050102010706020507" pitchFamily="18" charset="2"/>
              </a:rPr>
              <a:t></a:t>
            </a:r>
            <a:r>
              <a:rPr lang="en-US" altLang="en-US" sz="2200" dirty="0" smtClean="0"/>
              <a:t> 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Both union and intersection can be treated as n-</a:t>
            </a:r>
            <a:r>
              <a:rPr lang="en-US" altLang="en-US" sz="2400" dirty="0" err="1" smtClean="0"/>
              <a:t>ary</a:t>
            </a:r>
            <a:r>
              <a:rPr lang="en-US" altLang="en-US" sz="2400" dirty="0" smtClean="0"/>
              <a:t> operations applicable to any number of relations as both are </a:t>
            </a:r>
            <a:r>
              <a:rPr lang="en-US" altLang="en-US" sz="2400" i="1" dirty="0" smtClean="0"/>
              <a:t>associative</a:t>
            </a:r>
            <a:r>
              <a:rPr lang="en-US" altLang="en-US" sz="2400" dirty="0" smtClean="0"/>
              <a:t> operations; that is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R </a:t>
            </a:r>
            <a:r>
              <a:rPr lang="en-US" altLang="en-US" sz="2200" dirty="0" smtClean="0">
                <a:latin typeface="Symbol" panose="05050102010706020507" pitchFamily="18" charset="2"/>
              </a:rPr>
              <a:t></a:t>
            </a:r>
            <a:r>
              <a:rPr lang="en-US" altLang="en-US" sz="2200" dirty="0" smtClean="0"/>
              <a:t> (S </a:t>
            </a:r>
            <a:r>
              <a:rPr lang="en-US" altLang="en-US" sz="2200" dirty="0" smtClean="0">
                <a:latin typeface="Symbol" panose="05050102010706020507" pitchFamily="18" charset="2"/>
              </a:rPr>
              <a:t></a:t>
            </a:r>
            <a:r>
              <a:rPr lang="en-US" altLang="en-US" sz="2200" dirty="0" smtClean="0"/>
              <a:t> T) = (R </a:t>
            </a:r>
            <a:r>
              <a:rPr lang="en-US" altLang="en-US" sz="2200" dirty="0" smtClean="0">
                <a:latin typeface="Symbol" panose="05050102010706020507" pitchFamily="18" charset="2"/>
              </a:rPr>
              <a:t></a:t>
            </a:r>
            <a:r>
              <a:rPr lang="en-US" altLang="en-US" sz="2200" dirty="0" smtClean="0"/>
              <a:t> S) </a:t>
            </a:r>
            <a:r>
              <a:rPr lang="en-US" altLang="en-US" sz="2200" dirty="0" smtClean="0">
                <a:latin typeface="Symbol" panose="05050102010706020507" pitchFamily="18" charset="2"/>
              </a:rPr>
              <a:t></a:t>
            </a:r>
            <a:r>
              <a:rPr lang="en-US" altLang="en-US" sz="2200" dirty="0" smtClean="0"/>
              <a:t> 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(R </a:t>
            </a:r>
            <a:r>
              <a:rPr lang="en-US" altLang="en-US" sz="2200" dirty="0" smtClean="0">
                <a:latin typeface="Symbol" panose="05050102010706020507" pitchFamily="18" charset="2"/>
              </a:rPr>
              <a:t></a:t>
            </a:r>
            <a:r>
              <a:rPr lang="en-US" altLang="en-US" sz="2200" dirty="0" smtClean="0"/>
              <a:t> S) </a:t>
            </a:r>
            <a:r>
              <a:rPr lang="en-US" altLang="en-US" sz="2200" dirty="0" smtClean="0">
                <a:latin typeface="Symbol" panose="05050102010706020507" pitchFamily="18" charset="2"/>
              </a:rPr>
              <a:t></a:t>
            </a:r>
            <a:r>
              <a:rPr lang="en-US" altLang="en-US" sz="2200" dirty="0" smtClean="0"/>
              <a:t> T = R </a:t>
            </a:r>
            <a:r>
              <a:rPr lang="en-US" altLang="en-US" sz="2200" dirty="0" smtClean="0">
                <a:latin typeface="Symbol" panose="05050102010706020507" pitchFamily="18" charset="2"/>
              </a:rPr>
              <a:t></a:t>
            </a:r>
            <a:r>
              <a:rPr lang="en-US" altLang="en-US" sz="2200" dirty="0" smtClean="0"/>
              <a:t> (S </a:t>
            </a:r>
            <a:r>
              <a:rPr lang="en-US" altLang="en-US" sz="2200" dirty="0" smtClean="0">
                <a:latin typeface="Symbol" panose="05050102010706020507" pitchFamily="18" charset="2"/>
              </a:rPr>
              <a:t></a:t>
            </a:r>
            <a:r>
              <a:rPr lang="en-US" altLang="en-US" sz="2200" dirty="0" smtClean="0"/>
              <a:t> T)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The minus operation is not commutative; that is, in general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>
                <a:solidFill>
                  <a:srgbClr val="FF0000"/>
                </a:solidFill>
              </a:rPr>
              <a:t>R – S ≠ S – R</a:t>
            </a:r>
          </a:p>
        </p:txBody>
      </p:sp>
    </p:spTree>
    <p:extLst>
      <p:ext uri="{BB962C8B-B14F-4D97-AF65-F5344CB8AC3E}">
        <p14:creationId xmlns:p14="http://schemas.microsoft.com/office/powerpoint/2010/main" val="974019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 altLang="en-US" dirty="0" smtClean="0"/>
              <a:t>Union and Set-Difference</a:t>
            </a:r>
          </a:p>
        </p:txBody>
      </p:sp>
      <p:sp>
        <p:nvSpPr>
          <p:cNvPr id="2560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3600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Both of these operations take two input relations, which must be</a:t>
            </a:r>
            <a:r>
              <a:rPr lang="en-US" altLang="en-US" sz="36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en-US" sz="3200" i="1" u="sng" dirty="0" smtClean="0">
                <a:solidFill>
                  <a:srgbClr val="002060"/>
                </a:solidFill>
                <a:latin typeface="Candara" panose="020E0502030303020204" pitchFamily="34" charset="0"/>
              </a:rPr>
              <a:t>union-compatible</a:t>
            </a:r>
            <a:r>
              <a:rPr lang="en-US" altLang="en-US" sz="32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en-US" sz="36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Same number of fields.</a:t>
            </a:r>
          </a:p>
          <a:p>
            <a:pPr lvl="1">
              <a:lnSpc>
                <a:spcPct val="150000"/>
              </a:lnSpc>
            </a:pPr>
            <a:r>
              <a:rPr lang="en-US" altLang="en-US" sz="36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‘Corresponding’ fields have the same type.</a:t>
            </a:r>
          </a:p>
          <a:p>
            <a:pPr lvl="1">
              <a:lnSpc>
                <a:spcPct val="150000"/>
              </a:lnSpc>
            </a:pPr>
            <a:endParaRPr lang="en-US" altLang="en-US" sz="3600" dirty="0" smtClean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25604" name="Footer Placeholder 4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5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6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730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>
          <a:xfrm>
            <a:off x="101600" y="41275"/>
            <a:ext cx="9042400" cy="644525"/>
          </a:xfrm>
          <a:noFill/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B050"/>
                </a:solidFill>
              </a:rPr>
              <a:t>Chapter Outline</a:t>
            </a:r>
          </a:p>
        </p:txBody>
      </p:sp>
      <p:sp>
        <p:nvSpPr>
          <p:cNvPr id="1741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1600" y="728870"/>
            <a:ext cx="9042400" cy="5943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3200" dirty="0" smtClean="0"/>
              <a:t>Relational Algebra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3200" dirty="0" smtClean="0"/>
              <a:t>Unary Relational Operations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3200" dirty="0" smtClean="0"/>
              <a:t>Relational Algebra Operations From Set Theory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3200" dirty="0" smtClean="0"/>
              <a:t>Binary Relational Operations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3200" dirty="0" smtClean="0"/>
              <a:t>Additional Relational Operations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3200" dirty="0" smtClean="0"/>
              <a:t>Examples of Queries in 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979080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Freeform 1"/>
          <p:cNvSpPr>
            <a:spLocks/>
          </p:cNvSpPr>
          <p:nvPr/>
        </p:nvSpPr>
        <p:spPr bwMode="auto">
          <a:xfrm>
            <a:off x="685800" y="6248400"/>
            <a:ext cx="1905000" cy="457200"/>
          </a:xfrm>
          <a:custGeom>
            <a:avLst/>
            <a:gdLst>
              <a:gd name="T0" fmla="*/ 0 w 10000"/>
              <a:gd name="T1" fmla="*/ 0 h 10000"/>
              <a:gd name="T2" fmla="*/ 1905000 w 10000"/>
              <a:gd name="T3" fmla="*/ 0 h 10000"/>
              <a:gd name="T4" fmla="*/ 19050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8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77863"/>
          </a:xfrm>
          <a:solidFill>
            <a:srgbClr val="0070C0"/>
          </a:solidFill>
        </p:spPr>
        <p:txBody>
          <a:bodyPr/>
          <a:lstStyle/>
          <a:p>
            <a:pPr algn="r" eaLnBrk="1" hangingPunct="1"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en-US" altLang="en-US" dirty="0" smtClean="0"/>
              <a:t>Union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570" y="2704458"/>
            <a:ext cx="440213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4138"/>
            <a:ext cx="4154487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" y="3971925"/>
            <a:ext cx="421089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5" name="Text Box 9"/>
          <p:cNvSpPr txBox="1">
            <a:spLocks noChangeArrowheads="1"/>
          </p:cNvSpPr>
          <p:nvPr/>
        </p:nvSpPr>
        <p:spPr bwMode="auto">
          <a:xfrm>
            <a:off x="77787" y="985838"/>
            <a:ext cx="1104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 dirty="0">
                <a:solidFill>
                  <a:srgbClr val="000000"/>
                </a:solidFill>
              </a:rPr>
              <a:t>S1</a:t>
            </a:r>
          </a:p>
        </p:txBody>
      </p:sp>
      <p:sp>
        <p:nvSpPr>
          <p:cNvPr id="6156" name="Text Box 10"/>
          <p:cNvSpPr txBox="1">
            <a:spLocks noChangeArrowheads="1"/>
          </p:cNvSpPr>
          <p:nvPr/>
        </p:nvSpPr>
        <p:spPr bwMode="auto">
          <a:xfrm>
            <a:off x="80354" y="3579205"/>
            <a:ext cx="1104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 dirty="0">
                <a:solidFill>
                  <a:srgbClr val="000000"/>
                </a:solidFill>
              </a:rPr>
              <a:t>S2</a:t>
            </a:r>
          </a:p>
        </p:txBody>
      </p:sp>
      <p:graphicFrame>
        <p:nvGraphicFramePr>
          <p:cNvPr id="13324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508771"/>
              </p:ext>
            </p:extLst>
          </p:nvPr>
        </p:nvGraphicFramePr>
        <p:xfrm>
          <a:off x="5562600" y="1905000"/>
          <a:ext cx="2819400" cy="797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" name="Equation" r:id="rId7" imgW="1317600" imgH="453960" progId="Equation.3">
                  <p:embed/>
                </p:oleObj>
              </mc:Choice>
              <mc:Fallback>
                <p:oleObj name="Equation" r:id="rId7" imgW="1317600" imgH="453960" progId="Equation.3">
                  <p:embed/>
                  <p:pic>
                    <p:nvPicPr>
                      <p:cNvPr id="13324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905000"/>
                        <a:ext cx="2819400" cy="7977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4343400" y="677863"/>
            <a:ext cx="76200" cy="6180137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39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Freeform 1"/>
          <p:cNvSpPr>
            <a:spLocks/>
          </p:cNvSpPr>
          <p:nvPr/>
        </p:nvSpPr>
        <p:spPr bwMode="auto">
          <a:xfrm>
            <a:off x="304008" y="6102485"/>
            <a:ext cx="1905000" cy="457200"/>
          </a:xfrm>
          <a:custGeom>
            <a:avLst/>
            <a:gdLst>
              <a:gd name="T0" fmla="*/ 0 w 10000"/>
              <a:gd name="T1" fmla="*/ 0 h 10000"/>
              <a:gd name="T2" fmla="*/ 1905000 w 10000"/>
              <a:gd name="T3" fmla="*/ 0 h 10000"/>
              <a:gd name="T4" fmla="*/ 19050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2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485"/>
            <a:ext cx="9144000" cy="534886"/>
          </a:xfrm>
          <a:solidFill>
            <a:srgbClr val="0070C0"/>
          </a:solidFill>
        </p:spPr>
        <p:txBody>
          <a:bodyPr/>
          <a:lstStyle/>
          <a:p>
            <a:pPr eaLnBrk="1" hangingPunct="1"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en-US" altLang="en-US" dirty="0" smtClean="0"/>
              <a:t>Set Difference</a:t>
            </a:r>
          </a:p>
        </p:txBody>
      </p:sp>
      <p:sp>
        <p:nvSpPr>
          <p:cNvPr id="717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-200817" y="1640023"/>
            <a:ext cx="4273550" cy="5072062"/>
          </a:xfrm>
          <a:noFill/>
        </p:spPr>
        <p:txBody>
          <a:bodyPr/>
          <a:lstStyle/>
          <a:p>
            <a:pPr eaLnBrk="1" hangingPunct="1">
              <a:lnSpc>
                <a:spcPts val="2400"/>
              </a:lnSpc>
              <a:spcAft>
                <a:spcPts val="13"/>
              </a:spcAft>
              <a:buFontTx/>
              <a:buNone/>
              <a:tabLst>
                <a:tab pos="342900" algn="l"/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en-US" altLang="en-US" sz="2800" smtClean="0"/>
              <a:t> </a:t>
            </a:r>
          </a:p>
        </p:txBody>
      </p:sp>
      <p:pic>
        <p:nvPicPr>
          <p:cNvPr id="717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92" y="1208223"/>
            <a:ext cx="4154488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" y="3826010"/>
            <a:ext cx="432276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 Box 7"/>
          <p:cNvSpPr txBox="1">
            <a:spLocks noChangeArrowheads="1"/>
          </p:cNvSpPr>
          <p:nvPr/>
        </p:nvSpPr>
        <p:spPr bwMode="auto">
          <a:xfrm>
            <a:off x="64056" y="865188"/>
            <a:ext cx="1104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 dirty="0">
                <a:solidFill>
                  <a:srgbClr val="000000"/>
                </a:solidFill>
              </a:rPr>
              <a:t>S1</a:t>
            </a:r>
          </a:p>
        </p:txBody>
      </p:sp>
      <p:sp>
        <p:nvSpPr>
          <p:cNvPr id="7178" name="Text Box 8"/>
          <p:cNvSpPr txBox="1">
            <a:spLocks noChangeArrowheads="1"/>
          </p:cNvSpPr>
          <p:nvPr/>
        </p:nvSpPr>
        <p:spPr bwMode="auto">
          <a:xfrm>
            <a:off x="64056" y="3489460"/>
            <a:ext cx="1104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 dirty="0">
                <a:solidFill>
                  <a:srgbClr val="000000"/>
                </a:solidFill>
              </a:rPr>
              <a:t>S2</a:t>
            </a:r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1355725"/>
            <a:ext cx="42592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2544763"/>
            <a:ext cx="0" cy="1247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4861601" y="4029210"/>
            <a:ext cx="12192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3800"/>
              </a:lnSpc>
            </a:pP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S2 – S1</a:t>
            </a:r>
          </a:p>
        </p:txBody>
      </p:sp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013" y="4534761"/>
            <a:ext cx="4338638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50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574124"/>
              </p:ext>
            </p:extLst>
          </p:nvPr>
        </p:nvGraphicFramePr>
        <p:xfrm>
          <a:off x="4775200" y="901835"/>
          <a:ext cx="1566863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" name="Equation" r:id="rId9" imgW="1581120" imgH="403200" progId="Equation.3">
                  <p:embed/>
                </p:oleObj>
              </mc:Choice>
              <mc:Fallback>
                <p:oleObj name="Equation" r:id="rId9" imgW="1581120" imgH="403200" progId="Equation.3">
                  <p:embed/>
                  <p:pic>
                    <p:nvPicPr>
                      <p:cNvPr id="1435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00" y="901835"/>
                        <a:ext cx="1566863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1983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7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609601"/>
          </a:xfrm>
          <a:solidFill>
            <a:srgbClr val="0070C0"/>
          </a:solidFill>
        </p:spPr>
        <p:txBody>
          <a:bodyPr/>
          <a:lstStyle/>
          <a:p>
            <a:r>
              <a:rPr lang="en-US" altLang="en-US" dirty="0" smtClean="0"/>
              <a:t>Compound Operator: Intersection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6199" y="762000"/>
            <a:ext cx="9028889" cy="5943600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b="0" dirty="0" smtClean="0">
                <a:latin typeface="Candara" panose="020E0502030303020204" pitchFamily="34" charset="0"/>
              </a:rPr>
              <a:t>In addition to the 5 basic operators, there are several additional “Compound Operators”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These add no computational power to the language, but are useful </a:t>
            </a:r>
            <a:r>
              <a:rPr lang="en-US" altLang="en-US" sz="2400" dirty="0" err="1" smtClean="0">
                <a:latin typeface="Candara" panose="020E0502030303020204" pitchFamily="34" charset="0"/>
              </a:rPr>
              <a:t>shorthands</a:t>
            </a:r>
            <a:r>
              <a:rPr lang="en-US" altLang="en-US" sz="2400" dirty="0" smtClean="0">
                <a:latin typeface="Candara" panose="020E0502030303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Can be expressed solely with the basic ops.</a:t>
            </a:r>
          </a:p>
          <a:p>
            <a:pPr lvl="1">
              <a:lnSpc>
                <a:spcPct val="150000"/>
              </a:lnSpc>
            </a:pPr>
            <a:endParaRPr lang="en-US" altLang="en-US" sz="2400" dirty="0" smtClean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b="0" dirty="0" smtClean="0">
                <a:latin typeface="Candara" panose="020E0502030303020204" pitchFamily="34" charset="0"/>
              </a:rPr>
              <a:t>Intersection takes two input relations, which must be</a:t>
            </a:r>
            <a:r>
              <a:rPr lang="en-US" altLang="en-US" sz="2400" dirty="0" smtClean="0">
                <a:latin typeface="Candara" panose="020E0502030303020204" pitchFamily="34" charset="0"/>
              </a:rPr>
              <a:t> </a:t>
            </a:r>
            <a:r>
              <a:rPr lang="en-US" altLang="en-US" sz="2400" i="1" u="sng" dirty="0" smtClean="0">
                <a:solidFill>
                  <a:srgbClr val="002060"/>
                </a:solidFill>
                <a:latin typeface="Candara" panose="020E0502030303020204" pitchFamily="34" charset="0"/>
              </a:rPr>
              <a:t>union-compatible</a:t>
            </a:r>
            <a:r>
              <a:rPr lang="en-US" altLang="en-US" sz="24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sz="2400" b="0" dirty="0" smtClean="0">
                <a:latin typeface="Candara" panose="020E0502030303020204" pitchFamily="34" charset="0"/>
              </a:rPr>
              <a:t>Q: How to express it using basic operators?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2400" b="0" dirty="0" smtClean="0">
                <a:latin typeface="Candara" panose="020E0502030303020204" pitchFamily="34" charset="0"/>
              </a:rPr>
              <a:t>			R </a:t>
            </a:r>
            <a:r>
              <a:rPr lang="en-US" altLang="en-US" sz="2400" b="0" dirty="0" smtClean="0">
                <a:latin typeface="Candara" panose="020E0502030303020204" pitchFamily="34" charset="0"/>
                <a:sym typeface="Symbol" panose="05050102010706020507" pitchFamily="18" charset="2"/>
              </a:rPr>
              <a:t> S = R   (R  S)</a:t>
            </a:r>
          </a:p>
        </p:txBody>
      </p:sp>
    </p:spTree>
    <p:extLst>
      <p:ext uri="{BB962C8B-B14F-4D97-AF65-F5344CB8AC3E}">
        <p14:creationId xmlns:p14="http://schemas.microsoft.com/office/powerpoint/2010/main" val="922511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reeform 1"/>
          <p:cNvSpPr>
            <a:spLocks/>
          </p:cNvSpPr>
          <p:nvPr/>
        </p:nvSpPr>
        <p:spPr bwMode="auto">
          <a:xfrm>
            <a:off x="685800" y="6248400"/>
            <a:ext cx="1905000" cy="457200"/>
          </a:xfrm>
          <a:custGeom>
            <a:avLst/>
            <a:gdLst>
              <a:gd name="T0" fmla="*/ 0 w 10000"/>
              <a:gd name="T1" fmla="*/ 0 h 10000"/>
              <a:gd name="T2" fmla="*/ 1905000 w 10000"/>
              <a:gd name="T3" fmla="*/ 0 h 10000"/>
              <a:gd name="T4" fmla="*/ 19050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0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96887"/>
          </a:xfrm>
          <a:solidFill>
            <a:srgbClr val="0070C0"/>
          </a:solidFill>
        </p:spPr>
        <p:txBody>
          <a:bodyPr/>
          <a:lstStyle/>
          <a:p>
            <a:pPr eaLnBrk="1" hangingPunct="1"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en-US" altLang="en-US" dirty="0" smtClean="0"/>
              <a:t>Intersection</a:t>
            </a:r>
          </a:p>
        </p:txBody>
      </p:sp>
      <p:sp>
        <p:nvSpPr>
          <p:cNvPr id="922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80975" y="1785938"/>
            <a:ext cx="4273550" cy="5072062"/>
          </a:xfrm>
          <a:noFill/>
        </p:spPr>
        <p:txBody>
          <a:bodyPr/>
          <a:lstStyle/>
          <a:p>
            <a:pPr eaLnBrk="1" hangingPunct="1">
              <a:lnSpc>
                <a:spcPts val="2400"/>
              </a:lnSpc>
              <a:spcAft>
                <a:spcPts val="13"/>
              </a:spcAft>
              <a:buFontTx/>
              <a:buNone/>
              <a:tabLst>
                <a:tab pos="342900" algn="l"/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en-US" altLang="en-US" sz="2800" smtClean="0"/>
              <a:t> </a:t>
            </a:r>
          </a:p>
        </p:txBody>
      </p:sp>
      <p:pic>
        <p:nvPicPr>
          <p:cNvPr id="92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387"/>
            <a:ext cx="4154487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0" y="3986314"/>
            <a:ext cx="432276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106362" y="628953"/>
            <a:ext cx="1104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 dirty="0">
                <a:solidFill>
                  <a:srgbClr val="000000"/>
                </a:solidFill>
              </a:rPr>
              <a:t>S1</a:t>
            </a:r>
          </a:p>
        </p:txBody>
      </p:sp>
      <p:sp>
        <p:nvSpPr>
          <p:cNvPr id="9226" name="Text Box 8"/>
          <p:cNvSpPr txBox="1">
            <a:spLocks noChangeArrowheads="1"/>
          </p:cNvSpPr>
          <p:nvPr/>
        </p:nvSpPr>
        <p:spPr bwMode="auto">
          <a:xfrm>
            <a:off x="119602" y="3632403"/>
            <a:ext cx="1104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 dirty="0">
                <a:solidFill>
                  <a:srgbClr val="000000"/>
                </a:solidFill>
              </a:rPr>
              <a:t>S2</a:t>
            </a:r>
          </a:p>
        </p:txBody>
      </p:sp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93" y="3043237"/>
            <a:ext cx="4265612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444" name="Object 12"/>
          <p:cNvGraphicFramePr>
            <a:graphicFrameLocks/>
          </p:cNvGraphicFramePr>
          <p:nvPr>
            <p:extLst/>
          </p:nvPr>
        </p:nvGraphicFramePr>
        <p:xfrm>
          <a:off x="5715000" y="2481262"/>
          <a:ext cx="158908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" name="Equation" r:id="rId7" imgW="1092200" imgH="317500" progId="Equation.3">
                  <p:embed/>
                </p:oleObj>
              </mc:Choice>
              <mc:Fallback>
                <p:oleObj name="Equation" r:id="rId7" imgW="1092200" imgH="317500" progId="Equation.3">
                  <p:embed/>
                  <p:pic>
                    <p:nvPicPr>
                      <p:cNvPr id="18444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481262"/>
                        <a:ext cx="158908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385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20188" cy="91439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Relational Algebra Operations from Set Theory: CARTESIAN PRODUCT</a:t>
            </a:r>
          </a:p>
        </p:txBody>
      </p:sp>
      <p:sp>
        <p:nvSpPr>
          <p:cNvPr id="7373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6127" y="896075"/>
            <a:ext cx="9083040" cy="592527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CARTESIAN (or CROSS) PRODUCT Operation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Denoted by R(A1, A2, . . ., An) x S(B1, B2, . . ., </a:t>
            </a:r>
            <a:r>
              <a:rPr lang="en-US" altLang="en-US" sz="2200" dirty="0" err="1" smtClean="0"/>
              <a:t>Bm</a:t>
            </a:r>
            <a:r>
              <a:rPr lang="en-US" altLang="en-US" sz="2200" dirty="0" smtClean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Result is a relation Q with degree n + m attributes: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Q(A1, A2, . . ., An, B1, B2, . . ., </a:t>
            </a:r>
            <a:r>
              <a:rPr lang="en-US" altLang="en-US" sz="2000" dirty="0" err="1" smtClean="0"/>
              <a:t>Bm</a:t>
            </a:r>
            <a:r>
              <a:rPr lang="en-US" altLang="en-US" sz="2000" dirty="0" smtClean="0"/>
              <a:t>), in that order.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The resulting relation state has one tuple for each combination of tuples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one from R and one from S.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Hence, if R has </a:t>
            </a:r>
            <a:r>
              <a:rPr lang="en-US" altLang="en-US" sz="2200" b="1" dirty="0" smtClean="0"/>
              <a:t>N</a:t>
            </a:r>
            <a:r>
              <a:rPr lang="en-US" altLang="en-US" sz="2200" b="1" baseline="-25000" dirty="0" smtClean="0"/>
              <a:t>R</a:t>
            </a:r>
            <a:r>
              <a:rPr lang="en-US" altLang="en-US" sz="2200" dirty="0" smtClean="0"/>
              <a:t> tuples (denoted as |R| = </a:t>
            </a:r>
            <a:r>
              <a:rPr lang="en-US" altLang="en-US" sz="2200" b="1" dirty="0" smtClean="0"/>
              <a:t>N</a:t>
            </a:r>
            <a:r>
              <a:rPr lang="en-US" altLang="en-US" sz="2200" b="1" baseline="-25000" dirty="0" smtClean="0"/>
              <a:t>R</a:t>
            </a:r>
            <a:r>
              <a:rPr lang="en-US" altLang="en-US" sz="2200" dirty="0" smtClean="0"/>
              <a:t> ), and S has </a:t>
            </a:r>
            <a:r>
              <a:rPr lang="en-US" altLang="en-US" sz="2200" b="1" dirty="0" smtClean="0"/>
              <a:t>N</a:t>
            </a:r>
            <a:r>
              <a:rPr lang="en-US" altLang="en-US" sz="2200" b="1" baseline="-25000" dirty="0" smtClean="0"/>
              <a:t>S</a:t>
            </a:r>
            <a:r>
              <a:rPr lang="en-US" altLang="en-US" sz="2200" dirty="0" smtClean="0"/>
              <a:t> tuples, then R x S will have </a:t>
            </a:r>
            <a:r>
              <a:rPr lang="en-US" altLang="en-US" sz="2200" b="1" dirty="0" smtClean="0"/>
              <a:t>N</a:t>
            </a:r>
            <a:r>
              <a:rPr lang="en-US" altLang="en-US" sz="2200" b="1" baseline="-25000" dirty="0" smtClean="0"/>
              <a:t>R</a:t>
            </a:r>
            <a:r>
              <a:rPr lang="en-US" altLang="en-US" sz="2200" b="1" dirty="0" smtClean="0"/>
              <a:t> * N</a:t>
            </a:r>
            <a:r>
              <a:rPr lang="en-US" altLang="en-US" sz="2200" b="1" baseline="-25000" dirty="0" smtClean="0"/>
              <a:t>S</a:t>
            </a:r>
            <a:r>
              <a:rPr lang="en-US" altLang="en-US" sz="2200" b="1" dirty="0" smtClean="0"/>
              <a:t> </a:t>
            </a:r>
            <a:r>
              <a:rPr lang="en-US" altLang="en-US" sz="2200" dirty="0" smtClean="0"/>
              <a:t>tuples.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The two operands do NOT have to be "type compatible”</a:t>
            </a:r>
          </a:p>
        </p:txBody>
      </p:sp>
    </p:spTree>
    <p:extLst>
      <p:ext uri="{BB962C8B-B14F-4D97-AF65-F5344CB8AC3E}">
        <p14:creationId xmlns:p14="http://schemas.microsoft.com/office/powerpoint/2010/main" val="3605486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Footer Placeholder 3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533400"/>
          </a:xfrm>
          <a:solidFill>
            <a:srgbClr val="0070C0"/>
          </a:solidFill>
        </p:spPr>
        <p:txBody>
          <a:bodyPr/>
          <a:lstStyle/>
          <a:p>
            <a:r>
              <a:rPr lang="en-US" altLang="en-US" dirty="0" smtClean="0"/>
              <a:t>Cross-Product</a:t>
            </a:r>
          </a:p>
        </p:txBody>
      </p:sp>
      <p:sp>
        <p:nvSpPr>
          <p:cNvPr id="81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7288" y="537726"/>
            <a:ext cx="9067800" cy="5558274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S1 </a:t>
            </a:r>
            <a:r>
              <a:rPr lang="en-US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sym typeface="Symbol" panose="05050102010706020507" pitchFamily="18" charset="2"/>
              </a:rPr>
              <a:t></a:t>
            </a:r>
            <a:r>
              <a:rPr lang="en-US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R1: </a:t>
            </a:r>
          </a:p>
          <a:p>
            <a:pPr lvl="1">
              <a:lnSpc>
                <a:spcPct val="150000"/>
              </a:lnSpc>
            </a:pPr>
            <a:r>
              <a:rPr lang="en-US" altLang="en-US" sz="2800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Each row of S1 paired with each row of R1.</a:t>
            </a:r>
          </a:p>
          <a:p>
            <a:pPr>
              <a:lnSpc>
                <a:spcPct val="150000"/>
              </a:lnSpc>
            </a:pPr>
            <a:r>
              <a:rPr lang="en-US" altLang="en-US" b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Q: How many rows in the result?</a:t>
            </a:r>
          </a:p>
          <a:p>
            <a:pPr>
              <a:lnSpc>
                <a:spcPct val="150000"/>
              </a:lnSpc>
            </a:pPr>
            <a:r>
              <a:rPr lang="en-US" altLang="en-US" b="0" i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Result schema </a:t>
            </a:r>
            <a:r>
              <a:rPr lang="en-US" altLang="en-US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has one field per field of S1 and R1, with field names ‘inherited’ if possible.</a:t>
            </a:r>
          </a:p>
          <a:p>
            <a:pPr lvl="1">
              <a:lnSpc>
                <a:spcPct val="150000"/>
              </a:lnSpc>
            </a:pPr>
            <a:r>
              <a:rPr lang="en-US" altLang="en-US" sz="2800" b="1" i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May have a naming conflict</a:t>
            </a:r>
            <a:r>
              <a:rPr lang="en-US" altLang="en-US" sz="2800" b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:  </a:t>
            </a:r>
          </a:p>
          <a:p>
            <a:pPr lvl="2">
              <a:lnSpc>
                <a:spcPct val="150000"/>
              </a:lnSpc>
            </a:pPr>
            <a:r>
              <a:rPr lang="en-US" altLang="en-US" dirty="0" smtClean="0">
                <a:solidFill>
                  <a:srgbClr val="002060"/>
                </a:solidFill>
                <a:latin typeface="Candara" panose="020E0502030303020204" pitchFamily="34" charset="0"/>
              </a:rPr>
              <a:t>Both S1 and R1 have a field with the same name.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In this case, can use the </a:t>
            </a:r>
            <a:r>
              <a:rPr lang="en-US" altLang="en-US" sz="2800" i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renaming operator</a:t>
            </a:r>
            <a:r>
              <a:rPr lang="en-US" altLang="en-US" sz="28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39681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12788"/>
          </a:xfrm>
          <a:solidFill>
            <a:srgbClr val="0070C0"/>
          </a:solidFill>
        </p:spPr>
        <p:txBody>
          <a:bodyPr/>
          <a:lstStyle/>
          <a:p>
            <a:pPr eaLnBrk="1" hangingPunct="1">
              <a:spcAft>
                <a:spcPts val="13"/>
              </a:spcAft>
            </a:pPr>
            <a:r>
              <a:rPr lang="en-US" altLang="en-US" dirty="0" smtClean="0"/>
              <a:t>Cross Product Example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3781425"/>
            <a:ext cx="6910388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25" y="1047750"/>
            <a:ext cx="4154488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193800"/>
            <a:ext cx="3319462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5"/>
          <p:cNvSpPr txBox="1">
            <a:spLocks noChangeArrowheads="1"/>
          </p:cNvSpPr>
          <p:nvPr/>
        </p:nvSpPr>
        <p:spPr bwMode="auto">
          <a:xfrm>
            <a:off x="1687513" y="2932113"/>
            <a:ext cx="820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>
                <a:solidFill>
                  <a:srgbClr val="000000"/>
                </a:solidFill>
              </a:rPr>
              <a:t>R1</a:t>
            </a:r>
          </a:p>
        </p:txBody>
      </p:sp>
      <p:sp>
        <p:nvSpPr>
          <p:cNvPr id="26631" name="Text Box 6"/>
          <p:cNvSpPr txBox="1">
            <a:spLocks noChangeArrowheads="1"/>
          </p:cNvSpPr>
          <p:nvPr/>
        </p:nvSpPr>
        <p:spPr bwMode="auto">
          <a:xfrm>
            <a:off x="6488113" y="3100388"/>
            <a:ext cx="33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>
                <a:solidFill>
                  <a:srgbClr val="000000"/>
                </a:solidFill>
              </a:rPr>
              <a:t>S1</a:t>
            </a:r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392113" y="4581525"/>
            <a:ext cx="1489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3400"/>
              </a:lnSpc>
            </a:pPr>
            <a:r>
              <a:rPr lang="en-US" altLang="en-US" sz="2800" b="1">
                <a:solidFill>
                  <a:srgbClr val="000000"/>
                </a:solidFill>
              </a:rPr>
              <a:t>S1 x R1 =</a:t>
            </a:r>
          </a:p>
        </p:txBody>
      </p:sp>
    </p:spTree>
    <p:extLst>
      <p:ext uri="{BB962C8B-B14F-4D97-AF65-F5344CB8AC3E}">
        <p14:creationId xmlns:p14="http://schemas.microsoft.com/office/powerpoint/2010/main" val="3256732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3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Binary Relational Operations: JOIN</a:t>
            </a:r>
          </a:p>
        </p:txBody>
      </p:sp>
      <p:sp>
        <p:nvSpPr>
          <p:cNvPr id="82948" name="Rectangle 24"/>
          <p:cNvSpPr>
            <a:spLocks noGrp="1" noChangeArrowheads="1"/>
          </p:cNvSpPr>
          <p:nvPr>
            <p:ph type="body" idx="1"/>
          </p:nvPr>
        </p:nvSpPr>
        <p:spPr>
          <a:xfrm>
            <a:off x="19454" y="642027"/>
            <a:ext cx="9068509" cy="597916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JOIN Operation (denoted by ⋈ 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This operation is very important for any relational database with more than a single relation, because it allows us </a:t>
            </a:r>
            <a:r>
              <a:rPr lang="en-US" altLang="en-US" sz="2400" i="1" dirty="0" smtClean="0"/>
              <a:t>combine related tuples</a:t>
            </a:r>
            <a:r>
              <a:rPr lang="en-US" altLang="en-US" sz="2400" dirty="0" smtClean="0"/>
              <a:t> from various relations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The general form of a join operation on two relations </a:t>
            </a:r>
            <a:br>
              <a:rPr lang="en-US" altLang="en-US" sz="2400" dirty="0" smtClean="0"/>
            </a:br>
            <a:r>
              <a:rPr lang="en-US" altLang="en-US" sz="2400" dirty="0" smtClean="0"/>
              <a:t>R(A1, A2, . . ., An) and S(B1, B2, . . ., </a:t>
            </a:r>
            <a:r>
              <a:rPr lang="en-US" altLang="en-US" sz="2400" dirty="0" err="1" smtClean="0"/>
              <a:t>Bm</a:t>
            </a:r>
            <a:r>
              <a:rPr lang="en-US" altLang="en-US" sz="2400" dirty="0" smtClean="0"/>
              <a:t>) is:</a:t>
            </a:r>
          </a:p>
          <a:p>
            <a:pPr lvl="1" algn="ctr" eaLnBrk="1" hangingPunct="1">
              <a:lnSpc>
                <a:spcPct val="150000"/>
              </a:lnSpc>
              <a:buNone/>
            </a:pPr>
            <a:r>
              <a:rPr lang="en-US" altLang="en-US" sz="2400" dirty="0" smtClean="0"/>
              <a:t>R ⋈</a:t>
            </a:r>
            <a:r>
              <a:rPr lang="en-US" altLang="en-US" sz="2400" baseline="-25000" dirty="0" smtClean="0"/>
              <a:t>&lt;join condition&gt;</a:t>
            </a:r>
            <a:r>
              <a:rPr lang="en-US" altLang="en-US" sz="2400" dirty="0" smtClean="0"/>
              <a:t>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where R and S can be any relations that result from general </a:t>
            </a:r>
            <a:r>
              <a:rPr lang="en-US" altLang="en-US" sz="2400" i="1" dirty="0" smtClean="0"/>
              <a:t>relational algebra expressions</a:t>
            </a:r>
            <a:r>
              <a:rPr lang="en-US" alt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00046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7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  <a:solidFill>
            <a:srgbClr val="0070C0"/>
          </a:solidFill>
        </p:spPr>
        <p:txBody>
          <a:bodyPr/>
          <a:lstStyle/>
          <a:p>
            <a:r>
              <a:rPr lang="en-US" altLang="en-US" dirty="0"/>
              <a:t>Binary Relational Operations : NATURAL JOIN </a:t>
            </a:r>
            <a:endParaRPr lang="en-US" altLang="en-US" dirty="0" smtClean="0"/>
          </a:p>
        </p:txBody>
      </p:sp>
      <p:sp>
        <p:nvSpPr>
          <p:cNvPr id="2867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7594" y="762000"/>
            <a:ext cx="9059390" cy="5867400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b="0" dirty="0" smtClean="0">
                <a:latin typeface="Candara" panose="020E0502030303020204" pitchFamily="34" charset="0"/>
              </a:rPr>
              <a:t>Joins are compound operators involving cross product, selection, and (sometimes) projection.</a:t>
            </a:r>
          </a:p>
          <a:p>
            <a:pPr>
              <a:lnSpc>
                <a:spcPct val="150000"/>
              </a:lnSpc>
            </a:pPr>
            <a:r>
              <a:rPr lang="en-US" altLang="en-US" sz="2400" b="0" dirty="0" smtClean="0">
                <a:latin typeface="Candara" panose="020E0502030303020204" pitchFamily="34" charset="0"/>
              </a:rPr>
              <a:t>Most common type of join is a “</a:t>
            </a:r>
            <a:r>
              <a:rPr lang="en-US" altLang="en-US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natural join</a:t>
            </a:r>
            <a:r>
              <a:rPr lang="en-US" altLang="en-US" sz="2400" b="0" dirty="0" smtClean="0">
                <a:latin typeface="Candara" panose="020E0502030303020204" pitchFamily="34" charset="0"/>
              </a:rPr>
              <a:t>” (often just called “join”).  R </a:t>
            </a:r>
            <a:r>
              <a:rPr lang="en-US" altLang="en-US" sz="2400" dirty="0" smtClean="0">
                <a:latin typeface="Candara" panose="020E0502030303020204" pitchFamily="34" charset="0"/>
              </a:rPr>
              <a:t>⋈ </a:t>
            </a:r>
            <a:r>
              <a:rPr lang="en-US" altLang="en-US" sz="2400" b="0" dirty="0" smtClean="0">
                <a:latin typeface="Candara" panose="020E0502030303020204" pitchFamily="34" charset="0"/>
              </a:rPr>
              <a:t>S conceptually is: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Compute R </a:t>
            </a:r>
            <a:r>
              <a:rPr lang="en-US" altLang="en-US" sz="2400" dirty="0" smtClean="0">
                <a:latin typeface="Candara" panose="020E0502030303020204" pitchFamily="34" charset="0"/>
                <a:sym typeface="Symbol" panose="05050102010706020507" pitchFamily="18" charset="2"/>
              </a:rPr>
              <a:t></a:t>
            </a:r>
            <a:r>
              <a:rPr lang="en-US" altLang="en-US" sz="2400" dirty="0" smtClean="0">
                <a:latin typeface="Candara" panose="020E0502030303020204" pitchFamily="34" charset="0"/>
              </a:rPr>
              <a:t> 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Select rows where attributes that appear in both relations have equal values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Project all unique attributes and one copy of  each of the common ones.</a:t>
            </a:r>
          </a:p>
          <a:p>
            <a:pPr>
              <a:lnSpc>
                <a:spcPct val="150000"/>
              </a:lnSpc>
            </a:pPr>
            <a:r>
              <a:rPr lang="en-US" altLang="en-US" sz="2400" b="0" dirty="0" smtClean="0">
                <a:latin typeface="Candara" panose="020E0502030303020204" pitchFamily="34" charset="0"/>
              </a:rPr>
              <a:t>Note: Usually done much more efficiently than this.</a:t>
            </a:r>
          </a:p>
        </p:txBody>
      </p:sp>
    </p:spTree>
    <p:extLst>
      <p:ext uri="{BB962C8B-B14F-4D97-AF65-F5344CB8AC3E}">
        <p14:creationId xmlns:p14="http://schemas.microsoft.com/office/powerpoint/2010/main" val="3583468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Binary Relational Operations </a:t>
            </a:r>
            <a:r>
              <a:rPr lang="en-US" altLang="en-US" sz="3200" dirty="0" smtClean="0"/>
              <a:t>NATURAL JOIN </a:t>
            </a:r>
            <a:r>
              <a:rPr lang="en-US" altLang="en-US" dirty="0" smtClean="0"/>
              <a:t>(continued)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9817" y="964094"/>
            <a:ext cx="9094304" cy="58574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000" dirty="0" smtClean="0"/>
              <a:t>Example: To apply a natural join on the DNUMBER attributes of DEPARTMENT and DEPT_LOCATIONS, it is sufficient to write: 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900" dirty="0" smtClean="0"/>
              <a:t>DEPT_LOCS </a:t>
            </a:r>
            <a:r>
              <a:rPr lang="en-US" altLang="en-US" sz="1900" dirty="0" smtClean="0">
                <a:sym typeface="Symbol" panose="05050102010706020507" pitchFamily="18" charset="2"/>
              </a:rPr>
              <a:t></a:t>
            </a:r>
            <a:r>
              <a:rPr lang="en-US" altLang="en-US" sz="1900" dirty="0" smtClean="0"/>
              <a:t> DEPARTMENT * DEPT_LOCATIONS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 dirty="0" smtClean="0"/>
              <a:t>Only attribute with the same name is DNUMBER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 dirty="0" smtClean="0"/>
              <a:t>An implicit join condition is created based on this attribute: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/>
              <a:t>	DEPARTMENT.DNUMBER=DEPT_LOCATIONS.DNUMBER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000" dirty="0" smtClean="0"/>
              <a:t>Another example: Q </a:t>
            </a:r>
            <a:r>
              <a:rPr lang="en-US" altLang="en-US" sz="2000" dirty="0" smtClean="0">
                <a:sym typeface="Symbol" panose="05050102010706020507" pitchFamily="18" charset="2"/>
              </a:rPr>
              <a:t></a:t>
            </a:r>
            <a:r>
              <a:rPr lang="en-US" altLang="en-US" sz="2000" dirty="0" smtClean="0"/>
              <a:t> R(A,B,C,D) * S(C,D,E)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The implicit join condition includes </a:t>
            </a:r>
            <a:r>
              <a:rPr lang="en-US" altLang="en-US" sz="2000" i="1" dirty="0" smtClean="0"/>
              <a:t>each pair</a:t>
            </a:r>
            <a:r>
              <a:rPr lang="en-US" altLang="en-US" sz="2000" dirty="0" smtClean="0"/>
              <a:t> of attributes with the same name, “</a:t>
            </a:r>
            <a:r>
              <a:rPr lang="en-US" altLang="en-US" sz="2000" dirty="0" err="1" smtClean="0"/>
              <a:t>AND”ed</a:t>
            </a:r>
            <a:r>
              <a:rPr lang="en-US" altLang="en-US" sz="2000" dirty="0" smtClean="0"/>
              <a:t> together: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1800" dirty="0" smtClean="0"/>
              <a:t>R.C=S.C AND R.D.S.D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Result keeps only one attribute of each such pair: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1800" dirty="0" smtClean="0"/>
              <a:t>Q(A,B,C,D,E)</a:t>
            </a:r>
          </a:p>
        </p:txBody>
      </p:sp>
    </p:spTree>
    <p:extLst>
      <p:ext uri="{BB962C8B-B14F-4D97-AF65-F5344CB8AC3E}">
        <p14:creationId xmlns:p14="http://schemas.microsoft.com/office/powerpoint/2010/main" val="198718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 altLang="en-US" dirty="0" smtClean="0"/>
              <a:t>Formal Relational Query Languages</a:t>
            </a:r>
          </a:p>
        </p:txBody>
      </p:sp>
      <p:sp>
        <p:nvSpPr>
          <p:cNvPr id="2151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763000" cy="5638800"/>
          </a:xfrm>
          <a:noFill/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solidFill>
                  <a:srgbClr val="002060"/>
                </a:solidFill>
              </a:rPr>
              <a:t>Two mathematical Query Languages form the basis for “real” languages (e.g. SQL), and for implementation: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b="1" i="1" u="sng" dirty="0" smtClean="0">
                <a:solidFill>
                  <a:srgbClr val="002060"/>
                </a:solidFill>
              </a:rPr>
              <a:t>Relational Algebra</a:t>
            </a:r>
            <a:r>
              <a:rPr lang="en-US" altLang="en-US" b="1" dirty="0" smtClean="0">
                <a:solidFill>
                  <a:srgbClr val="002060"/>
                </a:solidFill>
              </a:rPr>
              <a:t>: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solidFill>
                  <a:srgbClr val="002060"/>
                </a:solidFill>
              </a:rPr>
              <a:t>More operational, very useful for representing execution plans.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b="1" i="1" u="sng" dirty="0" smtClean="0">
                <a:solidFill>
                  <a:srgbClr val="002060"/>
                </a:solidFill>
              </a:rPr>
              <a:t>Relational Calculus</a:t>
            </a:r>
            <a:r>
              <a:rPr lang="en-US" altLang="en-US" b="1" dirty="0" smtClean="0">
                <a:solidFill>
                  <a:srgbClr val="002060"/>
                </a:solidFill>
              </a:rPr>
              <a:t>: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solidFill>
                  <a:srgbClr val="002060"/>
                </a:solidFill>
              </a:rPr>
              <a:t>Lets users describe what they want, rather than how to compute it.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solidFill>
                  <a:srgbClr val="002060"/>
                </a:solidFill>
              </a:rPr>
              <a:t>(Non-procedural, </a:t>
            </a:r>
            <a:r>
              <a:rPr lang="en-US" altLang="en-US" i="1" u="sng" dirty="0" smtClean="0">
                <a:solidFill>
                  <a:srgbClr val="002060"/>
                </a:solidFill>
              </a:rPr>
              <a:t>declarative</a:t>
            </a:r>
            <a:r>
              <a:rPr lang="en-US" altLang="en-US" dirty="0" smtClean="0">
                <a:solidFill>
                  <a:srgbClr val="002060"/>
                </a:solidFill>
              </a:rPr>
              <a:t>.)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65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7175" cy="619125"/>
          </a:xfrm>
          <a:solidFill>
            <a:srgbClr val="0070C0"/>
          </a:solidFill>
        </p:spPr>
        <p:txBody>
          <a:bodyPr/>
          <a:lstStyle/>
          <a:p>
            <a:pPr eaLnBrk="1" hangingPunct="1">
              <a:spcAft>
                <a:spcPts val="13"/>
              </a:spcAft>
            </a:pPr>
            <a:r>
              <a:rPr lang="en-US" altLang="en-US" dirty="0" smtClean="0"/>
              <a:t>Natural Join Example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25" y="1047750"/>
            <a:ext cx="4154488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193800"/>
            <a:ext cx="3319462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1687513" y="2932113"/>
            <a:ext cx="820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>
                <a:solidFill>
                  <a:srgbClr val="000000"/>
                </a:solidFill>
              </a:rPr>
              <a:t>R1</a:t>
            </a: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6488113" y="3100388"/>
            <a:ext cx="33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>
                <a:solidFill>
                  <a:srgbClr val="000000"/>
                </a:solidFill>
              </a:rPr>
              <a:t>S1</a:t>
            </a:r>
          </a:p>
        </p:txBody>
      </p:sp>
      <p:sp>
        <p:nvSpPr>
          <p:cNvPr id="29703" name="Text Box 6"/>
          <p:cNvSpPr txBox="1">
            <a:spLocks noChangeArrowheads="1"/>
          </p:cNvSpPr>
          <p:nvPr/>
        </p:nvSpPr>
        <p:spPr bwMode="auto">
          <a:xfrm>
            <a:off x="839357" y="4108450"/>
            <a:ext cx="1261564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3400"/>
              </a:lnSpc>
            </a:pPr>
            <a:r>
              <a:rPr lang="en-US" altLang="en-US" sz="2800" b="1" dirty="0" smtClean="0">
                <a:solidFill>
                  <a:srgbClr val="000000"/>
                </a:solidFill>
              </a:rPr>
              <a:t>S1</a:t>
            </a:r>
            <a:r>
              <a:rPr lang="en-US" altLang="en-US" sz="3200" b="1" dirty="0" smtClean="0">
                <a:solidFill>
                  <a:srgbClr val="000000"/>
                </a:solidFill>
              </a:rPr>
              <a:t>⋈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R1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pic>
        <p:nvPicPr>
          <p:cNvPr id="2049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4784725"/>
            <a:ext cx="7445375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10" name="Group 14"/>
          <p:cNvGrpSpPr>
            <a:grpSpLocks/>
          </p:cNvGrpSpPr>
          <p:nvPr/>
        </p:nvGrpSpPr>
        <p:grpSpPr bwMode="auto">
          <a:xfrm>
            <a:off x="336550" y="1025525"/>
            <a:ext cx="5232400" cy="615950"/>
            <a:chOff x="212" y="646"/>
            <a:chExt cx="3296" cy="388"/>
          </a:xfrm>
        </p:grpSpPr>
        <p:sp>
          <p:nvSpPr>
            <p:cNvPr id="29708" name="Oval 12"/>
            <p:cNvSpPr>
              <a:spLocks/>
            </p:cNvSpPr>
            <p:nvPr/>
          </p:nvSpPr>
          <p:spPr bwMode="auto">
            <a:xfrm>
              <a:off x="2977" y="646"/>
              <a:ext cx="531" cy="300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9" name="Oval 13"/>
            <p:cNvSpPr>
              <a:spLocks/>
            </p:cNvSpPr>
            <p:nvPr/>
          </p:nvSpPr>
          <p:spPr bwMode="auto">
            <a:xfrm>
              <a:off x="212" y="734"/>
              <a:ext cx="531" cy="300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52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Footer Placeholder 3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443777"/>
          </a:xfrm>
          <a:solidFill>
            <a:srgbClr val="0070C0"/>
          </a:solidFill>
        </p:spPr>
        <p:txBody>
          <a:bodyPr/>
          <a:lstStyle/>
          <a:p>
            <a:r>
              <a:rPr lang="el-GR" altLang="en-US" dirty="0" smtClean="0"/>
              <a:t>θ-</a:t>
            </a:r>
            <a:r>
              <a:rPr lang="en-US" altLang="en-US" dirty="0" smtClean="0"/>
              <a:t>Join and </a:t>
            </a:r>
            <a:r>
              <a:rPr lang="en-US" altLang="en-US" dirty="0"/>
              <a:t>Equijoin</a:t>
            </a:r>
            <a:endParaRPr lang="en-US" altLang="en-US" dirty="0" smtClean="0"/>
          </a:p>
        </p:txBody>
      </p:sp>
      <p:sp>
        <p:nvSpPr>
          <p:cNvPr id="1024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3325" y="533400"/>
            <a:ext cx="9091764" cy="3429000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3600" i="1" u="sng" dirty="0" smtClean="0">
                <a:solidFill>
                  <a:srgbClr val="002060"/>
                </a:solidFill>
                <a:latin typeface="Candara" panose="020E0502030303020204" pitchFamily="34" charset="0"/>
              </a:rPr>
              <a:t>Condition Join (or “(theta)-join”)</a:t>
            </a:r>
            <a:r>
              <a:rPr lang="en-US" altLang="en-US" sz="36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:</a:t>
            </a:r>
            <a:r>
              <a:rPr lang="el-GR" sz="4000" i="1" baseline="-25000" dirty="0" smtClean="0"/>
              <a:t> </a:t>
            </a:r>
            <a:endParaRPr lang="en-US" sz="4000" i="1" baseline="-25000" dirty="0" smtClean="0"/>
          </a:p>
          <a:p>
            <a:pPr lvl="1">
              <a:lnSpc>
                <a:spcPct val="150000"/>
              </a:lnSpc>
            </a:pPr>
            <a:r>
              <a:rPr lang="pt-BR" sz="3600" i="1" dirty="0" smtClean="0"/>
              <a:t>R</a:t>
            </a:r>
            <a:r>
              <a:rPr lang="pt-BR" sz="3600" dirty="0"/>
              <a:t> ⋈</a:t>
            </a:r>
            <a:r>
              <a:rPr lang="pt-BR" sz="3600" i="1" baseline="-25000" dirty="0"/>
              <a:t>θ</a:t>
            </a:r>
            <a:r>
              <a:rPr lang="pt-BR" sz="3600" dirty="0"/>
              <a:t> </a:t>
            </a:r>
            <a:r>
              <a:rPr lang="pt-BR" sz="3600" i="1" dirty="0"/>
              <a:t>S</a:t>
            </a:r>
            <a:r>
              <a:rPr lang="pt-BR" sz="3600" dirty="0"/>
              <a:t> = </a:t>
            </a:r>
            <a:r>
              <a:rPr lang="pt-BR" sz="3600" i="1" dirty="0"/>
              <a:t>σ</a:t>
            </a:r>
            <a:r>
              <a:rPr lang="pt-BR" sz="3600" i="1" baseline="-25000" dirty="0"/>
              <a:t>θ</a:t>
            </a:r>
            <a:r>
              <a:rPr lang="pt-BR" sz="3600" dirty="0"/>
              <a:t>(</a:t>
            </a:r>
            <a:r>
              <a:rPr lang="pt-BR" sz="3600" i="1" dirty="0"/>
              <a:t>R</a:t>
            </a:r>
            <a:r>
              <a:rPr lang="pt-BR" sz="3600" dirty="0"/>
              <a:t> × </a:t>
            </a:r>
            <a:r>
              <a:rPr lang="pt-BR" sz="3600" i="1" dirty="0"/>
              <a:t>S</a:t>
            </a:r>
            <a:r>
              <a:rPr lang="pt-BR" sz="3600" dirty="0"/>
              <a:t>) </a:t>
            </a:r>
            <a:r>
              <a:rPr lang="pt-BR" sz="3600" dirty="0" smtClean="0"/>
              <a:t> or </a:t>
            </a:r>
          </a:p>
          <a:p>
            <a:pPr lvl="1">
              <a:lnSpc>
                <a:spcPct val="150000"/>
              </a:lnSpc>
            </a:pPr>
            <a:r>
              <a:rPr lang="pt-BR" sz="3600" i="1" dirty="0" smtClean="0"/>
              <a:t>R</a:t>
            </a:r>
            <a:r>
              <a:rPr lang="pt-BR" sz="3600" dirty="0"/>
              <a:t> </a:t>
            </a:r>
            <a:r>
              <a:rPr lang="pt-BR" sz="3600" dirty="0" smtClean="0"/>
              <a:t>⋈</a:t>
            </a:r>
            <a:r>
              <a:rPr lang="pt-BR" sz="3600" i="1" baseline="-25000" dirty="0" smtClean="0"/>
              <a:t>C</a:t>
            </a:r>
            <a:r>
              <a:rPr lang="pt-BR" sz="3600" dirty="0"/>
              <a:t> </a:t>
            </a:r>
            <a:r>
              <a:rPr lang="pt-BR" sz="3600" i="1" dirty="0"/>
              <a:t>S</a:t>
            </a:r>
            <a:r>
              <a:rPr lang="pt-BR" sz="3600" dirty="0"/>
              <a:t> = </a:t>
            </a:r>
            <a:r>
              <a:rPr lang="pt-BR" sz="3600" i="1" dirty="0" smtClean="0"/>
              <a:t>σ</a:t>
            </a:r>
            <a:r>
              <a:rPr lang="pt-BR" sz="3600" i="1" baseline="-25000" dirty="0" smtClean="0"/>
              <a:t>C</a:t>
            </a:r>
            <a:r>
              <a:rPr lang="pt-BR" sz="3600" dirty="0" smtClean="0"/>
              <a:t>(</a:t>
            </a:r>
            <a:r>
              <a:rPr lang="pt-BR" sz="3600" i="1" dirty="0" smtClean="0"/>
              <a:t>R</a:t>
            </a:r>
            <a:r>
              <a:rPr lang="pt-BR" sz="3600" dirty="0"/>
              <a:t> × </a:t>
            </a:r>
            <a:r>
              <a:rPr lang="pt-BR" sz="3600" i="1" dirty="0"/>
              <a:t>S</a:t>
            </a:r>
            <a:r>
              <a:rPr lang="pt-BR" sz="3600" dirty="0"/>
              <a:t>) </a:t>
            </a:r>
            <a:endParaRPr lang="en-US" altLang="en-US" sz="3200" i="1" dirty="0">
              <a:solidFill>
                <a:srgbClr val="002060"/>
              </a:solidFill>
              <a:latin typeface="Candara" panose="020E050203030302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en-US" sz="3200" b="0" i="1" dirty="0" smtClean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98" name="Rectangle 5"/>
          <p:cNvSpPr txBox="1">
            <a:spLocks noChangeArrowheads="1"/>
          </p:cNvSpPr>
          <p:nvPr/>
        </p:nvSpPr>
        <p:spPr bwMode="auto">
          <a:xfrm>
            <a:off x="27916" y="3505200"/>
            <a:ext cx="907717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en-US" sz="3200" i="1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Result schema </a:t>
            </a:r>
            <a:r>
              <a:rPr lang="en-US" altLang="en-US" sz="32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same as that of cross-product.</a:t>
            </a:r>
          </a:p>
          <a:p>
            <a:r>
              <a:rPr lang="en-US" altLang="en-US" sz="32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May have fewer tuples than cross-product.</a:t>
            </a:r>
            <a:r>
              <a:rPr lang="en-US" altLang="en-US" sz="3200" kern="0" dirty="0" smtClean="0">
                <a:solidFill>
                  <a:srgbClr val="002060"/>
                </a:solidFill>
                <a:latin typeface="Lucida Calligraphy" panose="03010101010101010101" pitchFamily="66" charset="0"/>
              </a:rPr>
              <a:t> </a:t>
            </a:r>
          </a:p>
          <a:p>
            <a:endParaRPr lang="en-US" altLang="en-US" sz="3600" b="1" i="1" u="sng" kern="0" dirty="0" smtClean="0">
              <a:solidFill>
                <a:srgbClr val="002060"/>
              </a:solidFill>
              <a:latin typeface="Candara" panose="020E0502030303020204" pitchFamily="34" charset="0"/>
            </a:endParaRPr>
          </a:p>
          <a:p>
            <a:r>
              <a:rPr lang="en-US" altLang="en-US" sz="3600" b="1" i="1" u="sng" kern="0" dirty="0" err="1" smtClean="0">
                <a:solidFill>
                  <a:srgbClr val="002060"/>
                </a:solidFill>
                <a:latin typeface="Candara" panose="020E0502030303020204" pitchFamily="34" charset="0"/>
              </a:rPr>
              <a:t>Equi</a:t>
            </a:r>
            <a:r>
              <a:rPr lang="en-US" altLang="en-US" sz="3600" b="1" i="1" u="sng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-Join</a:t>
            </a:r>
            <a:r>
              <a:rPr lang="en-US" altLang="en-US" sz="3200" b="1" kern="0" dirty="0">
                <a:solidFill>
                  <a:srgbClr val="002060"/>
                </a:solidFill>
                <a:latin typeface="Candara" panose="020E0502030303020204" pitchFamily="34" charset="0"/>
              </a:rPr>
              <a:t>:  </a:t>
            </a:r>
          </a:p>
          <a:p>
            <a:pPr lvl="1"/>
            <a:r>
              <a:rPr lang="en-US" altLang="en-US" sz="2800" kern="0" dirty="0">
                <a:solidFill>
                  <a:srgbClr val="002060"/>
                </a:solidFill>
                <a:latin typeface="Candara" panose="020E0502030303020204" pitchFamily="34" charset="0"/>
              </a:rPr>
              <a:t>Special case: condition </a:t>
            </a:r>
            <a:r>
              <a:rPr lang="en-US" altLang="en-US" sz="2800" i="1" kern="0" dirty="0">
                <a:solidFill>
                  <a:srgbClr val="002060"/>
                </a:solidFill>
                <a:latin typeface="Candara" panose="020E0502030303020204" pitchFamily="34" charset="0"/>
              </a:rPr>
              <a:t>c</a:t>
            </a:r>
            <a:r>
              <a:rPr lang="en-US" altLang="en-US" sz="2800" kern="0" dirty="0">
                <a:solidFill>
                  <a:srgbClr val="002060"/>
                </a:solidFill>
                <a:latin typeface="Candara" panose="020E0502030303020204" pitchFamily="34" charset="0"/>
              </a:rPr>
              <a:t>  contains only conjunction of </a:t>
            </a:r>
            <a:r>
              <a:rPr lang="en-US" altLang="en-US" sz="2800" i="1" kern="0" dirty="0">
                <a:solidFill>
                  <a:srgbClr val="002060"/>
                </a:solidFill>
                <a:latin typeface="Candara" panose="020E0502030303020204" pitchFamily="34" charset="0"/>
              </a:rPr>
              <a:t>equalities</a:t>
            </a:r>
            <a:r>
              <a:rPr lang="en-US" altLang="en-US" sz="28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  <a:endParaRPr lang="en-US" altLang="en-US" sz="2800" kern="0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21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Binary Relational Operations: EQUIJOIN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7" y="684176"/>
            <a:ext cx="908304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EQUIJOIN Operation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The most common use of join involves join conditions with </a:t>
            </a:r>
            <a:r>
              <a:rPr lang="en-US" altLang="en-US" i="1" dirty="0" smtClean="0"/>
              <a:t>equality comparisons</a:t>
            </a:r>
            <a:r>
              <a:rPr lang="en-US" altLang="en-US" dirty="0" smtClean="0"/>
              <a:t> only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Such a join, where the only comparison operator used is =, is called an EQUIJOIN.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 smtClean="0"/>
              <a:t>In the result of an EQUIJOIN we always have one or more pairs of attributes (whose names need not be  identical) that have identical values in every tuple. </a:t>
            </a:r>
          </a:p>
        </p:txBody>
      </p:sp>
    </p:spTree>
    <p:extLst>
      <p:ext uri="{BB962C8B-B14F-4D97-AF65-F5344CB8AC3E}">
        <p14:creationId xmlns:p14="http://schemas.microsoft.com/office/powerpoint/2010/main" val="31471116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Footer Placeholder 3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443777"/>
          </a:xfrm>
          <a:solidFill>
            <a:srgbClr val="0070C0"/>
          </a:solidFill>
        </p:spPr>
        <p:txBody>
          <a:bodyPr/>
          <a:lstStyle/>
          <a:p>
            <a:r>
              <a:rPr lang="en-US" altLang="en-US" dirty="0" smtClean="0"/>
              <a:t>Example</a:t>
            </a:r>
          </a:p>
        </p:txBody>
      </p:sp>
      <p:sp>
        <p:nvSpPr>
          <p:cNvPr id="1024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400" y="2456093"/>
            <a:ext cx="8972685" cy="1633271"/>
          </a:xfrm>
          <a:noFill/>
        </p:spPr>
        <p:txBody>
          <a:bodyPr/>
          <a:lstStyle/>
          <a:p>
            <a:pPr algn="just"/>
            <a:r>
              <a:rPr lang="en-US" sz="2400" dirty="0" smtClean="0">
                <a:latin typeface="Candara" panose="020E0502030303020204" pitchFamily="34" charset="0"/>
                <a:ea typeface="Cambria Math" panose="02040503050406030204" pitchFamily="18" charset="0"/>
              </a:rPr>
              <a:t>Suppose </a:t>
            </a:r>
            <a:r>
              <a:rPr lang="en-US" sz="2400" dirty="0">
                <a:latin typeface="Candara" panose="020E0502030303020204" pitchFamily="34" charset="0"/>
                <a:ea typeface="Cambria Math" panose="02040503050406030204" pitchFamily="18" charset="0"/>
              </a:rPr>
              <a:t>a customer wants to buy a car and a boat, but </a:t>
            </a:r>
            <a:r>
              <a:rPr lang="en-US" sz="2400" dirty="0" smtClean="0">
                <a:latin typeface="Candara" panose="020E0502030303020204" pitchFamily="34" charset="0"/>
                <a:ea typeface="Cambria Math" panose="02040503050406030204" pitchFamily="18" charset="0"/>
              </a:rPr>
              <a:t>he/she does </a:t>
            </a:r>
            <a:r>
              <a:rPr lang="en-US" sz="2400" dirty="0">
                <a:latin typeface="Candara" panose="020E0502030303020204" pitchFamily="34" charset="0"/>
                <a:ea typeface="Cambria Math" panose="02040503050406030204" pitchFamily="18" charset="0"/>
              </a:rPr>
              <a:t>not want to spend more money for the boat than for the car. </a:t>
            </a:r>
            <a:endParaRPr lang="en-US" sz="2400" dirty="0" smtClean="0">
              <a:latin typeface="Candara" panose="020E0502030303020204" pitchFamily="34" charset="0"/>
              <a:ea typeface="Cambria Math" panose="02040503050406030204" pitchFamily="18" charset="0"/>
            </a:endParaRPr>
          </a:p>
          <a:p>
            <a:pPr lvl="1" algn="just"/>
            <a:r>
              <a:rPr lang="en-US" sz="2200" dirty="0" smtClean="0">
                <a:latin typeface="Candara" panose="020E0502030303020204" pitchFamily="34" charset="0"/>
                <a:ea typeface="Cambria Math" panose="02040503050406030204" pitchFamily="18" charset="0"/>
              </a:rPr>
              <a:t>The </a:t>
            </a:r>
            <a:r>
              <a:rPr lang="en-US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-join (⋈</a:t>
            </a:r>
            <a:r>
              <a:rPr lang="en-US" sz="2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2200" dirty="0">
                <a:latin typeface="Candara" panose="020E0502030303020204" pitchFamily="34" charset="0"/>
                <a:ea typeface="Cambria Math" panose="02040503050406030204" pitchFamily="18" charset="0"/>
              </a:rPr>
              <a:t> on the predicate </a:t>
            </a:r>
            <a:r>
              <a:rPr lang="en-US" sz="2200" i="1" dirty="0" err="1">
                <a:latin typeface="Candara" panose="020E0502030303020204" pitchFamily="34" charset="0"/>
                <a:ea typeface="Cambria Math" panose="02040503050406030204" pitchFamily="18" charset="0"/>
              </a:rPr>
              <a:t>CarPrice</a:t>
            </a:r>
            <a:r>
              <a:rPr lang="en-US" sz="2200" dirty="0">
                <a:latin typeface="Candara" panose="020E0502030303020204" pitchFamily="34" charset="0"/>
                <a:ea typeface="Cambria Math" panose="02040503050406030204" pitchFamily="18" charset="0"/>
              </a:rPr>
              <a:t> ≥ </a:t>
            </a:r>
            <a:r>
              <a:rPr lang="en-US" sz="2200" i="1" dirty="0" err="1">
                <a:latin typeface="Candara" panose="020E0502030303020204" pitchFamily="34" charset="0"/>
                <a:ea typeface="Cambria Math" panose="02040503050406030204" pitchFamily="18" charset="0"/>
              </a:rPr>
              <a:t>BoatPrice</a:t>
            </a:r>
            <a:r>
              <a:rPr lang="en-US" sz="2200" dirty="0">
                <a:latin typeface="Candara" panose="020E0502030303020204" pitchFamily="34" charset="0"/>
                <a:ea typeface="Cambria Math" panose="02040503050406030204" pitchFamily="18" charset="0"/>
              </a:rPr>
              <a:t> produces the flattened pairs of rows which satisfy the predicate</a:t>
            </a:r>
            <a:r>
              <a:rPr lang="en-US" sz="2200" dirty="0" smtClean="0">
                <a:latin typeface="Candara" panose="020E0502030303020204" pitchFamily="34" charset="0"/>
                <a:ea typeface="Cambria Math" panose="02040503050406030204" pitchFamily="18" charset="0"/>
              </a:rPr>
              <a:t>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96036"/>
              </p:ext>
            </p:extLst>
          </p:nvPr>
        </p:nvGraphicFramePr>
        <p:xfrm>
          <a:off x="636275" y="880108"/>
          <a:ext cx="3505200" cy="153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4554334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24987249"/>
                    </a:ext>
                  </a:extLst>
                </a:gridCol>
              </a:tblGrid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CarModel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CarPrice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039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CarA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20,000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217713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CarB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30,000 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735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CarC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50,000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51679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554292"/>
              </p:ext>
            </p:extLst>
          </p:nvPr>
        </p:nvGraphicFramePr>
        <p:xfrm>
          <a:off x="5366171" y="841148"/>
          <a:ext cx="3753256" cy="153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6628">
                  <a:extLst>
                    <a:ext uri="{9D8B030D-6E8A-4147-A177-3AD203B41FA5}">
                      <a16:colId xmlns:a16="http://schemas.microsoft.com/office/drawing/2014/main" val="3638268001"/>
                    </a:ext>
                  </a:extLst>
                </a:gridCol>
                <a:gridCol w="1876628">
                  <a:extLst>
                    <a:ext uri="{9D8B030D-6E8A-4147-A177-3AD203B41FA5}">
                      <a16:colId xmlns:a16="http://schemas.microsoft.com/office/drawing/2014/main" val="1444218444"/>
                    </a:ext>
                  </a:extLst>
                </a:gridCol>
              </a:tblGrid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BoatModel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BoatPrice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48658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Boat1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10,000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1998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Boat2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40,000 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38628"/>
                  </a:ext>
                </a:extLst>
              </a:tr>
              <a:tr h="2018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Boat3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60,000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08139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60069"/>
              </p:ext>
            </p:extLst>
          </p:nvPr>
        </p:nvGraphicFramePr>
        <p:xfrm>
          <a:off x="1561290" y="4933950"/>
          <a:ext cx="6021420" cy="1924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5355">
                  <a:extLst>
                    <a:ext uri="{9D8B030D-6E8A-4147-A177-3AD203B41FA5}">
                      <a16:colId xmlns:a16="http://schemas.microsoft.com/office/drawing/2014/main" val="1744625509"/>
                    </a:ext>
                  </a:extLst>
                </a:gridCol>
                <a:gridCol w="1505355">
                  <a:extLst>
                    <a:ext uri="{9D8B030D-6E8A-4147-A177-3AD203B41FA5}">
                      <a16:colId xmlns:a16="http://schemas.microsoft.com/office/drawing/2014/main" val="629636927"/>
                    </a:ext>
                  </a:extLst>
                </a:gridCol>
                <a:gridCol w="1505355">
                  <a:extLst>
                    <a:ext uri="{9D8B030D-6E8A-4147-A177-3AD203B41FA5}">
                      <a16:colId xmlns:a16="http://schemas.microsoft.com/office/drawing/2014/main" val="2223366008"/>
                    </a:ext>
                  </a:extLst>
                </a:gridCol>
                <a:gridCol w="1505355">
                  <a:extLst>
                    <a:ext uri="{9D8B030D-6E8A-4147-A177-3AD203B41FA5}">
                      <a16:colId xmlns:a16="http://schemas.microsoft.com/office/drawing/2014/main" val="2270783737"/>
                    </a:ext>
                  </a:extLst>
                </a:gridCol>
              </a:tblGrid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CarModel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CarPrice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BoatModel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BoatPrice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49816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CarA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20,000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Boat1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10,000 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741358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CarB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30,000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Boat1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10,000 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30416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CarC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50,000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Boat1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10,000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941088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CarC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50,000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Boat2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40,000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37920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895600" y="4036646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dirty="0" smtClean="0">
                <a:solidFill>
                  <a:sysClr val="windowText" lastClr="000000"/>
                </a:solidFill>
              </a:rPr>
              <a:t>Car </a:t>
            </a:r>
            <a:r>
              <a:rPr lang="en-US" b="1" dirty="0">
                <a:solidFill>
                  <a:sysClr val="windowText" lastClr="000000"/>
                </a:solidFill>
              </a:rPr>
              <a:t>⋈ </a:t>
            </a:r>
            <a:r>
              <a:rPr lang="en-US" b="1" dirty="0" smtClean="0">
                <a:solidFill>
                  <a:sysClr val="windowText" lastClr="000000"/>
                </a:solidFill>
              </a:rPr>
              <a:t>Boat</a:t>
            </a:r>
          </a:p>
          <a:p>
            <a:pPr algn="ctr">
              <a:spcAft>
                <a:spcPts val="0"/>
              </a:spcAft>
            </a:pPr>
            <a:r>
              <a:rPr lang="en-US" dirty="0" err="1" smtClean="0">
                <a:solidFill>
                  <a:sysClr val="windowText" lastClr="000000"/>
                </a:solidFill>
              </a:rPr>
              <a:t>CarPrice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>
                <a:solidFill>
                  <a:sysClr val="windowText" lastClr="000000"/>
                </a:solidFill>
              </a:rPr>
              <a:t>≥ </a:t>
            </a:r>
            <a:r>
              <a:rPr lang="en-US" dirty="0" err="1" smtClean="0">
                <a:solidFill>
                  <a:sysClr val="windowText" lastClr="000000"/>
                </a:solidFill>
              </a:rPr>
              <a:t>BoatPrice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1627" y="476985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Car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5257800" y="476985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Boat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2355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Footer Placeholder 3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443777"/>
          </a:xfrm>
          <a:solidFill>
            <a:srgbClr val="0070C0"/>
          </a:solidFill>
        </p:spPr>
        <p:txBody>
          <a:bodyPr/>
          <a:lstStyle/>
          <a:p>
            <a:r>
              <a:rPr lang="en-US" altLang="en-US" dirty="0" smtClean="0"/>
              <a:t>Example 2</a:t>
            </a:r>
          </a:p>
        </p:txBody>
      </p:sp>
      <p:sp>
        <p:nvSpPr>
          <p:cNvPr id="198" name="Rectangle 5"/>
          <p:cNvSpPr txBox="1">
            <a:spLocks noChangeArrowheads="1"/>
          </p:cNvSpPr>
          <p:nvPr/>
        </p:nvSpPr>
        <p:spPr bwMode="auto">
          <a:xfrm>
            <a:off x="158717" y="4823784"/>
            <a:ext cx="8909083" cy="195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en-US" sz="2600" i="1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Result schema </a:t>
            </a:r>
            <a:r>
              <a:rPr lang="en-US" altLang="en-US" sz="26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same as that of cross-product.</a:t>
            </a:r>
          </a:p>
          <a:p>
            <a:r>
              <a:rPr lang="en-US" altLang="en-US" sz="26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May have fewer tuples than cross-product.</a:t>
            </a:r>
          </a:p>
          <a:p>
            <a:r>
              <a:rPr lang="en-CA" sz="2600" dirty="0">
                <a:latin typeface="Candara" panose="020E0502030303020204" pitchFamily="34" charset="0"/>
              </a:rPr>
              <a:t>In case the operator </a:t>
            </a:r>
            <a:r>
              <a:rPr lang="en-CA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600" dirty="0">
                <a:latin typeface="Candara" panose="020E0502030303020204" pitchFamily="34" charset="0"/>
              </a:rPr>
              <a:t> </a:t>
            </a:r>
            <a:r>
              <a:rPr lang="en-CA" sz="2600" dirty="0" smtClean="0">
                <a:latin typeface="Candara" panose="020E0502030303020204" pitchFamily="34" charset="0"/>
              </a:rPr>
              <a:t> is </a:t>
            </a:r>
            <a:r>
              <a:rPr lang="en-CA" sz="2600" dirty="0">
                <a:latin typeface="Candara" panose="020E0502030303020204" pitchFamily="34" charset="0"/>
              </a:rPr>
              <a:t>the equality operator (=) then this join is also called an </a:t>
            </a:r>
            <a:r>
              <a:rPr lang="en-CA" sz="2600" b="1" dirty="0">
                <a:latin typeface="Candara" panose="020E0502030303020204" pitchFamily="34" charset="0"/>
              </a:rPr>
              <a:t>equijoin</a:t>
            </a:r>
            <a:r>
              <a:rPr lang="en-CA" sz="2600" dirty="0">
                <a:latin typeface="Candara" panose="020E0502030303020204" pitchFamily="34" charset="0"/>
              </a:rPr>
              <a:t>.</a:t>
            </a:r>
            <a:r>
              <a:rPr lang="en-US" altLang="en-US" sz="26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6326" y="2695535"/>
            <a:ext cx="8154195" cy="1887450"/>
            <a:chOff x="383211" y="3067002"/>
            <a:chExt cx="8154195" cy="1887450"/>
          </a:xfrm>
        </p:grpSpPr>
        <p:grpSp>
          <p:nvGrpSpPr>
            <p:cNvPr id="2" name="Group 1"/>
            <p:cNvGrpSpPr/>
            <p:nvPr/>
          </p:nvGrpSpPr>
          <p:grpSpPr>
            <a:xfrm>
              <a:off x="480843" y="3568564"/>
              <a:ext cx="8056563" cy="1385888"/>
              <a:chOff x="2763837" y="4100650"/>
              <a:chExt cx="8056563" cy="1385888"/>
            </a:xfrm>
          </p:grpSpPr>
          <p:sp>
            <p:nvSpPr>
              <p:cNvPr id="10249" name="Rectangle 9"/>
              <p:cNvSpPr>
                <a:spLocks noChangeArrowheads="1"/>
              </p:cNvSpPr>
              <p:nvPr/>
            </p:nvSpPr>
            <p:spPr bwMode="auto">
              <a:xfrm>
                <a:off x="2787650" y="4113350"/>
                <a:ext cx="985837" cy="493713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50" name="Rectangle 10"/>
              <p:cNvSpPr>
                <a:spLocks noChangeArrowheads="1"/>
              </p:cNvSpPr>
              <p:nvPr/>
            </p:nvSpPr>
            <p:spPr bwMode="auto">
              <a:xfrm>
                <a:off x="2836862" y="4113350"/>
                <a:ext cx="887413" cy="40957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51" name="Rectangle 11"/>
              <p:cNvSpPr>
                <a:spLocks noChangeArrowheads="1"/>
              </p:cNvSpPr>
              <p:nvPr/>
            </p:nvSpPr>
            <p:spPr bwMode="auto">
              <a:xfrm>
                <a:off x="2841625" y="4118113"/>
                <a:ext cx="114300" cy="41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(</a:t>
                </a:r>
                <a:endParaRPr lang="en-US" altLang="en-US"/>
              </a:p>
            </p:txBody>
          </p:sp>
          <p:sp>
            <p:nvSpPr>
              <p:cNvPr id="10252" name="Rectangle 12"/>
              <p:cNvSpPr>
                <a:spLocks noChangeArrowheads="1"/>
              </p:cNvSpPr>
              <p:nvPr/>
            </p:nvSpPr>
            <p:spPr bwMode="auto">
              <a:xfrm>
                <a:off x="2951162" y="4118113"/>
                <a:ext cx="568325" cy="41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sid)</a:t>
                </a:r>
                <a:endParaRPr lang="en-US" altLang="en-US"/>
              </a:p>
            </p:txBody>
          </p:sp>
          <p:sp>
            <p:nvSpPr>
              <p:cNvPr id="10253" name="Rectangle 13"/>
              <p:cNvSpPr>
                <a:spLocks noChangeArrowheads="1"/>
              </p:cNvSpPr>
              <p:nvPr/>
            </p:nvSpPr>
            <p:spPr bwMode="auto">
              <a:xfrm>
                <a:off x="3797300" y="4113350"/>
                <a:ext cx="1303337" cy="493713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54" name="Rectangle 14"/>
              <p:cNvSpPr>
                <a:spLocks noChangeArrowheads="1"/>
              </p:cNvSpPr>
              <p:nvPr/>
            </p:nvSpPr>
            <p:spPr bwMode="auto">
              <a:xfrm>
                <a:off x="3859212" y="4113350"/>
                <a:ext cx="1192213" cy="40957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55" name="Rectangle 15"/>
              <p:cNvSpPr>
                <a:spLocks noChangeArrowheads="1"/>
              </p:cNvSpPr>
              <p:nvPr/>
            </p:nvSpPr>
            <p:spPr bwMode="auto">
              <a:xfrm>
                <a:off x="3863975" y="4118113"/>
                <a:ext cx="982662" cy="41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sname</a:t>
                </a:r>
                <a:endParaRPr lang="en-US" altLang="en-US"/>
              </a:p>
            </p:txBody>
          </p:sp>
          <p:sp>
            <p:nvSpPr>
              <p:cNvPr id="10256" name="Rectangle 16"/>
              <p:cNvSpPr>
                <a:spLocks noChangeArrowheads="1"/>
              </p:cNvSpPr>
              <p:nvPr/>
            </p:nvSpPr>
            <p:spPr bwMode="auto">
              <a:xfrm>
                <a:off x="5111750" y="4113350"/>
                <a:ext cx="1217612" cy="493713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57" name="Rectangle 17"/>
              <p:cNvSpPr>
                <a:spLocks noChangeArrowheads="1"/>
              </p:cNvSpPr>
              <p:nvPr/>
            </p:nvSpPr>
            <p:spPr bwMode="auto">
              <a:xfrm>
                <a:off x="5173662" y="4113350"/>
                <a:ext cx="1095375" cy="40957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58" name="Rectangle 18"/>
              <p:cNvSpPr>
                <a:spLocks noChangeArrowheads="1"/>
              </p:cNvSpPr>
              <p:nvPr/>
            </p:nvSpPr>
            <p:spPr bwMode="auto">
              <a:xfrm>
                <a:off x="5178425" y="4118113"/>
                <a:ext cx="908050" cy="41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rating</a:t>
                </a:r>
                <a:endParaRPr lang="en-US" altLang="en-US"/>
              </a:p>
            </p:txBody>
          </p:sp>
          <p:sp>
            <p:nvSpPr>
              <p:cNvPr id="10259" name="Rectangle 19"/>
              <p:cNvSpPr>
                <a:spLocks noChangeArrowheads="1"/>
              </p:cNvSpPr>
              <p:nvPr/>
            </p:nvSpPr>
            <p:spPr bwMode="auto">
              <a:xfrm>
                <a:off x="6342062" y="4113350"/>
                <a:ext cx="936625" cy="493713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60" name="Rectangle 20"/>
              <p:cNvSpPr>
                <a:spLocks noChangeArrowheads="1"/>
              </p:cNvSpPr>
              <p:nvPr/>
            </p:nvSpPr>
            <p:spPr bwMode="auto">
              <a:xfrm>
                <a:off x="6402387" y="4113350"/>
                <a:ext cx="814388" cy="40957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61" name="Rectangle 21"/>
              <p:cNvSpPr>
                <a:spLocks noChangeArrowheads="1"/>
              </p:cNvSpPr>
              <p:nvPr/>
            </p:nvSpPr>
            <p:spPr bwMode="auto">
              <a:xfrm>
                <a:off x="6407150" y="4118113"/>
                <a:ext cx="527050" cy="41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 dirty="0">
                    <a:solidFill>
                      <a:srgbClr val="000000"/>
                    </a:solidFill>
                  </a:rPr>
                  <a:t>age</a:t>
                </a:r>
                <a:endParaRPr lang="en-US" altLang="en-US" dirty="0"/>
              </a:p>
            </p:txBody>
          </p:sp>
          <p:sp>
            <p:nvSpPr>
              <p:cNvPr id="10262" name="Rectangle 22"/>
              <p:cNvSpPr>
                <a:spLocks noChangeArrowheads="1"/>
              </p:cNvSpPr>
              <p:nvPr/>
            </p:nvSpPr>
            <p:spPr bwMode="auto">
              <a:xfrm>
                <a:off x="7289800" y="4113350"/>
                <a:ext cx="1011237" cy="493713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63" name="Rectangle 23"/>
              <p:cNvSpPr>
                <a:spLocks noChangeArrowheads="1"/>
              </p:cNvSpPr>
              <p:nvPr/>
            </p:nvSpPr>
            <p:spPr bwMode="auto">
              <a:xfrm>
                <a:off x="7351712" y="4113350"/>
                <a:ext cx="887413" cy="40957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64" name="Rectangle 24"/>
              <p:cNvSpPr>
                <a:spLocks noChangeArrowheads="1"/>
              </p:cNvSpPr>
              <p:nvPr/>
            </p:nvSpPr>
            <p:spPr bwMode="auto">
              <a:xfrm>
                <a:off x="7356475" y="4118113"/>
                <a:ext cx="114300" cy="41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(</a:t>
                </a:r>
                <a:endParaRPr lang="en-US" altLang="en-US"/>
              </a:p>
            </p:txBody>
          </p:sp>
          <p:sp>
            <p:nvSpPr>
              <p:cNvPr id="10265" name="Rectangle 25"/>
              <p:cNvSpPr>
                <a:spLocks noChangeArrowheads="1"/>
              </p:cNvSpPr>
              <p:nvPr/>
            </p:nvSpPr>
            <p:spPr bwMode="auto">
              <a:xfrm>
                <a:off x="7466012" y="4118113"/>
                <a:ext cx="568325" cy="41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 dirty="0" err="1">
                    <a:solidFill>
                      <a:srgbClr val="000000"/>
                    </a:solidFill>
                  </a:rPr>
                  <a:t>sid</a:t>
                </a:r>
                <a:r>
                  <a:rPr lang="en-US" altLang="en-US" sz="2700" dirty="0">
                    <a:solidFill>
                      <a:srgbClr val="000000"/>
                    </a:solidFill>
                  </a:rPr>
                  <a:t>)</a:t>
                </a:r>
                <a:endParaRPr lang="en-US" altLang="en-US" dirty="0"/>
              </a:p>
            </p:txBody>
          </p:sp>
          <p:sp>
            <p:nvSpPr>
              <p:cNvPr id="10266" name="Rectangle 26"/>
              <p:cNvSpPr>
                <a:spLocks noChangeArrowheads="1"/>
              </p:cNvSpPr>
              <p:nvPr/>
            </p:nvSpPr>
            <p:spPr bwMode="auto">
              <a:xfrm>
                <a:off x="8312150" y="4113350"/>
                <a:ext cx="839787" cy="493713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67" name="Rectangle 27"/>
              <p:cNvSpPr>
                <a:spLocks noChangeArrowheads="1"/>
              </p:cNvSpPr>
              <p:nvPr/>
            </p:nvSpPr>
            <p:spPr bwMode="auto">
              <a:xfrm>
                <a:off x="8374062" y="4113350"/>
                <a:ext cx="730250" cy="40957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68" name="Rectangle 28"/>
              <p:cNvSpPr>
                <a:spLocks noChangeArrowheads="1"/>
              </p:cNvSpPr>
              <p:nvPr/>
            </p:nvSpPr>
            <p:spPr bwMode="auto">
              <a:xfrm>
                <a:off x="8378825" y="4118113"/>
                <a:ext cx="498475" cy="41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bid</a:t>
                </a:r>
                <a:endParaRPr lang="en-US" altLang="en-US"/>
              </a:p>
            </p:txBody>
          </p:sp>
          <p:sp>
            <p:nvSpPr>
              <p:cNvPr id="10269" name="Rectangle 29"/>
              <p:cNvSpPr>
                <a:spLocks noChangeArrowheads="1"/>
              </p:cNvSpPr>
              <p:nvPr/>
            </p:nvSpPr>
            <p:spPr bwMode="auto">
              <a:xfrm>
                <a:off x="9177337" y="4113350"/>
                <a:ext cx="1617663" cy="493713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70" name="Rectangle 30"/>
              <p:cNvSpPr>
                <a:spLocks noChangeArrowheads="1"/>
              </p:cNvSpPr>
              <p:nvPr/>
            </p:nvSpPr>
            <p:spPr bwMode="auto">
              <a:xfrm>
                <a:off x="9237662" y="4113350"/>
                <a:ext cx="1497013" cy="40957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71" name="Rectangle 31"/>
              <p:cNvSpPr>
                <a:spLocks noChangeArrowheads="1"/>
              </p:cNvSpPr>
              <p:nvPr/>
            </p:nvSpPr>
            <p:spPr bwMode="auto">
              <a:xfrm>
                <a:off x="9242425" y="4118113"/>
                <a:ext cx="571500" cy="41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day</a:t>
                </a:r>
                <a:endParaRPr lang="en-US" altLang="en-US"/>
              </a:p>
            </p:txBody>
          </p:sp>
          <p:sp>
            <p:nvSpPr>
              <p:cNvPr id="10272" name="Rectangle 32"/>
              <p:cNvSpPr>
                <a:spLocks noChangeArrowheads="1"/>
              </p:cNvSpPr>
              <p:nvPr/>
            </p:nvSpPr>
            <p:spPr bwMode="auto">
              <a:xfrm>
                <a:off x="2763837" y="4100650"/>
                <a:ext cx="100965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73" name="Line 33"/>
              <p:cNvSpPr>
                <a:spLocks noChangeShapeType="1"/>
              </p:cNvSpPr>
              <p:nvPr/>
            </p:nvSpPr>
            <p:spPr bwMode="auto">
              <a:xfrm>
                <a:off x="2763837" y="4100650"/>
                <a:ext cx="1009650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4" name="Rectangle 34"/>
              <p:cNvSpPr>
                <a:spLocks noChangeArrowheads="1"/>
              </p:cNvSpPr>
              <p:nvPr/>
            </p:nvSpPr>
            <p:spPr bwMode="auto">
              <a:xfrm>
                <a:off x="3773487" y="4100650"/>
                <a:ext cx="1270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75" name="Line 35"/>
              <p:cNvSpPr>
                <a:spLocks noChangeShapeType="1"/>
              </p:cNvSpPr>
              <p:nvPr/>
            </p:nvSpPr>
            <p:spPr bwMode="auto">
              <a:xfrm>
                <a:off x="3773487" y="4100650"/>
                <a:ext cx="12700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6" name="Line 36"/>
              <p:cNvSpPr>
                <a:spLocks noChangeShapeType="1"/>
              </p:cNvSpPr>
              <p:nvPr/>
            </p:nvSpPr>
            <p:spPr bwMode="auto">
              <a:xfrm>
                <a:off x="3773487" y="4100650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7" name="Rectangle 37"/>
              <p:cNvSpPr>
                <a:spLocks noChangeArrowheads="1"/>
              </p:cNvSpPr>
              <p:nvPr/>
            </p:nvSpPr>
            <p:spPr bwMode="auto">
              <a:xfrm>
                <a:off x="3786187" y="4100650"/>
                <a:ext cx="131445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78" name="Line 38"/>
              <p:cNvSpPr>
                <a:spLocks noChangeShapeType="1"/>
              </p:cNvSpPr>
              <p:nvPr/>
            </p:nvSpPr>
            <p:spPr bwMode="auto">
              <a:xfrm>
                <a:off x="3786187" y="4100650"/>
                <a:ext cx="1314450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9" name="Rectangle 39"/>
              <p:cNvSpPr>
                <a:spLocks noChangeArrowheads="1"/>
              </p:cNvSpPr>
              <p:nvPr/>
            </p:nvSpPr>
            <p:spPr bwMode="auto">
              <a:xfrm>
                <a:off x="5100637" y="4100650"/>
                <a:ext cx="11113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80" name="Line 40"/>
              <p:cNvSpPr>
                <a:spLocks noChangeShapeType="1"/>
              </p:cNvSpPr>
              <p:nvPr/>
            </p:nvSpPr>
            <p:spPr bwMode="auto">
              <a:xfrm>
                <a:off x="5100637" y="4100650"/>
                <a:ext cx="11113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1" name="Line 41"/>
              <p:cNvSpPr>
                <a:spLocks noChangeShapeType="1"/>
              </p:cNvSpPr>
              <p:nvPr/>
            </p:nvSpPr>
            <p:spPr bwMode="auto">
              <a:xfrm>
                <a:off x="5100637" y="4100650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2" name="Rectangle 42"/>
              <p:cNvSpPr>
                <a:spLocks noChangeArrowheads="1"/>
              </p:cNvSpPr>
              <p:nvPr/>
            </p:nvSpPr>
            <p:spPr bwMode="auto">
              <a:xfrm>
                <a:off x="5111750" y="4100650"/>
                <a:ext cx="1217612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83" name="Line 43"/>
              <p:cNvSpPr>
                <a:spLocks noChangeShapeType="1"/>
              </p:cNvSpPr>
              <p:nvPr/>
            </p:nvSpPr>
            <p:spPr bwMode="auto">
              <a:xfrm>
                <a:off x="5111750" y="4100650"/>
                <a:ext cx="1217612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4" name="Rectangle 44"/>
              <p:cNvSpPr>
                <a:spLocks noChangeArrowheads="1"/>
              </p:cNvSpPr>
              <p:nvPr/>
            </p:nvSpPr>
            <p:spPr bwMode="auto">
              <a:xfrm>
                <a:off x="6329362" y="4100650"/>
                <a:ext cx="1270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85" name="Line 45"/>
              <p:cNvSpPr>
                <a:spLocks noChangeShapeType="1"/>
              </p:cNvSpPr>
              <p:nvPr/>
            </p:nvSpPr>
            <p:spPr bwMode="auto">
              <a:xfrm>
                <a:off x="6329362" y="4100650"/>
                <a:ext cx="12700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6" name="Line 46"/>
              <p:cNvSpPr>
                <a:spLocks noChangeShapeType="1"/>
              </p:cNvSpPr>
              <p:nvPr/>
            </p:nvSpPr>
            <p:spPr bwMode="auto">
              <a:xfrm>
                <a:off x="6329362" y="4100650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7" name="Rectangle 47"/>
              <p:cNvSpPr>
                <a:spLocks noChangeArrowheads="1"/>
              </p:cNvSpPr>
              <p:nvPr/>
            </p:nvSpPr>
            <p:spPr bwMode="auto">
              <a:xfrm>
                <a:off x="6342062" y="4100650"/>
                <a:ext cx="936625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88" name="Line 48"/>
              <p:cNvSpPr>
                <a:spLocks noChangeShapeType="1"/>
              </p:cNvSpPr>
              <p:nvPr/>
            </p:nvSpPr>
            <p:spPr bwMode="auto">
              <a:xfrm>
                <a:off x="6342062" y="4100650"/>
                <a:ext cx="936625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9" name="Rectangle 49"/>
              <p:cNvSpPr>
                <a:spLocks noChangeArrowheads="1"/>
              </p:cNvSpPr>
              <p:nvPr/>
            </p:nvSpPr>
            <p:spPr bwMode="auto">
              <a:xfrm>
                <a:off x="7278687" y="4100650"/>
                <a:ext cx="11113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90" name="Line 50"/>
              <p:cNvSpPr>
                <a:spLocks noChangeShapeType="1"/>
              </p:cNvSpPr>
              <p:nvPr/>
            </p:nvSpPr>
            <p:spPr bwMode="auto">
              <a:xfrm>
                <a:off x="7278687" y="4100650"/>
                <a:ext cx="11113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1" name="Line 51"/>
              <p:cNvSpPr>
                <a:spLocks noChangeShapeType="1"/>
              </p:cNvSpPr>
              <p:nvPr/>
            </p:nvSpPr>
            <p:spPr bwMode="auto">
              <a:xfrm>
                <a:off x="7278687" y="4100650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2" name="Rectangle 52"/>
              <p:cNvSpPr>
                <a:spLocks noChangeArrowheads="1"/>
              </p:cNvSpPr>
              <p:nvPr/>
            </p:nvSpPr>
            <p:spPr bwMode="auto">
              <a:xfrm>
                <a:off x="7289800" y="4100650"/>
                <a:ext cx="1011237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93" name="Line 53"/>
              <p:cNvSpPr>
                <a:spLocks noChangeShapeType="1"/>
              </p:cNvSpPr>
              <p:nvPr/>
            </p:nvSpPr>
            <p:spPr bwMode="auto">
              <a:xfrm>
                <a:off x="7289800" y="4100650"/>
                <a:ext cx="1011237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4" name="Rectangle 54"/>
              <p:cNvSpPr>
                <a:spLocks noChangeArrowheads="1"/>
              </p:cNvSpPr>
              <p:nvPr/>
            </p:nvSpPr>
            <p:spPr bwMode="auto">
              <a:xfrm>
                <a:off x="8301037" y="4100650"/>
                <a:ext cx="11113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95" name="Line 55"/>
              <p:cNvSpPr>
                <a:spLocks noChangeShapeType="1"/>
              </p:cNvSpPr>
              <p:nvPr/>
            </p:nvSpPr>
            <p:spPr bwMode="auto">
              <a:xfrm>
                <a:off x="8301037" y="4100650"/>
                <a:ext cx="11113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6" name="Line 56"/>
              <p:cNvSpPr>
                <a:spLocks noChangeShapeType="1"/>
              </p:cNvSpPr>
              <p:nvPr/>
            </p:nvSpPr>
            <p:spPr bwMode="auto">
              <a:xfrm>
                <a:off x="8301037" y="4100650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7" name="Rectangle 57"/>
              <p:cNvSpPr>
                <a:spLocks noChangeArrowheads="1"/>
              </p:cNvSpPr>
              <p:nvPr/>
            </p:nvSpPr>
            <p:spPr bwMode="auto">
              <a:xfrm>
                <a:off x="8312150" y="4100650"/>
                <a:ext cx="839787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98" name="Line 58"/>
              <p:cNvSpPr>
                <a:spLocks noChangeShapeType="1"/>
              </p:cNvSpPr>
              <p:nvPr/>
            </p:nvSpPr>
            <p:spPr bwMode="auto">
              <a:xfrm>
                <a:off x="8312150" y="4100650"/>
                <a:ext cx="839787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9" name="Rectangle 59"/>
              <p:cNvSpPr>
                <a:spLocks noChangeArrowheads="1"/>
              </p:cNvSpPr>
              <p:nvPr/>
            </p:nvSpPr>
            <p:spPr bwMode="auto">
              <a:xfrm>
                <a:off x="9151937" y="4100650"/>
                <a:ext cx="1270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00" name="Line 60"/>
              <p:cNvSpPr>
                <a:spLocks noChangeShapeType="1"/>
              </p:cNvSpPr>
              <p:nvPr/>
            </p:nvSpPr>
            <p:spPr bwMode="auto">
              <a:xfrm>
                <a:off x="9151937" y="4100650"/>
                <a:ext cx="12700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1" name="Line 61"/>
              <p:cNvSpPr>
                <a:spLocks noChangeShapeType="1"/>
              </p:cNvSpPr>
              <p:nvPr/>
            </p:nvSpPr>
            <p:spPr bwMode="auto">
              <a:xfrm>
                <a:off x="9151937" y="4100650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2" name="Rectangle 62"/>
              <p:cNvSpPr>
                <a:spLocks noChangeArrowheads="1"/>
              </p:cNvSpPr>
              <p:nvPr/>
            </p:nvSpPr>
            <p:spPr bwMode="auto">
              <a:xfrm>
                <a:off x="9164637" y="4100650"/>
                <a:ext cx="1630363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03" name="Line 63"/>
              <p:cNvSpPr>
                <a:spLocks noChangeShapeType="1"/>
              </p:cNvSpPr>
              <p:nvPr/>
            </p:nvSpPr>
            <p:spPr bwMode="auto">
              <a:xfrm>
                <a:off x="9164637" y="4100650"/>
                <a:ext cx="1630363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4" name="Rectangle 64"/>
              <p:cNvSpPr>
                <a:spLocks noChangeArrowheads="1"/>
              </p:cNvSpPr>
              <p:nvPr/>
            </p:nvSpPr>
            <p:spPr bwMode="auto">
              <a:xfrm>
                <a:off x="10795000" y="4100650"/>
                <a:ext cx="2540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05" name="Line 65"/>
              <p:cNvSpPr>
                <a:spLocks noChangeShapeType="1"/>
              </p:cNvSpPr>
              <p:nvPr/>
            </p:nvSpPr>
            <p:spPr bwMode="auto">
              <a:xfrm>
                <a:off x="10795000" y="4100650"/>
                <a:ext cx="25400" cy="15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6" name="Rectangle 66"/>
              <p:cNvSpPr>
                <a:spLocks noChangeArrowheads="1"/>
              </p:cNvSpPr>
              <p:nvPr/>
            </p:nvSpPr>
            <p:spPr bwMode="auto">
              <a:xfrm>
                <a:off x="2763837" y="4113350"/>
                <a:ext cx="23813" cy="4937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07" name="Line 67"/>
              <p:cNvSpPr>
                <a:spLocks noChangeShapeType="1"/>
              </p:cNvSpPr>
              <p:nvPr/>
            </p:nvSpPr>
            <p:spPr bwMode="auto">
              <a:xfrm>
                <a:off x="2763837" y="4113350"/>
                <a:ext cx="1588" cy="49371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8" name="Rectangle 68"/>
              <p:cNvSpPr>
                <a:spLocks noChangeArrowheads="1"/>
              </p:cNvSpPr>
              <p:nvPr/>
            </p:nvSpPr>
            <p:spPr bwMode="auto">
              <a:xfrm>
                <a:off x="3773487" y="4113350"/>
                <a:ext cx="12700" cy="4937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09" name="Line 69"/>
              <p:cNvSpPr>
                <a:spLocks noChangeShapeType="1"/>
              </p:cNvSpPr>
              <p:nvPr/>
            </p:nvSpPr>
            <p:spPr bwMode="auto">
              <a:xfrm>
                <a:off x="3773487" y="4113350"/>
                <a:ext cx="1588" cy="49371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0" name="Rectangle 70"/>
              <p:cNvSpPr>
                <a:spLocks noChangeArrowheads="1"/>
              </p:cNvSpPr>
              <p:nvPr/>
            </p:nvSpPr>
            <p:spPr bwMode="auto">
              <a:xfrm>
                <a:off x="5100637" y="4113350"/>
                <a:ext cx="11113" cy="4937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11" name="Line 71"/>
              <p:cNvSpPr>
                <a:spLocks noChangeShapeType="1"/>
              </p:cNvSpPr>
              <p:nvPr/>
            </p:nvSpPr>
            <p:spPr bwMode="auto">
              <a:xfrm>
                <a:off x="5100637" y="4113350"/>
                <a:ext cx="1588" cy="49371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2" name="Rectangle 72"/>
              <p:cNvSpPr>
                <a:spLocks noChangeArrowheads="1"/>
              </p:cNvSpPr>
              <p:nvPr/>
            </p:nvSpPr>
            <p:spPr bwMode="auto">
              <a:xfrm>
                <a:off x="6329362" y="4113350"/>
                <a:ext cx="12700" cy="4937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13" name="Line 73"/>
              <p:cNvSpPr>
                <a:spLocks noChangeShapeType="1"/>
              </p:cNvSpPr>
              <p:nvPr/>
            </p:nvSpPr>
            <p:spPr bwMode="auto">
              <a:xfrm>
                <a:off x="6329362" y="4113350"/>
                <a:ext cx="1588" cy="49371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4" name="Rectangle 74"/>
              <p:cNvSpPr>
                <a:spLocks noChangeArrowheads="1"/>
              </p:cNvSpPr>
              <p:nvPr/>
            </p:nvSpPr>
            <p:spPr bwMode="auto">
              <a:xfrm>
                <a:off x="7278687" y="4113350"/>
                <a:ext cx="11113" cy="4937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15" name="Line 75"/>
              <p:cNvSpPr>
                <a:spLocks noChangeShapeType="1"/>
              </p:cNvSpPr>
              <p:nvPr/>
            </p:nvSpPr>
            <p:spPr bwMode="auto">
              <a:xfrm>
                <a:off x="7278687" y="4113350"/>
                <a:ext cx="1588" cy="49371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6" name="Rectangle 76"/>
              <p:cNvSpPr>
                <a:spLocks noChangeArrowheads="1"/>
              </p:cNvSpPr>
              <p:nvPr/>
            </p:nvSpPr>
            <p:spPr bwMode="auto">
              <a:xfrm>
                <a:off x="8301037" y="4113350"/>
                <a:ext cx="11113" cy="4937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17" name="Line 77"/>
              <p:cNvSpPr>
                <a:spLocks noChangeShapeType="1"/>
              </p:cNvSpPr>
              <p:nvPr/>
            </p:nvSpPr>
            <p:spPr bwMode="auto">
              <a:xfrm>
                <a:off x="8301037" y="4113350"/>
                <a:ext cx="1588" cy="49371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8" name="Rectangle 78"/>
              <p:cNvSpPr>
                <a:spLocks noChangeArrowheads="1"/>
              </p:cNvSpPr>
              <p:nvPr/>
            </p:nvSpPr>
            <p:spPr bwMode="auto">
              <a:xfrm>
                <a:off x="9151937" y="4113350"/>
                <a:ext cx="12700" cy="4937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19" name="Line 79"/>
              <p:cNvSpPr>
                <a:spLocks noChangeShapeType="1"/>
              </p:cNvSpPr>
              <p:nvPr/>
            </p:nvSpPr>
            <p:spPr bwMode="auto">
              <a:xfrm>
                <a:off x="9151937" y="4113350"/>
                <a:ext cx="1588" cy="49371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0" name="Rectangle 80"/>
              <p:cNvSpPr>
                <a:spLocks noChangeArrowheads="1"/>
              </p:cNvSpPr>
              <p:nvPr/>
            </p:nvSpPr>
            <p:spPr bwMode="auto">
              <a:xfrm>
                <a:off x="10795000" y="4113350"/>
                <a:ext cx="25400" cy="4937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21" name="Line 81"/>
              <p:cNvSpPr>
                <a:spLocks noChangeShapeType="1"/>
              </p:cNvSpPr>
              <p:nvPr/>
            </p:nvSpPr>
            <p:spPr bwMode="auto">
              <a:xfrm>
                <a:off x="10795000" y="4113350"/>
                <a:ext cx="1587" cy="49371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2" name="Rectangle 82"/>
              <p:cNvSpPr>
                <a:spLocks noChangeArrowheads="1"/>
              </p:cNvSpPr>
              <p:nvPr/>
            </p:nvSpPr>
            <p:spPr bwMode="auto">
              <a:xfrm>
                <a:off x="2841625" y="4624525"/>
                <a:ext cx="342900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22</a:t>
                </a:r>
                <a:endParaRPr lang="en-US" altLang="en-US"/>
              </a:p>
            </p:txBody>
          </p:sp>
          <p:sp>
            <p:nvSpPr>
              <p:cNvPr id="10323" name="Rectangle 83"/>
              <p:cNvSpPr>
                <a:spLocks noChangeArrowheads="1"/>
              </p:cNvSpPr>
              <p:nvPr/>
            </p:nvSpPr>
            <p:spPr bwMode="auto">
              <a:xfrm>
                <a:off x="3863975" y="4624525"/>
                <a:ext cx="973137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 dirty="0" err="1">
                    <a:solidFill>
                      <a:srgbClr val="000000"/>
                    </a:solidFill>
                  </a:rPr>
                  <a:t>dustin</a:t>
                </a:r>
                <a:endParaRPr lang="en-US" altLang="en-US" dirty="0"/>
              </a:p>
            </p:txBody>
          </p:sp>
          <p:sp>
            <p:nvSpPr>
              <p:cNvPr id="10324" name="Rectangle 84"/>
              <p:cNvSpPr>
                <a:spLocks noChangeArrowheads="1"/>
              </p:cNvSpPr>
              <p:nvPr/>
            </p:nvSpPr>
            <p:spPr bwMode="auto">
              <a:xfrm>
                <a:off x="5178425" y="4624525"/>
                <a:ext cx="171450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0325" name="Rectangle 85"/>
              <p:cNvSpPr>
                <a:spLocks noChangeArrowheads="1"/>
              </p:cNvSpPr>
              <p:nvPr/>
            </p:nvSpPr>
            <p:spPr bwMode="auto">
              <a:xfrm>
                <a:off x="6407150" y="4624525"/>
                <a:ext cx="600075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 dirty="0">
                    <a:solidFill>
                      <a:srgbClr val="000000"/>
                    </a:solidFill>
                  </a:rPr>
                  <a:t>45.0</a:t>
                </a:r>
                <a:endParaRPr lang="en-US" altLang="en-US" dirty="0"/>
              </a:p>
            </p:txBody>
          </p:sp>
          <p:sp>
            <p:nvSpPr>
              <p:cNvPr id="10326" name="Rectangle 86"/>
              <p:cNvSpPr>
                <a:spLocks noChangeArrowheads="1"/>
              </p:cNvSpPr>
              <p:nvPr/>
            </p:nvSpPr>
            <p:spPr bwMode="auto">
              <a:xfrm>
                <a:off x="7356475" y="4624525"/>
                <a:ext cx="342900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58</a:t>
                </a:r>
                <a:endParaRPr lang="en-US" altLang="en-US"/>
              </a:p>
            </p:txBody>
          </p:sp>
          <p:sp>
            <p:nvSpPr>
              <p:cNvPr id="10327" name="Rectangle 87"/>
              <p:cNvSpPr>
                <a:spLocks noChangeArrowheads="1"/>
              </p:cNvSpPr>
              <p:nvPr/>
            </p:nvSpPr>
            <p:spPr bwMode="auto">
              <a:xfrm>
                <a:off x="8378825" y="4624525"/>
                <a:ext cx="514350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103</a:t>
                </a:r>
                <a:endParaRPr lang="en-US" altLang="en-US"/>
              </a:p>
            </p:txBody>
          </p:sp>
          <p:sp>
            <p:nvSpPr>
              <p:cNvPr id="10328" name="Rectangle 88"/>
              <p:cNvSpPr>
                <a:spLocks noChangeArrowheads="1"/>
              </p:cNvSpPr>
              <p:nvPr/>
            </p:nvSpPr>
            <p:spPr bwMode="auto">
              <a:xfrm>
                <a:off x="9242425" y="4624525"/>
                <a:ext cx="1444625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11/12/96</a:t>
                </a:r>
                <a:endParaRPr lang="en-US" altLang="en-US"/>
              </a:p>
            </p:txBody>
          </p:sp>
          <p:sp>
            <p:nvSpPr>
              <p:cNvPr id="10329" name="Rectangle 89"/>
              <p:cNvSpPr>
                <a:spLocks noChangeArrowheads="1"/>
              </p:cNvSpPr>
              <p:nvPr/>
            </p:nvSpPr>
            <p:spPr bwMode="auto">
              <a:xfrm>
                <a:off x="2763837" y="4607063"/>
                <a:ext cx="23813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30" name="Line 90"/>
              <p:cNvSpPr>
                <a:spLocks noChangeShapeType="1"/>
              </p:cNvSpPr>
              <p:nvPr/>
            </p:nvSpPr>
            <p:spPr bwMode="auto">
              <a:xfrm>
                <a:off x="2763837" y="4607063"/>
                <a:ext cx="23813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1" name="Rectangle 91"/>
              <p:cNvSpPr>
                <a:spLocks noChangeArrowheads="1"/>
              </p:cNvSpPr>
              <p:nvPr/>
            </p:nvSpPr>
            <p:spPr bwMode="auto">
              <a:xfrm>
                <a:off x="2787650" y="4607063"/>
                <a:ext cx="985837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32" name="Line 92"/>
              <p:cNvSpPr>
                <a:spLocks noChangeShapeType="1"/>
              </p:cNvSpPr>
              <p:nvPr/>
            </p:nvSpPr>
            <p:spPr bwMode="auto">
              <a:xfrm>
                <a:off x="2787650" y="4607063"/>
                <a:ext cx="985837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3" name="Rectangle 93"/>
              <p:cNvSpPr>
                <a:spLocks noChangeArrowheads="1"/>
              </p:cNvSpPr>
              <p:nvPr/>
            </p:nvSpPr>
            <p:spPr bwMode="auto">
              <a:xfrm>
                <a:off x="3773487" y="4607063"/>
                <a:ext cx="12700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34" name="Line 94"/>
              <p:cNvSpPr>
                <a:spLocks noChangeShapeType="1"/>
              </p:cNvSpPr>
              <p:nvPr/>
            </p:nvSpPr>
            <p:spPr bwMode="auto">
              <a:xfrm>
                <a:off x="3773487" y="4607063"/>
                <a:ext cx="1270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5" name="Line 95"/>
              <p:cNvSpPr>
                <a:spLocks noChangeShapeType="1"/>
              </p:cNvSpPr>
              <p:nvPr/>
            </p:nvSpPr>
            <p:spPr bwMode="auto">
              <a:xfrm>
                <a:off x="3773487" y="4607063"/>
                <a:ext cx="1588" cy="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6" name="Rectangle 96"/>
              <p:cNvSpPr>
                <a:spLocks noChangeArrowheads="1"/>
              </p:cNvSpPr>
              <p:nvPr/>
            </p:nvSpPr>
            <p:spPr bwMode="auto">
              <a:xfrm>
                <a:off x="3786187" y="4607063"/>
                <a:ext cx="1314450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37" name="Line 97"/>
              <p:cNvSpPr>
                <a:spLocks noChangeShapeType="1"/>
              </p:cNvSpPr>
              <p:nvPr/>
            </p:nvSpPr>
            <p:spPr bwMode="auto">
              <a:xfrm>
                <a:off x="3786187" y="4607063"/>
                <a:ext cx="131445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8" name="Rectangle 98"/>
              <p:cNvSpPr>
                <a:spLocks noChangeArrowheads="1"/>
              </p:cNvSpPr>
              <p:nvPr/>
            </p:nvSpPr>
            <p:spPr bwMode="auto">
              <a:xfrm>
                <a:off x="5100637" y="4607063"/>
                <a:ext cx="11113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39" name="Line 99"/>
              <p:cNvSpPr>
                <a:spLocks noChangeShapeType="1"/>
              </p:cNvSpPr>
              <p:nvPr/>
            </p:nvSpPr>
            <p:spPr bwMode="auto">
              <a:xfrm>
                <a:off x="5100637" y="4607063"/>
                <a:ext cx="11113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0" name="Line 100"/>
              <p:cNvSpPr>
                <a:spLocks noChangeShapeType="1"/>
              </p:cNvSpPr>
              <p:nvPr/>
            </p:nvSpPr>
            <p:spPr bwMode="auto">
              <a:xfrm>
                <a:off x="5100637" y="4607063"/>
                <a:ext cx="1588" cy="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1" name="Rectangle 101"/>
              <p:cNvSpPr>
                <a:spLocks noChangeArrowheads="1"/>
              </p:cNvSpPr>
              <p:nvPr/>
            </p:nvSpPr>
            <p:spPr bwMode="auto">
              <a:xfrm>
                <a:off x="5111750" y="4607063"/>
                <a:ext cx="1217612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2" name="Line 102"/>
              <p:cNvSpPr>
                <a:spLocks noChangeShapeType="1"/>
              </p:cNvSpPr>
              <p:nvPr/>
            </p:nvSpPr>
            <p:spPr bwMode="auto">
              <a:xfrm>
                <a:off x="5111750" y="4607063"/>
                <a:ext cx="1217612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3" name="Rectangle 103"/>
              <p:cNvSpPr>
                <a:spLocks noChangeArrowheads="1"/>
              </p:cNvSpPr>
              <p:nvPr/>
            </p:nvSpPr>
            <p:spPr bwMode="auto">
              <a:xfrm>
                <a:off x="6329362" y="4607063"/>
                <a:ext cx="12700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4" name="Line 104"/>
              <p:cNvSpPr>
                <a:spLocks noChangeShapeType="1"/>
              </p:cNvSpPr>
              <p:nvPr/>
            </p:nvSpPr>
            <p:spPr bwMode="auto">
              <a:xfrm>
                <a:off x="6329362" y="4607063"/>
                <a:ext cx="1270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5" name="Line 105"/>
              <p:cNvSpPr>
                <a:spLocks noChangeShapeType="1"/>
              </p:cNvSpPr>
              <p:nvPr/>
            </p:nvSpPr>
            <p:spPr bwMode="auto">
              <a:xfrm>
                <a:off x="6329362" y="4607063"/>
                <a:ext cx="1588" cy="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6" name="Rectangle 106"/>
              <p:cNvSpPr>
                <a:spLocks noChangeArrowheads="1"/>
              </p:cNvSpPr>
              <p:nvPr/>
            </p:nvSpPr>
            <p:spPr bwMode="auto">
              <a:xfrm>
                <a:off x="6342062" y="4607063"/>
                <a:ext cx="936625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" name="Line 107"/>
              <p:cNvSpPr>
                <a:spLocks noChangeShapeType="1"/>
              </p:cNvSpPr>
              <p:nvPr/>
            </p:nvSpPr>
            <p:spPr bwMode="auto">
              <a:xfrm>
                <a:off x="6342062" y="4607063"/>
                <a:ext cx="936625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8" name="Rectangle 108"/>
              <p:cNvSpPr>
                <a:spLocks noChangeArrowheads="1"/>
              </p:cNvSpPr>
              <p:nvPr/>
            </p:nvSpPr>
            <p:spPr bwMode="auto">
              <a:xfrm>
                <a:off x="7278687" y="4607063"/>
                <a:ext cx="11113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" name="Line 109"/>
              <p:cNvSpPr>
                <a:spLocks noChangeShapeType="1"/>
              </p:cNvSpPr>
              <p:nvPr/>
            </p:nvSpPr>
            <p:spPr bwMode="auto">
              <a:xfrm>
                <a:off x="7278687" y="4607063"/>
                <a:ext cx="11113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0" name="Line 110"/>
              <p:cNvSpPr>
                <a:spLocks noChangeShapeType="1"/>
              </p:cNvSpPr>
              <p:nvPr/>
            </p:nvSpPr>
            <p:spPr bwMode="auto">
              <a:xfrm>
                <a:off x="7278687" y="4607063"/>
                <a:ext cx="1588" cy="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1" name="Rectangle 111"/>
              <p:cNvSpPr>
                <a:spLocks noChangeArrowheads="1"/>
              </p:cNvSpPr>
              <p:nvPr/>
            </p:nvSpPr>
            <p:spPr bwMode="auto">
              <a:xfrm>
                <a:off x="7289800" y="4607063"/>
                <a:ext cx="1011237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52" name="Line 112"/>
              <p:cNvSpPr>
                <a:spLocks noChangeShapeType="1"/>
              </p:cNvSpPr>
              <p:nvPr/>
            </p:nvSpPr>
            <p:spPr bwMode="auto">
              <a:xfrm>
                <a:off x="7289800" y="4607063"/>
                <a:ext cx="1011237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3" name="Rectangle 113"/>
              <p:cNvSpPr>
                <a:spLocks noChangeArrowheads="1"/>
              </p:cNvSpPr>
              <p:nvPr/>
            </p:nvSpPr>
            <p:spPr bwMode="auto">
              <a:xfrm>
                <a:off x="8301037" y="4607063"/>
                <a:ext cx="11113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54" name="Line 114"/>
              <p:cNvSpPr>
                <a:spLocks noChangeShapeType="1"/>
              </p:cNvSpPr>
              <p:nvPr/>
            </p:nvSpPr>
            <p:spPr bwMode="auto">
              <a:xfrm>
                <a:off x="8301037" y="4607063"/>
                <a:ext cx="11113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5" name="Line 115"/>
              <p:cNvSpPr>
                <a:spLocks noChangeShapeType="1"/>
              </p:cNvSpPr>
              <p:nvPr/>
            </p:nvSpPr>
            <p:spPr bwMode="auto">
              <a:xfrm>
                <a:off x="8301037" y="4607063"/>
                <a:ext cx="1588" cy="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6" name="Rectangle 116"/>
              <p:cNvSpPr>
                <a:spLocks noChangeArrowheads="1"/>
              </p:cNvSpPr>
              <p:nvPr/>
            </p:nvSpPr>
            <p:spPr bwMode="auto">
              <a:xfrm>
                <a:off x="8312150" y="4607063"/>
                <a:ext cx="839787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57" name="Line 117"/>
              <p:cNvSpPr>
                <a:spLocks noChangeShapeType="1"/>
              </p:cNvSpPr>
              <p:nvPr/>
            </p:nvSpPr>
            <p:spPr bwMode="auto">
              <a:xfrm>
                <a:off x="8312150" y="4607063"/>
                <a:ext cx="839787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8" name="Rectangle 118"/>
              <p:cNvSpPr>
                <a:spLocks noChangeArrowheads="1"/>
              </p:cNvSpPr>
              <p:nvPr/>
            </p:nvSpPr>
            <p:spPr bwMode="auto">
              <a:xfrm>
                <a:off x="9151937" y="4607063"/>
                <a:ext cx="12700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59" name="Line 119"/>
              <p:cNvSpPr>
                <a:spLocks noChangeShapeType="1"/>
              </p:cNvSpPr>
              <p:nvPr/>
            </p:nvSpPr>
            <p:spPr bwMode="auto">
              <a:xfrm>
                <a:off x="9151937" y="4607063"/>
                <a:ext cx="1270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0" name="Line 120"/>
              <p:cNvSpPr>
                <a:spLocks noChangeShapeType="1"/>
              </p:cNvSpPr>
              <p:nvPr/>
            </p:nvSpPr>
            <p:spPr bwMode="auto">
              <a:xfrm>
                <a:off x="9151937" y="4607063"/>
                <a:ext cx="1588" cy="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1" name="Rectangle 121"/>
              <p:cNvSpPr>
                <a:spLocks noChangeArrowheads="1"/>
              </p:cNvSpPr>
              <p:nvPr/>
            </p:nvSpPr>
            <p:spPr bwMode="auto">
              <a:xfrm>
                <a:off x="9164637" y="4607063"/>
                <a:ext cx="1630363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62" name="Line 122"/>
              <p:cNvSpPr>
                <a:spLocks noChangeShapeType="1"/>
              </p:cNvSpPr>
              <p:nvPr/>
            </p:nvSpPr>
            <p:spPr bwMode="auto">
              <a:xfrm>
                <a:off x="9164637" y="4607063"/>
                <a:ext cx="1630363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3" name="Rectangle 123"/>
              <p:cNvSpPr>
                <a:spLocks noChangeArrowheads="1"/>
              </p:cNvSpPr>
              <p:nvPr/>
            </p:nvSpPr>
            <p:spPr bwMode="auto">
              <a:xfrm>
                <a:off x="10795000" y="4607063"/>
                <a:ext cx="25400" cy="111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64" name="Line 124"/>
              <p:cNvSpPr>
                <a:spLocks noChangeShapeType="1"/>
              </p:cNvSpPr>
              <p:nvPr/>
            </p:nvSpPr>
            <p:spPr bwMode="auto">
              <a:xfrm>
                <a:off x="10795000" y="4607063"/>
                <a:ext cx="2540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5" name="Rectangle 125"/>
              <p:cNvSpPr>
                <a:spLocks noChangeArrowheads="1"/>
              </p:cNvSpPr>
              <p:nvPr/>
            </p:nvSpPr>
            <p:spPr bwMode="auto">
              <a:xfrm>
                <a:off x="2763837" y="4618175"/>
                <a:ext cx="23813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66" name="Line 126"/>
              <p:cNvSpPr>
                <a:spLocks noChangeShapeType="1"/>
              </p:cNvSpPr>
              <p:nvPr/>
            </p:nvSpPr>
            <p:spPr bwMode="auto">
              <a:xfrm>
                <a:off x="2763837" y="4618175"/>
                <a:ext cx="1588" cy="4222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7" name="Rectangle 127"/>
              <p:cNvSpPr>
                <a:spLocks noChangeArrowheads="1"/>
              </p:cNvSpPr>
              <p:nvPr/>
            </p:nvSpPr>
            <p:spPr bwMode="auto">
              <a:xfrm>
                <a:off x="3773487" y="4618175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68" name="Line 128"/>
              <p:cNvSpPr>
                <a:spLocks noChangeShapeType="1"/>
              </p:cNvSpPr>
              <p:nvPr/>
            </p:nvSpPr>
            <p:spPr bwMode="auto">
              <a:xfrm>
                <a:off x="3773487" y="4618175"/>
                <a:ext cx="1588" cy="4222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9" name="Rectangle 129"/>
              <p:cNvSpPr>
                <a:spLocks noChangeArrowheads="1"/>
              </p:cNvSpPr>
              <p:nvPr/>
            </p:nvSpPr>
            <p:spPr bwMode="auto">
              <a:xfrm>
                <a:off x="5100637" y="4618175"/>
                <a:ext cx="11113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70" name="Line 130"/>
              <p:cNvSpPr>
                <a:spLocks noChangeShapeType="1"/>
              </p:cNvSpPr>
              <p:nvPr/>
            </p:nvSpPr>
            <p:spPr bwMode="auto">
              <a:xfrm>
                <a:off x="5100637" y="4618175"/>
                <a:ext cx="1588" cy="4222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1" name="Rectangle 131"/>
              <p:cNvSpPr>
                <a:spLocks noChangeArrowheads="1"/>
              </p:cNvSpPr>
              <p:nvPr/>
            </p:nvSpPr>
            <p:spPr bwMode="auto">
              <a:xfrm>
                <a:off x="6329362" y="4618175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72" name="Line 132"/>
              <p:cNvSpPr>
                <a:spLocks noChangeShapeType="1"/>
              </p:cNvSpPr>
              <p:nvPr/>
            </p:nvSpPr>
            <p:spPr bwMode="auto">
              <a:xfrm>
                <a:off x="6329362" y="4618175"/>
                <a:ext cx="1588" cy="4222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3" name="Rectangle 133"/>
              <p:cNvSpPr>
                <a:spLocks noChangeArrowheads="1"/>
              </p:cNvSpPr>
              <p:nvPr/>
            </p:nvSpPr>
            <p:spPr bwMode="auto">
              <a:xfrm>
                <a:off x="7278687" y="4618175"/>
                <a:ext cx="11113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74" name="Line 134"/>
              <p:cNvSpPr>
                <a:spLocks noChangeShapeType="1"/>
              </p:cNvSpPr>
              <p:nvPr/>
            </p:nvSpPr>
            <p:spPr bwMode="auto">
              <a:xfrm>
                <a:off x="7278687" y="4618175"/>
                <a:ext cx="1588" cy="4222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5" name="Rectangle 135"/>
              <p:cNvSpPr>
                <a:spLocks noChangeArrowheads="1"/>
              </p:cNvSpPr>
              <p:nvPr/>
            </p:nvSpPr>
            <p:spPr bwMode="auto">
              <a:xfrm>
                <a:off x="8301037" y="4618175"/>
                <a:ext cx="11113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76" name="Line 136"/>
              <p:cNvSpPr>
                <a:spLocks noChangeShapeType="1"/>
              </p:cNvSpPr>
              <p:nvPr/>
            </p:nvSpPr>
            <p:spPr bwMode="auto">
              <a:xfrm>
                <a:off x="8301037" y="4618175"/>
                <a:ext cx="1588" cy="4222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7" name="Rectangle 137"/>
              <p:cNvSpPr>
                <a:spLocks noChangeArrowheads="1"/>
              </p:cNvSpPr>
              <p:nvPr/>
            </p:nvSpPr>
            <p:spPr bwMode="auto">
              <a:xfrm>
                <a:off x="9151937" y="4618175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78" name="Line 138"/>
              <p:cNvSpPr>
                <a:spLocks noChangeShapeType="1"/>
              </p:cNvSpPr>
              <p:nvPr/>
            </p:nvSpPr>
            <p:spPr bwMode="auto">
              <a:xfrm>
                <a:off x="9151937" y="4618175"/>
                <a:ext cx="1588" cy="4222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9" name="Rectangle 139"/>
              <p:cNvSpPr>
                <a:spLocks noChangeArrowheads="1"/>
              </p:cNvSpPr>
              <p:nvPr/>
            </p:nvSpPr>
            <p:spPr bwMode="auto">
              <a:xfrm>
                <a:off x="10795000" y="4618175"/>
                <a:ext cx="254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80" name="Line 140"/>
              <p:cNvSpPr>
                <a:spLocks noChangeShapeType="1"/>
              </p:cNvSpPr>
              <p:nvPr/>
            </p:nvSpPr>
            <p:spPr bwMode="auto">
              <a:xfrm>
                <a:off x="10795000" y="4618175"/>
                <a:ext cx="1587" cy="4222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1" name="Rectangle 141"/>
              <p:cNvSpPr>
                <a:spLocks noChangeArrowheads="1"/>
              </p:cNvSpPr>
              <p:nvPr/>
            </p:nvSpPr>
            <p:spPr bwMode="auto">
              <a:xfrm>
                <a:off x="2841625" y="5046800"/>
                <a:ext cx="342900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31</a:t>
                </a:r>
                <a:endParaRPr lang="en-US" altLang="en-US"/>
              </a:p>
            </p:txBody>
          </p:sp>
          <p:sp>
            <p:nvSpPr>
              <p:cNvPr id="10382" name="Rectangle 142"/>
              <p:cNvSpPr>
                <a:spLocks noChangeArrowheads="1"/>
              </p:cNvSpPr>
              <p:nvPr/>
            </p:nvSpPr>
            <p:spPr bwMode="auto">
              <a:xfrm>
                <a:off x="3863975" y="5046800"/>
                <a:ext cx="985837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lubber</a:t>
                </a:r>
                <a:endParaRPr lang="en-US" altLang="en-US"/>
              </a:p>
            </p:txBody>
          </p:sp>
          <p:sp>
            <p:nvSpPr>
              <p:cNvPr id="10383" name="Rectangle 143"/>
              <p:cNvSpPr>
                <a:spLocks noChangeArrowheads="1"/>
              </p:cNvSpPr>
              <p:nvPr/>
            </p:nvSpPr>
            <p:spPr bwMode="auto">
              <a:xfrm>
                <a:off x="5178425" y="5046800"/>
                <a:ext cx="171450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0384" name="Rectangle 144"/>
              <p:cNvSpPr>
                <a:spLocks noChangeArrowheads="1"/>
              </p:cNvSpPr>
              <p:nvPr/>
            </p:nvSpPr>
            <p:spPr bwMode="auto">
              <a:xfrm>
                <a:off x="6407150" y="5046800"/>
                <a:ext cx="600075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55.5</a:t>
                </a:r>
                <a:endParaRPr lang="en-US" altLang="en-US"/>
              </a:p>
            </p:txBody>
          </p:sp>
          <p:sp>
            <p:nvSpPr>
              <p:cNvPr id="10385" name="Rectangle 145"/>
              <p:cNvSpPr>
                <a:spLocks noChangeArrowheads="1"/>
              </p:cNvSpPr>
              <p:nvPr/>
            </p:nvSpPr>
            <p:spPr bwMode="auto">
              <a:xfrm>
                <a:off x="7356475" y="5046800"/>
                <a:ext cx="342900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58</a:t>
                </a:r>
                <a:endParaRPr lang="en-US" altLang="en-US"/>
              </a:p>
            </p:txBody>
          </p:sp>
          <p:sp>
            <p:nvSpPr>
              <p:cNvPr id="10386" name="Rectangle 146"/>
              <p:cNvSpPr>
                <a:spLocks noChangeArrowheads="1"/>
              </p:cNvSpPr>
              <p:nvPr/>
            </p:nvSpPr>
            <p:spPr bwMode="auto">
              <a:xfrm>
                <a:off x="8378825" y="5046800"/>
                <a:ext cx="514350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>
                    <a:solidFill>
                      <a:srgbClr val="000000"/>
                    </a:solidFill>
                  </a:rPr>
                  <a:t>103</a:t>
                </a:r>
                <a:endParaRPr lang="en-US" altLang="en-US"/>
              </a:p>
            </p:txBody>
          </p:sp>
          <p:sp>
            <p:nvSpPr>
              <p:cNvPr id="10387" name="Rectangle 147"/>
              <p:cNvSpPr>
                <a:spLocks noChangeArrowheads="1"/>
              </p:cNvSpPr>
              <p:nvPr/>
            </p:nvSpPr>
            <p:spPr bwMode="auto">
              <a:xfrm>
                <a:off x="9242425" y="5046800"/>
                <a:ext cx="1444625" cy="4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r>
                  <a:rPr lang="en-US" altLang="en-US" sz="2700" dirty="0">
                    <a:solidFill>
                      <a:srgbClr val="000000"/>
                    </a:solidFill>
                  </a:rPr>
                  <a:t>11/12/96</a:t>
                </a:r>
                <a:endParaRPr lang="en-US" altLang="en-US" dirty="0"/>
              </a:p>
            </p:txBody>
          </p:sp>
          <p:sp>
            <p:nvSpPr>
              <p:cNvPr id="10388" name="Rectangle 148"/>
              <p:cNvSpPr>
                <a:spLocks noChangeArrowheads="1"/>
              </p:cNvSpPr>
              <p:nvPr/>
            </p:nvSpPr>
            <p:spPr bwMode="auto">
              <a:xfrm>
                <a:off x="2763837" y="5040450"/>
                <a:ext cx="23813" cy="433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89" name="Line 149"/>
              <p:cNvSpPr>
                <a:spLocks noChangeShapeType="1"/>
              </p:cNvSpPr>
              <p:nvPr/>
            </p:nvSpPr>
            <p:spPr bwMode="auto">
              <a:xfrm>
                <a:off x="2763837" y="5040450"/>
                <a:ext cx="1588" cy="433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0" name="Rectangle 150"/>
              <p:cNvSpPr>
                <a:spLocks noChangeArrowheads="1"/>
              </p:cNvSpPr>
              <p:nvPr/>
            </p:nvSpPr>
            <p:spPr bwMode="auto">
              <a:xfrm>
                <a:off x="2763837" y="5473838"/>
                <a:ext cx="100965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91" name="Line 151"/>
              <p:cNvSpPr>
                <a:spLocks noChangeShapeType="1"/>
              </p:cNvSpPr>
              <p:nvPr/>
            </p:nvSpPr>
            <p:spPr bwMode="auto">
              <a:xfrm>
                <a:off x="2763837" y="5473838"/>
                <a:ext cx="100965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2" name="Rectangle 152"/>
              <p:cNvSpPr>
                <a:spLocks noChangeArrowheads="1"/>
              </p:cNvSpPr>
              <p:nvPr/>
            </p:nvSpPr>
            <p:spPr bwMode="auto">
              <a:xfrm>
                <a:off x="3773487" y="5040450"/>
                <a:ext cx="12700" cy="433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93" name="Line 153"/>
              <p:cNvSpPr>
                <a:spLocks noChangeShapeType="1"/>
              </p:cNvSpPr>
              <p:nvPr/>
            </p:nvSpPr>
            <p:spPr bwMode="auto">
              <a:xfrm>
                <a:off x="3773487" y="5040450"/>
                <a:ext cx="1588" cy="433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" name="Rectangle 154"/>
              <p:cNvSpPr>
                <a:spLocks noChangeArrowheads="1"/>
              </p:cNvSpPr>
              <p:nvPr/>
            </p:nvSpPr>
            <p:spPr bwMode="auto">
              <a:xfrm>
                <a:off x="3773487" y="5473838"/>
                <a:ext cx="1270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95" name="Line 155"/>
              <p:cNvSpPr>
                <a:spLocks noChangeShapeType="1"/>
              </p:cNvSpPr>
              <p:nvPr/>
            </p:nvSpPr>
            <p:spPr bwMode="auto">
              <a:xfrm>
                <a:off x="3773487" y="5473838"/>
                <a:ext cx="1270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" name="Line 156"/>
              <p:cNvSpPr>
                <a:spLocks noChangeShapeType="1"/>
              </p:cNvSpPr>
              <p:nvPr/>
            </p:nvSpPr>
            <p:spPr bwMode="auto">
              <a:xfrm>
                <a:off x="3773487" y="5473838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" name="Rectangle 157"/>
              <p:cNvSpPr>
                <a:spLocks noChangeArrowheads="1"/>
              </p:cNvSpPr>
              <p:nvPr/>
            </p:nvSpPr>
            <p:spPr bwMode="auto">
              <a:xfrm>
                <a:off x="3786187" y="5473838"/>
                <a:ext cx="131445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98" name="Line 158"/>
              <p:cNvSpPr>
                <a:spLocks noChangeShapeType="1"/>
              </p:cNvSpPr>
              <p:nvPr/>
            </p:nvSpPr>
            <p:spPr bwMode="auto">
              <a:xfrm>
                <a:off x="3786187" y="5473838"/>
                <a:ext cx="131445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" name="Rectangle 159"/>
              <p:cNvSpPr>
                <a:spLocks noChangeArrowheads="1"/>
              </p:cNvSpPr>
              <p:nvPr/>
            </p:nvSpPr>
            <p:spPr bwMode="auto">
              <a:xfrm>
                <a:off x="5100637" y="5040450"/>
                <a:ext cx="11113" cy="433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00" name="Line 160"/>
              <p:cNvSpPr>
                <a:spLocks noChangeShapeType="1"/>
              </p:cNvSpPr>
              <p:nvPr/>
            </p:nvSpPr>
            <p:spPr bwMode="auto">
              <a:xfrm>
                <a:off x="5100637" y="5040450"/>
                <a:ext cx="1588" cy="433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1" name="Rectangle 161"/>
              <p:cNvSpPr>
                <a:spLocks noChangeArrowheads="1"/>
              </p:cNvSpPr>
              <p:nvPr/>
            </p:nvSpPr>
            <p:spPr bwMode="auto">
              <a:xfrm>
                <a:off x="5100637" y="5473838"/>
                <a:ext cx="11113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02" name="Line 162"/>
              <p:cNvSpPr>
                <a:spLocks noChangeShapeType="1"/>
              </p:cNvSpPr>
              <p:nvPr/>
            </p:nvSpPr>
            <p:spPr bwMode="auto">
              <a:xfrm>
                <a:off x="5100637" y="5473838"/>
                <a:ext cx="11113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3" name="Line 163"/>
              <p:cNvSpPr>
                <a:spLocks noChangeShapeType="1"/>
              </p:cNvSpPr>
              <p:nvPr/>
            </p:nvSpPr>
            <p:spPr bwMode="auto">
              <a:xfrm>
                <a:off x="5100637" y="5473838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4" name="Rectangle 164"/>
              <p:cNvSpPr>
                <a:spLocks noChangeArrowheads="1"/>
              </p:cNvSpPr>
              <p:nvPr/>
            </p:nvSpPr>
            <p:spPr bwMode="auto">
              <a:xfrm>
                <a:off x="5111750" y="5473838"/>
                <a:ext cx="1217612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05" name="Line 165"/>
              <p:cNvSpPr>
                <a:spLocks noChangeShapeType="1"/>
              </p:cNvSpPr>
              <p:nvPr/>
            </p:nvSpPr>
            <p:spPr bwMode="auto">
              <a:xfrm>
                <a:off x="5111750" y="5473838"/>
                <a:ext cx="1217612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6" name="Rectangle 166"/>
              <p:cNvSpPr>
                <a:spLocks noChangeArrowheads="1"/>
              </p:cNvSpPr>
              <p:nvPr/>
            </p:nvSpPr>
            <p:spPr bwMode="auto">
              <a:xfrm>
                <a:off x="6329362" y="5040450"/>
                <a:ext cx="12700" cy="433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07" name="Line 167"/>
              <p:cNvSpPr>
                <a:spLocks noChangeShapeType="1"/>
              </p:cNvSpPr>
              <p:nvPr/>
            </p:nvSpPr>
            <p:spPr bwMode="auto">
              <a:xfrm>
                <a:off x="6329362" y="5040450"/>
                <a:ext cx="1588" cy="433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8" name="Rectangle 168"/>
              <p:cNvSpPr>
                <a:spLocks noChangeArrowheads="1"/>
              </p:cNvSpPr>
              <p:nvPr/>
            </p:nvSpPr>
            <p:spPr bwMode="auto">
              <a:xfrm>
                <a:off x="6329362" y="5473838"/>
                <a:ext cx="1270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09" name="Line 169"/>
              <p:cNvSpPr>
                <a:spLocks noChangeShapeType="1"/>
              </p:cNvSpPr>
              <p:nvPr/>
            </p:nvSpPr>
            <p:spPr bwMode="auto">
              <a:xfrm>
                <a:off x="6329362" y="5473838"/>
                <a:ext cx="1270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0" name="Line 170"/>
              <p:cNvSpPr>
                <a:spLocks noChangeShapeType="1"/>
              </p:cNvSpPr>
              <p:nvPr/>
            </p:nvSpPr>
            <p:spPr bwMode="auto">
              <a:xfrm>
                <a:off x="6329362" y="5473838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1" name="Rectangle 171"/>
              <p:cNvSpPr>
                <a:spLocks noChangeArrowheads="1"/>
              </p:cNvSpPr>
              <p:nvPr/>
            </p:nvSpPr>
            <p:spPr bwMode="auto">
              <a:xfrm>
                <a:off x="6342062" y="5473838"/>
                <a:ext cx="936625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12" name="Line 172"/>
              <p:cNvSpPr>
                <a:spLocks noChangeShapeType="1"/>
              </p:cNvSpPr>
              <p:nvPr/>
            </p:nvSpPr>
            <p:spPr bwMode="auto">
              <a:xfrm>
                <a:off x="6342062" y="5473838"/>
                <a:ext cx="936625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3" name="Rectangle 173"/>
              <p:cNvSpPr>
                <a:spLocks noChangeArrowheads="1"/>
              </p:cNvSpPr>
              <p:nvPr/>
            </p:nvSpPr>
            <p:spPr bwMode="auto">
              <a:xfrm>
                <a:off x="7278687" y="5040450"/>
                <a:ext cx="11113" cy="433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14" name="Line 174"/>
              <p:cNvSpPr>
                <a:spLocks noChangeShapeType="1"/>
              </p:cNvSpPr>
              <p:nvPr/>
            </p:nvSpPr>
            <p:spPr bwMode="auto">
              <a:xfrm>
                <a:off x="7278687" y="5040450"/>
                <a:ext cx="1588" cy="433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5" name="Rectangle 175"/>
              <p:cNvSpPr>
                <a:spLocks noChangeArrowheads="1"/>
              </p:cNvSpPr>
              <p:nvPr/>
            </p:nvSpPr>
            <p:spPr bwMode="auto">
              <a:xfrm>
                <a:off x="7278687" y="5473838"/>
                <a:ext cx="11113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16" name="Line 176"/>
              <p:cNvSpPr>
                <a:spLocks noChangeShapeType="1"/>
              </p:cNvSpPr>
              <p:nvPr/>
            </p:nvSpPr>
            <p:spPr bwMode="auto">
              <a:xfrm>
                <a:off x="7278687" y="5473838"/>
                <a:ext cx="11113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7" name="Line 177"/>
              <p:cNvSpPr>
                <a:spLocks noChangeShapeType="1"/>
              </p:cNvSpPr>
              <p:nvPr/>
            </p:nvSpPr>
            <p:spPr bwMode="auto">
              <a:xfrm>
                <a:off x="7278687" y="5473838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8" name="Rectangle 178"/>
              <p:cNvSpPr>
                <a:spLocks noChangeArrowheads="1"/>
              </p:cNvSpPr>
              <p:nvPr/>
            </p:nvSpPr>
            <p:spPr bwMode="auto">
              <a:xfrm>
                <a:off x="7289800" y="5473838"/>
                <a:ext cx="1011237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19" name="Line 179"/>
              <p:cNvSpPr>
                <a:spLocks noChangeShapeType="1"/>
              </p:cNvSpPr>
              <p:nvPr/>
            </p:nvSpPr>
            <p:spPr bwMode="auto">
              <a:xfrm>
                <a:off x="7289800" y="5473838"/>
                <a:ext cx="1011237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0" name="Rectangle 180"/>
              <p:cNvSpPr>
                <a:spLocks noChangeArrowheads="1"/>
              </p:cNvSpPr>
              <p:nvPr/>
            </p:nvSpPr>
            <p:spPr bwMode="auto">
              <a:xfrm>
                <a:off x="8301037" y="5040450"/>
                <a:ext cx="11113" cy="433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21" name="Line 181"/>
              <p:cNvSpPr>
                <a:spLocks noChangeShapeType="1"/>
              </p:cNvSpPr>
              <p:nvPr/>
            </p:nvSpPr>
            <p:spPr bwMode="auto">
              <a:xfrm>
                <a:off x="8301037" y="5040450"/>
                <a:ext cx="1588" cy="433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2" name="Rectangle 182"/>
              <p:cNvSpPr>
                <a:spLocks noChangeArrowheads="1"/>
              </p:cNvSpPr>
              <p:nvPr/>
            </p:nvSpPr>
            <p:spPr bwMode="auto">
              <a:xfrm>
                <a:off x="8301037" y="5473838"/>
                <a:ext cx="11113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23" name="Line 183"/>
              <p:cNvSpPr>
                <a:spLocks noChangeShapeType="1"/>
              </p:cNvSpPr>
              <p:nvPr/>
            </p:nvSpPr>
            <p:spPr bwMode="auto">
              <a:xfrm>
                <a:off x="8301037" y="5473838"/>
                <a:ext cx="11113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4" name="Line 184"/>
              <p:cNvSpPr>
                <a:spLocks noChangeShapeType="1"/>
              </p:cNvSpPr>
              <p:nvPr/>
            </p:nvSpPr>
            <p:spPr bwMode="auto">
              <a:xfrm>
                <a:off x="8301037" y="5473838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5" name="Rectangle 185"/>
              <p:cNvSpPr>
                <a:spLocks noChangeArrowheads="1"/>
              </p:cNvSpPr>
              <p:nvPr/>
            </p:nvSpPr>
            <p:spPr bwMode="auto">
              <a:xfrm>
                <a:off x="8312150" y="5473838"/>
                <a:ext cx="839787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26" name="Line 186"/>
              <p:cNvSpPr>
                <a:spLocks noChangeShapeType="1"/>
              </p:cNvSpPr>
              <p:nvPr/>
            </p:nvSpPr>
            <p:spPr bwMode="auto">
              <a:xfrm>
                <a:off x="8312150" y="5473838"/>
                <a:ext cx="839787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7" name="Rectangle 187"/>
              <p:cNvSpPr>
                <a:spLocks noChangeArrowheads="1"/>
              </p:cNvSpPr>
              <p:nvPr/>
            </p:nvSpPr>
            <p:spPr bwMode="auto">
              <a:xfrm>
                <a:off x="9151937" y="5040450"/>
                <a:ext cx="12700" cy="433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28" name="Line 188"/>
              <p:cNvSpPr>
                <a:spLocks noChangeShapeType="1"/>
              </p:cNvSpPr>
              <p:nvPr/>
            </p:nvSpPr>
            <p:spPr bwMode="auto">
              <a:xfrm>
                <a:off x="9151937" y="5040450"/>
                <a:ext cx="1588" cy="433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9" name="Rectangle 189"/>
              <p:cNvSpPr>
                <a:spLocks noChangeArrowheads="1"/>
              </p:cNvSpPr>
              <p:nvPr/>
            </p:nvSpPr>
            <p:spPr bwMode="auto">
              <a:xfrm>
                <a:off x="9151937" y="5473838"/>
                <a:ext cx="1270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30" name="Line 190"/>
              <p:cNvSpPr>
                <a:spLocks noChangeShapeType="1"/>
              </p:cNvSpPr>
              <p:nvPr/>
            </p:nvSpPr>
            <p:spPr bwMode="auto">
              <a:xfrm>
                <a:off x="9151937" y="5473838"/>
                <a:ext cx="1270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1" name="Line 191"/>
              <p:cNvSpPr>
                <a:spLocks noChangeShapeType="1"/>
              </p:cNvSpPr>
              <p:nvPr/>
            </p:nvSpPr>
            <p:spPr bwMode="auto">
              <a:xfrm>
                <a:off x="9151937" y="5473838"/>
                <a:ext cx="1588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2" name="Rectangle 192"/>
              <p:cNvSpPr>
                <a:spLocks noChangeArrowheads="1"/>
              </p:cNvSpPr>
              <p:nvPr/>
            </p:nvSpPr>
            <p:spPr bwMode="auto">
              <a:xfrm>
                <a:off x="9164637" y="5473838"/>
                <a:ext cx="1630363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33" name="Line 193"/>
              <p:cNvSpPr>
                <a:spLocks noChangeShapeType="1"/>
              </p:cNvSpPr>
              <p:nvPr/>
            </p:nvSpPr>
            <p:spPr bwMode="auto">
              <a:xfrm>
                <a:off x="9164637" y="5473838"/>
                <a:ext cx="1630363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4" name="Rectangle 194"/>
              <p:cNvSpPr>
                <a:spLocks noChangeArrowheads="1"/>
              </p:cNvSpPr>
              <p:nvPr/>
            </p:nvSpPr>
            <p:spPr bwMode="auto">
              <a:xfrm>
                <a:off x="10795000" y="5040450"/>
                <a:ext cx="25400" cy="433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35" name="Line 195"/>
              <p:cNvSpPr>
                <a:spLocks noChangeShapeType="1"/>
              </p:cNvSpPr>
              <p:nvPr/>
            </p:nvSpPr>
            <p:spPr bwMode="auto">
              <a:xfrm>
                <a:off x="10795000" y="5040450"/>
                <a:ext cx="1587" cy="433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6" name="Rectangle 196"/>
              <p:cNvSpPr>
                <a:spLocks noChangeArrowheads="1"/>
              </p:cNvSpPr>
              <p:nvPr/>
            </p:nvSpPr>
            <p:spPr bwMode="auto">
              <a:xfrm>
                <a:off x="10795000" y="5473838"/>
                <a:ext cx="25400" cy="12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1pPr>
                <a:lvl2pPr marL="742950" indent="-28575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2pPr>
                <a:lvl3pPr marL="11430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3pPr>
                <a:lvl4pPr marL="16002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4pPr>
                <a:lvl5pPr marL="2057400" indent="-228600" eaLnBrk="0" hangingPunct="0"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anose="02040602050305030304" pitchFamily="18" charset="0"/>
                    <a:ea typeface="Osaka" pitchFamily="-32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437" name="Line 197"/>
              <p:cNvSpPr>
                <a:spLocks noChangeShapeType="1"/>
              </p:cNvSpPr>
              <p:nvPr/>
            </p:nvSpPr>
            <p:spPr bwMode="auto">
              <a:xfrm>
                <a:off x="10795000" y="5473838"/>
                <a:ext cx="25400" cy="15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83211" y="3067002"/>
              <a:ext cx="4360864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 sz="2800" i="1" dirty="0" smtClean="0"/>
                <a:t>S1</a:t>
              </a:r>
              <a:r>
                <a:rPr lang="pt-BR" sz="2800" dirty="0"/>
                <a:t> </a:t>
              </a:r>
              <a:r>
                <a:rPr lang="pt-BR" sz="2800" dirty="0" smtClean="0"/>
                <a:t>⋈</a:t>
              </a:r>
              <a:r>
                <a:rPr lang="pt-BR" sz="2800" i="1" baseline="-25000" dirty="0" smtClean="0"/>
                <a:t>S1.sid</a:t>
              </a:r>
              <a:r>
                <a:rPr lang="pt-BR" sz="2800" i="1" dirty="0" smtClean="0"/>
                <a:t> </a:t>
              </a:r>
              <a:r>
                <a:rPr lang="pt-BR" sz="2800" i="1" baseline="-25000" dirty="0" smtClean="0"/>
                <a:t>&lt; R1.sid</a:t>
              </a:r>
              <a:r>
                <a:rPr lang="pt-BR" sz="2800" dirty="0"/>
                <a:t> </a:t>
              </a:r>
              <a:r>
                <a:rPr lang="pt-BR" sz="2800" i="1" dirty="0" smtClean="0"/>
                <a:t>R1</a:t>
              </a:r>
              <a:endParaRPr lang="en-US" altLang="en-US" i="1" dirty="0">
                <a:solidFill>
                  <a:srgbClr val="002060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0433" y="646056"/>
            <a:ext cx="3665215" cy="1598613"/>
            <a:chOff x="638598" y="2168819"/>
            <a:chExt cx="3665215" cy="1598613"/>
          </a:xfrm>
        </p:grpSpPr>
        <p:pic>
          <p:nvPicPr>
            <p:cNvPr id="2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51" y="2168819"/>
              <a:ext cx="3319462" cy="159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1" name="Text Box 4"/>
            <p:cNvSpPr txBox="1">
              <a:spLocks noChangeArrowheads="1"/>
            </p:cNvSpPr>
            <p:nvPr/>
          </p:nvSpPr>
          <p:spPr bwMode="auto">
            <a:xfrm>
              <a:off x="638598" y="2187527"/>
              <a:ext cx="820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dirty="0">
                  <a:solidFill>
                    <a:srgbClr val="000000"/>
                  </a:solidFill>
                </a:rPr>
                <a:t>R1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76726" y="606179"/>
            <a:ext cx="4470620" cy="2101850"/>
            <a:chOff x="4709201" y="1784350"/>
            <a:chExt cx="4470620" cy="2101850"/>
          </a:xfrm>
        </p:grpSpPr>
        <p:pic>
          <p:nvPicPr>
            <p:cNvPr id="19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333" y="1784350"/>
              <a:ext cx="4154488" cy="210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" name="Text Box 5"/>
            <p:cNvSpPr txBox="1">
              <a:spLocks noChangeArrowheads="1"/>
            </p:cNvSpPr>
            <p:nvPr/>
          </p:nvSpPr>
          <p:spPr bwMode="auto">
            <a:xfrm>
              <a:off x="4709201" y="1873084"/>
              <a:ext cx="478280" cy="371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dirty="0">
                  <a:solidFill>
                    <a:srgbClr val="000000"/>
                  </a:solidFill>
                </a:rPr>
                <a:t>S1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505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Semijoin</a:t>
            </a:r>
            <a:r>
              <a:rPr lang="en-US" dirty="0"/>
              <a:t> (⋉)(⋊)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7" y="663103"/>
            <a:ext cx="4698273" cy="2699567"/>
          </a:xfrm>
        </p:spPr>
        <p:txBody>
          <a:bodyPr/>
          <a:lstStyle/>
          <a:p>
            <a:r>
              <a:rPr lang="en-US" sz="2400" dirty="0">
                <a:latin typeface="Candara" panose="020E0502030303020204" pitchFamily="34" charset="0"/>
              </a:rPr>
              <a:t>The left </a:t>
            </a:r>
            <a:r>
              <a:rPr lang="en-US" sz="2400" dirty="0" err="1">
                <a:latin typeface="Candara" panose="020E0502030303020204" pitchFamily="34" charset="0"/>
              </a:rPr>
              <a:t>semijoin</a:t>
            </a:r>
            <a:r>
              <a:rPr lang="en-US" sz="2400" dirty="0">
                <a:latin typeface="Candara" panose="020E0502030303020204" pitchFamily="34" charset="0"/>
              </a:rPr>
              <a:t> is a joining similar to the natural join and written as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⋉ </a:t>
            </a:r>
            <a:r>
              <a:rPr lang="en-US" sz="2400" i="1" dirty="0" smtClean="0">
                <a:latin typeface="Candara" panose="020E0502030303020204" pitchFamily="34" charset="0"/>
              </a:rPr>
              <a:t>S</a:t>
            </a:r>
            <a:r>
              <a:rPr lang="en-US" sz="2400" dirty="0" smtClean="0">
                <a:latin typeface="Candara" panose="020E0502030303020204" pitchFamily="34" charset="0"/>
              </a:rPr>
              <a:t>. </a:t>
            </a:r>
          </a:p>
          <a:p>
            <a:pPr lvl="1" algn="just"/>
            <a:r>
              <a:rPr lang="en-US" sz="2200" dirty="0" smtClean="0">
                <a:latin typeface="Candara" panose="020E0502030303020204" pitchFamily="34" charset="0"/>
              </a:rPr>
              <a:t>The </a:t>
            </a:r>
            <a:r>
              <a:rPr lang="en-US" sz="2200" dirty="0">
                <a:latin typeface="Candara" panose="020E0502030303020204" pitchFamily="34" charset="0"/>
              </a:rPr>
              <a:t>result is the set of all tuples in </a:t>
            </a:r>
            <a:r>
              <a:rPr lang="en-US" sz="2200" i="1" dirty="0">
                <a:latin typeface="Candara" panose="020E0502030303020204" pitchFamily="34" charset="0"/>
              </a:rPr>
              <a:t>R</a:t>
            </a:r>
            <a:r>
              <a:rPr lang="en-US" sz="2200" dirty="0">
                <a:latin typeface="Candara" panose="020E0502030303020204" pitchFamily="34" charset="0"/>
              </a:rPr>
              <a:t> for which there is a tuple in </a:t>
            </a:r>
            <a:r>
              <a:rPr lang="en-US" sz="2200" i="1" dirty="0">
                <a:latin typeface="Candara" panose="020E0502030303020204" pitchFamily="34" charset="0"/>
              </a:rPr>
              <a:t>S</a:t>
            </a:r>
            <a:r>
              <a:rPr lang="en-US" sz="2200" dirty="0">
                <a:latin typeface="Candara" panose="020E0502030303020204" pitchFamily="34" charset="0"/>
              </a:rPr>
              <a:t> that is equal on their common attribute names. </a:t>
            </a:r>
            <a:endParaRPr lang="en-US" sz="2200" dirty="0" smtClean="0">
              <a:latin typeface="Candara" panose="020E0502030303020204" pitchFamily="34" charset="0"/>
            </a:endParaRPr>
          </a:p>
          <a:p>
            <a:pPr lvl="1" algn="just"/>
            <a:r>
              <a:rPr lang="en-US" sz="2200" dirty="0" smtClean="0">
                <a:latin typeface="Candara" panose="020E0502030303020204" pitchFamily="34" charset="0"/>
              </a:rPr>
              <a:t>The </a:t>
            </a:r>
            <a:r>
              <a:rPr lang="en-US" sz="2200" dirty="0">
                <a:latin typeface="Candara" panose="020E0502030303020204" pitchFamily="34" charset="0"/>
              </a:rPr>
              <a:t>difference from a natural join is that other columns of </a:t>
            </a:r>
            <a:r>
              <a:rPr lang="en-US" sz="2200" i="1" dirty="0">
                <a:latin typeface="Candara" panose="020E0502030303020204" pitchFamily="34" charset="0"/>
              </a:rPr>
              <a:t>S</a:t>
            </a:r>
            <a:r>
              <a:rPr lang="en-US" sz="2200" dirty="0">
                <a:latin typeface="Candara" panose="020E0502030303020204" pitchFamily="34" charset="0"/>
              </a:rPr>
              <a:t> do not appear. For example, consider the tables </a:t>
            </a:r>
            <a:r>
              <a:rPr lang="en-US" sz="2200" i="1" dirty="0">
                <a:latin typeface="Candara" panose="020E0502030303020204" pitchFamily="34" charset="0"/>
              </a:rPr>
              <a:t>Employee</a:t>
            </a:r>
            <a:r>
              <a:rPr lang="en-US" sz="2200" dirty="0">
                <a:latin typeface="Candara" panose="020E0502030303020204" pitchFamily="34" charset="0"/>
              </a:rPr>
              <a:t> and </a:t>
            </a:r>
            <a:r>
              <a:rPr lang="en-US" sz="2200" i="1" dirty="0" err="1">
                <a:latin typeface="Candara" panose="020E0502030303020204" pitchFamily="34" charset="0"/>
              </a:rPr>
              <a:t>Dept</a:t>
            </a:r>
            <a:r>
              <a:rPr lang="en-US" sz="2200" dirty="0">
                <a:latin typeface="Candara" panose="020E0502030303020204" pitchFamily="34" charset="0"/>
              </a:rPr>
              <a:t> and their </a:t>
            </a:r>
            <a:r>
              <a:rPr lang="en-US" sz="2200" dirty="0" err="1">
                <a:latin typeface="Candara" panose="020E0502030303020204" pitchFamily="34" charset="0"/>
              </a:rPr>
              <a:t>semijoin</a:t>
            </a:r>
            <a:r>
              <a:rPr lang="en-US" sz="2200" dirty="0">
                <a:latin typeface="Candara" panose="020E0502030303020204" pitchFamily="34" charset="0"/>
              </a:rPr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907143"/>
              </p:ext>
            </p:extLst>
          </p:nvPr>
        </p:nvGraphicFramePr>
        <p:xfrm>
          <a:off x="5012777" y="648895"/>
          <a:ext cx="4084713" cy="2308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9558">
                  <a:extLst>
                    <a:ext uri="{9D8B030D-6E8A-4147-A177-3AD203B41FA5}">
                      <a16:colId xmlns:a16="http://schemas.microsoft.com/office/drawing/2014/main" val="1135044173"/>
                    </a:ext>
                  </a:extLst>
                </a:gridCol>
                <a:gridCol w="1100388">
                  <a:extLst>
                    <a:ext uri="{9D8B030D-6E8A-4147-A177-3AD203B41FA5}">
                      <a16:colId xmlns:a16="http://schemas.microsoft.com/office/drawing/2014/main" val="393837615"/>
                    </a:ext>
                  </a:extLst>
                </a:gridCol>
                <a:gridCol w="1844767">
                  <a:extLst>
                    <a:ext uri="{9D8B030D-6E8A-4147-A177-3AD203B41FA5}">
                      <a16:colId xmlns:a16="http://schemas.microsoft.com/office/drawing/2014/main" val="1504072236"/>
                    </a:ext>
                  </a:extLst>
                </a:gridCol>
              </a:tblGrid>
              <a:tr h="201930"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ysClr val="windowText" lastClr="000000"/>
                          </a:solidFill>
                          <a:effectLst/>
                        </a:rPr>
                        <a:t>Employee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369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EmpId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DeptName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1363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Harry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3415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Finance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68666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Sally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2241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Sales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7781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George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3401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Finance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08018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Harriet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2202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Production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21686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969420"/>
              </p:ext>
            </p:extLst>
          </p:nvPr>
        </p:nvGraphicFramePr>
        <p:xfrm>
          <a:off x="5012776" y="3360982"/>
          <a:ext cx="4084714" cy="153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357">
                  <a:extLst>
                    <a:ext uri="{9D8B030D-6E8A-4147-A177-3AD203B41FA5}">
                      <a16:colId xmlns:a16="http://schemas.microsoft.com/office/drawing/2014/main" val="2184449381"/>
                    </a:ext>
                  </a:extLst>
                </a:gridCol>
                <a:gridCol w="2042357">
                  <a:extLst>
                    <a:ext uri="{9D8B030D-6E8A-4147-A177-3AD203B41FA5}">
                      <a16:colId xmlns:a16="http://schemas.microsoft.com/office/drawing/2014/main" val="2802420492"/>
                    </a:ext>
                  </a:extLst>
                </a:gridCol>
              </a:tblGrid>
              <a:tr h="231807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78834"/>
                  </a:ext>
                </a:extLst>
              </a:tr>
              <a:tr h="231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DeptName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Manager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35565"/>
                  </a:ext>
                </a:extLst>
              </a:tr>
              <a:tr h="231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Sales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Sally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993336"/>
                  </a:ext>
                </a:extLst>
              </a:tr>
              <a:tr h="231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Production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Harriet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61104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582539"/>
              </p:ext>
            </p:extLst>
          </p:nvPr>
        </p:nvGraphicFramePr>
        <p:xfrm>
          <a:off x="838200" y="5029200"/>
          <a:ext cx="8001000" cy="178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56326950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89913891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613656754"/>
                    </a:ext>
                  </a:extLst>
                </a:gridCol>
              </a:tblGrid>
              <a:tr h="438150"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Employee ⋉ </a:t>
                      </a:r>
                      <a:r>
                        <a:rPr lang="en-US" sz="2800" b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</a:t>
                      </a:r>
                      <a:r>
                        <a:rPr lang="en-US" sz="2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08558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EmpId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DeptName</a:t>
                      </a: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89424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Sally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2241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Sales 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21583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ysClr val="windowText" lastClr="000000"/>
                          </a:solidFill>
                          <a:effectLst/>
                        </a:rPr>
                        <a:t>Harriet</a:t>
                      </a:r>
                      <a:endParaRPr lang="en-US" sz="28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2202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Production 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44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609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Semijoin</a:t>
            </a:r>
            <a:r>
              <a:rPr lang="en-US" dirty="0"/>
              <a:t> (⋉)(⋊)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7" y="663103"/>
            <a:ext cx="4698273" cy="2699567"/>
          </a:xfrm>
        </p:spPr>
        <p:txBody>
          <a:bodyPr/>
          <a:lstStyle/>
          <a:p>
            <a:r>
              <a:rPr lang="en-US" sz="2400" dirty="0">
                <a:latin typeface="Candara" panose="020E0502030303020204" pitchFamily="34" charset="0"/>
              </a:rPr>
              <a:t>The left </a:t>
            </a:r>
            <a:r>
              <a:rPr lang="en-US" sz="2400" dirty="0" err="1">
                <a:latin typeface="Candara" panose="020E0502030303020204" pitchFamily="34" charset="0"/>
              </a:rPr>
              <a:t>semijoin</a:t>
            </a:r>
            <a:r>
              <a:rPr lang="en-US" sz="2400" dirty="0">
                <a:latin typeface="Candara" panose="020E0502030303020204" pitchFamily="34" charset="0"/>
              </a:rPr>
              <a:t> is a joining similar to the natural join and written as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⋉ </a:t>
            </a:r>
            <a:r>
              <a:rPr lang="en-US" sz="2400" i="1" dirty="0" smtClean="0">
                <a:latin typeface="Candara" panose="020E0502030303020204" pitchFamily="34" charset="0"/>
              </a:rPr>
              <a:t>S</a:t>
            </a:r>
            <a:r>
              <a:rPr lang="en-US" sz="2400" dirty="0" smtClean="0">
                <a:latin typeface="Candara" panose="020E0502030303020204" pitchFamily="34" charset="0"/>
              </a:rPr>
              <a:t>. </a:t>
            </a:r>
          </a:p>
          <a:p>
            <a:pPr lvl="1" algn="just"/>
            <a:r>
              <a:rPr lang="en-US" sz="2200" dirty="0" smtClean="0">
                <a:latin typeface="Candara" panose="020E0502030303020204" pitchFamily="34" charset="0"/>
              </a:rPr>
              <a:t>The </a:t>
            </a:r>
            <a:r>
              <a:rPr lang="en-US" sz="2200" dirty="0">
                <a:latin typeface="Candara" panose="020E0502030303020204" pitchFamily="34" charset="0"/>
              </a:rPr>
              <a:t>result is the set of all tuples in </a:t>
            </a:r>
            <a:r>
              <a:rPr lang="en-US" sz="2200" i="1" dirty="0">
                <a:latin typeface="Candara" panose="020E0502030303020204" pitchFamily="34" charset="0"/>
              </a:rPr>
              <a:t>R</a:t>
            </a:r>
            <a:r>
              <a:rPr lang="en-US" sz="2200" dirty="0">
                <a:latin typeface="Candara" panose="020E0502030303020204" pitchFamily="34" charset="0"/>
              </a:rPr>
              <a:t> for which there is a tuple in </a:t>
            </a:r>
            <a:r>
              <a:rPr lang="en-US" sz="2200" i="1" dirty="0">
                <a:latin typeface="Candara" panose="020E0502030303020204" pitchFamily="34" charset="0"/>
              </a:rPr>
              <a:t>S</a:t>
            </a:r>
            <a:r>
              <a:rPr lang="en-US" sz="2200" dirty="0">
                <a:latin typeface="Candara" panose="020E0502030303020204" pitchFamily="34" charset="0"/>
              </a:rPr>
              <a:t> that is equal on their common attribute names. </a:t>
            </a:r>
            <a:endParaRPr lang="en-US" sz="2200" dirty="0" smtClean="0">
              <a:latin typeface="Candara" panose="020E0502030303020204" pitchFamily="34" charset="0"/>
            </a:endParaRPr>
          </a:p>
          <a:p>
            <a:pPr lvl="1" algn="just"/>
            <a:r>
              <a:rPr lang="en-US" sz="2200" dirty="0" smtClean="0">
                <a:latin typeface="Candara" panose="020E0502030303020204" pitchFamily="34" charset="0"/>
              </a:rPr>
              <a:t>The </a:t>
            </a:r>
            <a:r>
              <a:rPr lang="en-US" sz="2200" dirty="0">
                <a:latin typeface="Candara" panose="020E0502030303020204" pitchFamily="34" charset="0"/>
              </a:rPr>
              <a:t>difference from a natural join is that other columns of </a:t>
            </a:r>
            <a:r>
              <a:rPr lang="en-US" sz="2200" i="1" dirty="0">
                <a:latin typeface="Candara" panose="020E0502030303020204" pitchFamily="34" charset="0"/>
              </a:rPr>
              <a:t>S</a:t>
            </a:r>
            <a:r>
              <a:rPr lang="en-US" sz="2200" dirty="0">
                <a:latin typeface="Candara" panose="020E0502030303020204" pitchFamily="34" charset="0"/>
              </a:rPr>
              <a:t> do not appear. For example, consider the tables </a:t>
            </a:r>
            <a:r>
              <a:rPr lang="en-US" sz="2200" i="1" dirty="0">
                <a:latin typeface="Candara" panose="020E0502030303020204" pitchFamily="34" charset="0"/>
              </a:rPr>
              <a:t>Employee</a:t>
            </a:r>
            <a:r>
              <a:rPr lang="en-US" sz="2200" dirty="0">
                <a:latin typeface="Candara" panose="020E0502030303020204" pitchFamily="34" charset="0"/>
              </a:rPr>
              <a:t> and </a:t>
            </a:r>
            <a:r>
              <a:rPr lang="en-US" sz="2200" i="1" dirty="0" err="1">
                <a:latin typeface="Candara" panose="020E0502030303020204" pitchFamily="34" charset="0"/>
              </a:rPr>
              <a:t>Dept</a:t>
            </a:r>
            <a:r>
              <a:rPr lang="en-US" sz="2200" dirty="0">
                <a:latin typeface="Candara" panose="020E0502030303020204" pitchFamily="34" charset="0"/>
              </a:rPr>
              <a:t> and their </a:t>
            </a:r>
            <a:r>
              <a:rPr lang="en-US" sz="2200" dirty="0" err="1">
                <a:latin typeface="Candara" panose="020E0502030303020204" pitchFamily="34" charset="0"/>
              </a:rPr>
              <a:t>semijoin</a:t>
            </a:r>
            <a:r>
              <a:rPr lang="en-US" sz="2200" dirty="0">
                <a:latin typeface="Candara" panose="020E0502030303020204" pitchFamily="34" charset="0"/>
              </a:rPr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907143"/>
              </p:ext>
            </p:extLst>
          </p:nvPr>
        </p:nvGraphicFramePr>
        <p:xfrm>
          <a:off x="5012777" y="648895"/>
          <a:ext cx="4084713" cy="2308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9558">
                  <a:extLst>
                    <a:ext uri="{9D8B030D-6E8A-4147-A177-3AD203B41FA5}">
                      <a16:colId xmlns:a16="http://schemas.microsoft.com/office/drawing/2014/main" val="1135044173"/>
                    </a:ext>
                  </a:extLst>
                </a:gridCol>
                <a:gridCol w="1100388">
                  <a:extLst>
                    <a:ext uri="{9D8B030D-6E8A-4147-A177-3AD203B41FA5}">
                      <a16:colId xmlns:a16="http://schemas.microsoft.com/office/drawing/2014/main" val="393837615"/>
                    </a:ext>
                  </a:extLst>
                </a:gridCol>
                <a:gridCol w="1844767">
                  <a:extLst>
                    <a:ext uri="{9D8B030D-6E8A-4147-A177-3AD203B41FA5}">
                      <a16:colId xmlns:a16="http://schemas.microsoft.com/office/drawing/2014/main" val="1504072236"/>
                    </a:ext>
                  </a:extLst>
                </a:gridCol>
              </a:tblGrid>
              <a:tr h="201930"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ysClr val="windowText" lastClr="000000"/>
                          </a:solidFill>
                          <a:effectLst/>
                        </a:rPr>
                        <a:t>Employee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369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EmpId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DeptName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1363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Harry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3415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Finance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68666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Sally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2241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Sales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7781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George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3401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Finance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08018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Harriet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2202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Production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21686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969420"/>
              </p:ext>
            </p:extLst>
          </p:nvPr>
        </p:nvGraphicFramePr>
        <p:xfrm>
          <a:off x="5012776" y="3360982"/>
          <a:ext cx="4084714" cy="153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357">
                  <a:extLst>
                    <a:ext uri="{9D8B030D-6E8A-4147-A177-3AD203B41FA5}">
                      <a16:colId xmlns:a16="http://schemas.microsoft.com/office/drawing/2014/main" val="2184449381"/>
                    </a:ext>
                  </a:extLst>
                </a:gridCol>
                <a:gridCol w="2042357">
                  <a:extLst>
                    <a:ext uri="{9D8B030D-6E8A-4147-A177-3AD203B41FA5}">
                      <a16:colId xmlns:a16="http://schemas.microsoft.com/office/drawing/2014/main" val="2802420492"/>
                    </a:ext>
                  </a:extLst>
                </a:gridCol>
              </a:tblGrid>
              <a:tr h="231807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78834"/>
                  </a:ext>
                </a:extLst>
              </a:tr>
              <a:tr h="231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DeptName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Manager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35565"/>
                  </a:ext>
                </a:extLst>
              </a:tr>
              <a:tr h="231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Sales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Sally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993336"/>
                  </a:ext>
                </a:extLst>
              </a:tr>
              <a:tr h="231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Production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Harriet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61104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582539"/>
              </p:ext>
            </p:extLst>
          </p:nvPr>
        </p:nvGraphicFramePr>
        <p:xfrm>
          <a:off x="838200" y="5029200"/>
          <a:ext cx="8001000" cy="178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56326950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89913891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613656754"/>
                    </a:ext>
                  </a:extLst>
                </a:gridCol>
              </a:tblGrid>
              <a:tr h="438150"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Employee ⋉ </a:t>
                      </a:r>
                      <a:r>
                        <a:rPr lang="en-US" sz="2800" b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</a:t>
                      </a:r>
                      <a:r>
                        <a:rPr lang="en-US" sz="2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08558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EmpId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DeptName</a:t>
                      </a: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89424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Sally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2241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Sales 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21583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ysClr val="windowText" lastClr="000000"/>
                          </a:solidFill>
                          <a:effectLst/>
                        </a:rPr>
                        <a:t>Harriet</a:t>
                      </a:r>
                      <a:endParaRPr lang="en-US" sz="28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2202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Production 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44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3793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Antijoin</a:t>
            </a:r>
            <a:r>
              <a:rPr lang="en-US" dirty="0"/>
              <a:t> (▷)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7" y="663103"/>
            <a:ext cx="9071363" cy="16545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ndara" panose="020E0502030303020204" pitchFamily="34" charset="0"/>
              </a:rPr>
              <a:t>The </a:t>
            </a:r>
            <a:r>
              <a:rPr lang="en-US" sz="2400" dirty="0" err="1">
                <a:latin typeface="Candara" panose="020E0502030303020204" pitchFamily="34" charset="0"/>
              </a:rPr>
              <a:t>antijoin</a:t>
            </a:r>
            <a:r>
              <a:rPr lang="en-US" sz="2400" dirty="0">
                <a:latin typeface="Candara" panose="020E0502030303020204" pitchFamily="34" charset="0"/>
              </a:rPr>
              <a:t>, written as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▷ </a:t>
            </a:r>
            <a:r>
              <a:rPr lang="en-US" sz="2400" i="1" dirty="0" smtClean="0">
                <a:latin typeface="Candara" panose="020E0502030303020204" pitchFamily="34" charset="0"/>
              </a:rPr>
              <a:t>S</a:t>
            </a:r>
            <a:r>
              <a:rPr lang="en-US" sz="2400" dirty="0" smtClean="0">
                <a:latin typeface="Candara" panose="020E0502030303020204" pitchFamily="34" charset="0"/>
              </a:rPr>
              <a:t>, </a:t>
            </a:r>
            <a:r>
              <a:rPr lang="en-US" sz="2400" dirty="0">
                <a:latin typeface="Candara" panose="020E0502030303020204" pitchFamily="34" charset="0"/>
              </a:rPr>
              <a:t>is similar to the </a:t>
            </a:r>
            <a:r>
              <a:rPr lang="en-US" sz="2400" dirty="0" err="1">
                <a:latin typeface="Candara" panose="020E0502030303020204" pitchFamily="34" charset="0"/>
              </a:rPr>
              <a:t>semijoin</a:t>
            </a:r>
            <a:r>
              <a:rPr lang="en-US" sz="2400" dirty="0">
                <a:latin typeface="Candara" panose="020E0502030303020204" pitchFamily="34" charset="0"/>
              </a:rPr>
              <a:t>, but the result of an </a:t>
            </a:r>
            <a:r>
              <a:rPr lang="en-US" sz="2400" dirty="0" err="1">
                <a:latin typeface="Candara" panose="020E0502030303020204" pitchFamily="34" charset="0"/>
              </a:rPr>
              <a:t>antijoin</a:t>
            </a:r>
            <a:r>
              <a:rPr lang="en-US" sz="2400" dirty="0">
                <a:latin typeface="Candara" panose="020E0502030303020204" pitchFamily="34" charset="0"/>
              </a:rPr>
              <a:t> is only those tuples in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for which there is </a:t>
            </a:r>
            <a:r>
              <a:rPr lang="en-US" sz="2400" i="1" dirty="0">
                <a:latin typeface="Candara" panose="020E0502030303020204" pitchFamily="34" charset="0"/>
              </a:rPr>
              <a:t>no</a:t>
            </a:r>
            <a:r>
              <a:rPr lang="en-US" sz="2400" dirty="0">
                <a:latin typeface="Candara" panose="020E0502030303020204" pitchFamily="34" charset="0"/>
              </a:rPr>
              <a:t> tuple in </a:t>
            </a:r>
            <a:r>
              <a:rPr lang="en-US" sz="2400" i="1" dirty="0">
                <a:latin typeface="Candara" panose="020E0502030303020204" pitchFamily="34" charset="0"/>
              </a:rPr>
              <a:t>S</a:t>
            </a:r>
            <a:r>
              <a:rPr lang="en-US" sz="2400" dirty="0">
                <a:latin typeface="Candara" panose="020E0502030303020204" pitchFamily="34" charset="0"/>
              </a:rPr>
              <a:t> that is equal on their common attribute names</a:t>
            </a:r>
            <a:r>
              <a:rPr lang="en-US" sz="2000" dirty="0" smtClean="0">
                <a:latin typeface="Candara" panose="020E0502030303020204" pitchFamily="34" charset="0"/>
              </a:rPr>
              <a:t> </a:t>
            </a:r>
            <a:endParaRPr lang="en-US" sz="2000" dirty="0">
              <a:latin typeface="Candara" panose="020E0502030303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043400"/>
              </p:ext>
            </p:extLst>
          </p:nvPr>
        </p:nvGraphicFramePr>
        <p:xfrm>
          <a:off x="475381" y="2381380"/>
          <a:ext cx="4084713" cy="2308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9558">
                  <a:extLst>
                    <a:ext uri="{9D8B030D-6E8A-4147-A177-3AD203B41FA5}">
                      <a16:colId xmlns:a16="http://schemas.microsoft.com/office/drawing/2014/main" val="1135044173"/>
                    </a:ext>
                  </a:extLst>
                </a:gridCol>
                <a:gridCol w="1100388">
                  <a:extLst>
                    <a:ext uri="{9D8B030D-6E8A-4147-A177-3AD203B41FA5}">
                      <a16:colId xmlns:a16="http://schemas.microsoft.com/office/drawing/2014/main" val="393837615"/>
                    </a:ext>
                  </a:extLst>
                </a:gridCol>
                <a:gridCol w="1844767">
                  <a:extLst>
                    <a:ext uri="{9D8B030D-6E8A-4147-A177-3AD203B41FA5}">
                      <a16:colId xmlns:a16="http://schemas.microsoft.com/office/drawing/2014/main" val="1504072236"/>
                    </a:ext>
                  </a:extLst>
                </a:gridCol>
              </a:tblGrid>
              <a:tr h="201930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Employee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369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EmpId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DeptName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1363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Harry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3415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Finance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68666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Sally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2241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Sales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7781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George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3401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Finance 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08018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Harriet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2202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Production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21686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172895"/>
              </p:ext>
            </p:extLst>
          </p:nvPr>
        </p:nvGraphicFramePr>
        <p:xfrm>
          <a:off x="5012778" y="2780177"/>
          <a:ext cx="4084712" cy="153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356">
                  <a:extLst>
                    <a:ext uri="{9D8B030D-6E8A-4147-A177-3AD203B41FA5}">
                      <a16:colId xmlns:a16="http://schemas.microsoft.com/office/drawing/2014/main" val="2184449381"/>
                    </a:ext>
                  </a:extLst>
                </a:gridCol>
                <a:gridCol w="2042356">
                  <a:extLst>
                    <a:ext uri="{9D8B030D-6E8A-4147-A177-3AD203B41FA5}">
                      <a16:colId xmlns:a16="http://schemas.microsoft.com/office/drawing/2014/main" val="2802420492"/>
                    </a:ext>
                  </a:extLst>
                </a:gridCol>
              </a:tblGrid>
              <a:tr h="23180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78834"/>
                  </a:ext>
                </a:extLst>
              </a:tr>
              <a:tr h="231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DeptName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Manager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35565"/>
                  </a:ext>
                </a:extLst>
              </a:tr>
              <a:tr h="231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Sales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Sally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993336"/>
                  </a:ext>
                </a:extLst>
              </a:tr>
              <a:tr h="231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Production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Harriet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61104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18566"/>
              </p:ext>
            </p:extLst>
          </p:nvPr>
        </p:nvGraphicFramePr>
        <p:xfrm>
          <a:off x="2133600" y="5257800"/>
          <a:ext cx="6019800" cy="153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8359467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42614793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051702491"/>
                    </a:ext>
                  </a:extLst>
                </a:gridCol>
              </a:tblGrid>
              <a:tr h="201930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Employee ▷ </a:t>
                      </a: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43092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EmpId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DeptName</a:t>
                      </a: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134875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Harry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3415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Finance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65108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George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3401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Finance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5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1783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10200" cy="761999"/>
          </a:xfrm>
        </p:spPr>
        <p:txBody>
          <a:bodyPr/>
          <a:lstStyle/>
          <a:p>
            <a:r>
              <a:rPr lang="en-US" altLang="en-US" dirty="0"/>
              <a:t>Binary Relational Operations: DIVISION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7" y="663103"/>
            <a:ext cx="5384073" cy="615210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Candara" panose="020E0502030303020204" pitchFamily="34" charset="0"/>
              </a:rPr>
              <a:t>The division is a binary operation that is written as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÷ </a:t>
            </a:r>
            <a:r>
              <a:rPr lang="en-US" sz="2400" i="1" dirty="0">
                <a:latin typeface="Candara" panose="020E0502030303020204" pitchFamily="34" charset="0"/>
              </a:rPr>
              <a:t>S</a:t>
            </a:r>
            <a:r>
              <a:rPr lang="en-US" sz="2400" dirty="0">
                <a:latin typeface="Candara" panose="020E0502030303020204" pitchFamily="34" charset="0"/>
              </a:rPr>
              <a:t>. Division is not implemented directly in SQL. </a:t>
            </a:r>
            <a:endParaRPr lang="en-US" sz="2400" dirty="0" smtClean="0">
              <a:latin typeface="Candara" panose="020E0502030303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en-US" sz="2200" dirty="0"/>
              <a:t>For a tuple t to appear in the result T of the DIVISION, the values in t must appear in R in combination with </a:t>
            </a:r>
            <a:r>
              <a:rPr lang="en-US" altLang="en-US" sz="2200" i="1" dirty="0"/>
              <a:t>every</a:t>
            </a:r>
            <a:r>
              <a:rPr lang="en-US" altLang="en-US" sz="2200" dirty="0"/>
              <a:t> tuple in S.</a:t>
            </a:r>
            <a:endParaRPr lang="en-US" sz="2000" dirty="0" smtClean="0">
              <a:latin typeface="Candara" panose="020E0502030303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1837"/>
              </p:ext>
            </p:extLst>
          </p:nvPr>
        </p:nvGraphicFramePr>
        <p:xfrm>
          <a:off x="5638800" y="6487"/>
          <a:ext cx="3450584" cy="3463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5292">
                  <a:extLst>
                    <a:ext uri="{9D8B030D-6E8A-4147-A177-3AD203B41FA5}">
                      <a16:colId xmlns:a16="http://schemas.microsoft.com/office/drawing/2014/main" val="4094766957"/>
                    </a:ext>
                  </a:extLst>
                </a:gridCol>
                <a:gridCol w="1725292">
                  <a:extLst>
                    <a:ext uri="{9D8B030D-6E8A-4147-A177-3AD203B41FA5}">
                      <a16:colId xmlns:a16="http://schemas.microsoft.com/office/drawing/2014/main" val="1644692039"/>
                    </a:ext>
                  </a:extLst>
                </a:gridCol>
              </a:tblGrid>
              <a:tr h="2019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</a:rPr>
                        <a:t>Completed 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600673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Student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Task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84356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Fred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Database1 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887663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Fred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Database2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03976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Fred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Compiler1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50495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Eugene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Database1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74304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ysClr val="windowText" lastClr="000000"/>
                          </a:solidFill>
                          <a:effectLst/>
                        </a:rPr>
                        <a:t>Eugene</a:t>
                      </a:r>
                      <a:endParaRPr lang="en-US" sz="24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Compiler1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125124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Sarah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Database1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98888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Sarah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Database2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72950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63786"/>
              </p:ext>
            </p:extLst>
          </p:nvPr>
        </p:nvGraphicFramePr>
        <p:xfrm>
          <a:off x="5638800" y="3603254"/>
          <a:ext cx="3450584" cy="153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50584">
                  <a:extLst>
                    <a:ext uri="{9D8B030D-6E8A-4147-A177-3AD203B41FA5}">
                      <a16:colId xmlns:a16="http://schemas.microsoft.com/office/drawing/2014/main" val="1088623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effectLst/>
                        </a:rPr>
                        <a:t>DBProject</a:t>
                      </a: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562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Task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117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Database1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731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Database2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90107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715550"/>
              </p:ext>
            </p:extLst>
          </p:nvPr>
        </p:nvGraphicFramePr>
        <p:xfrm>
          <a:off x="5638800" y="5275972"/>
          <a:ext cx="3450584" cy="153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50584">
                  <a:extLst>
                    <a:ext uri="{9D8B030D-6E8A-4147-A177-3AD203B41FA5}">
                      <a16:colId xmlns:a16="http://schemas.microsoft.com/office/drawing/2014/main" val="2322989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</a:rPr>
                        <a:t>Completed ÷ </a:t>
                      </a:r>
                      <a:r>
                        <a:rPr lang="en-US" sz="2400" dirty="0" err="1">
                          <a:solidFill>
                            <a:srgbClr val="002060"/>
                          </a:solidFill>
                          <a:effectLst/>
                        </a:rPr>
                        <a:t>DBProject</a:t>
                      </a: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80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Student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7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Fred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718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Sarah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61663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76200" y="5156893"/>
            <a:ext cx="5334000" cy="155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200" dirty="0" smtClean="0">
                <a:solidFill>
                  <a:srgbClr val="202122"/>
                </a:solidFill>
              </a:rPr>
              <a:t>The </a:t>
            </a:r>
            <a:r>
              <a:rPr lang="en-CA" sz="2200" dirty="0">
                <a:solidFill>
                  <a:srgbClr val="202122"/>
                </a:solidFill>
              </a:rPr>
              <a:t>result of the division above contains exactly the students who have completed both of the tasks in the Database project.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90290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1" y="-6626"/>
            <a:ext cx="2414854" cy="653287"/>
          </a:xfrm>
        </p:spPr>
        <p:txBody>
          <a:bodyPr/>
          <a:lstStyle/>
          <a:p>
            <a:pPr algn="ctr"/>
            <a:r>
              <a:rPr lang="en-US" sz="2000" dirty="0" smtClean="0"/>
              <a:t>Simulation of </a:t>
            </a:r>
            <a:br>
              <a:rPr lang="en-US" sz="2000" dirty="0" smtClean="0"/>
            </a:br>
            <a:r>
              <a:rPr lang="en-US" sz="2000" dirty="0" smtClean="0"/>
              <a:t>Division (÷)</a:t>
            </a:r>
            <a:endParaRPr lang="en-US" sz="2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73686"/>
              </p:ext>
            </p:extLst>
          </p:nvPr>
        </p:nvGraphicFramePr>
        <p:xfrm>
          <a:off x="71066" y="729487"/>
          <a:ext cx="2345272" cy="42862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9404">
                  <a:extLst>
                    <a:ext uri="{9D8B030D-6E8A-4147-A177-3AD203B41FA5}">
                      <a16:colId xmlns:a16="http://schemas.microsoft.com/office/drawing/2014/main" val="4094766957"/>
                    </a:ext>
                  </a:extLst>
                </a:gridCol>
                <a:gridCol w="1415868">
                  <a:extLst>
                    <a:ext uri="{9D8B030D-6E8A-4147-A177-3AD203B41FA5}">
                      <a16:colId xmlns:a16="http://schemas.microsoft.com/office/drawing/2014/main" val="1644692039"/>
                    </a:ext>
                  </a:extLst>
                </a:gridCol>
              </a:tblGrid>
              <a:tr h="201930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effectLst/>
                        </a:rPr>
                        <a:t>Completed 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600673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Student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Task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84356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Fred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Database1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887663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Fred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Database2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03976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Fred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Compiler1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50495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Eugene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Database1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74304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>
                          <a:solidFill>
                            <a:sysClr val="windowText" lastClr="000000"/>
                          </a:solidFill>
                          <a:effectLst/>
                        </a:rPr>
                        <a:t>Eugene</a:t>
                      </a:r>
                      <a:endParaRPr lang="en-US" sz="2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Compiler1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125124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Sarah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Database1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98888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Sarah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Database2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72950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93878"/>
              </p:ext>
            </p:extLst>
          </p:nvPr>
        </p:nvGraphicFramePr>
        <p:xfrm>
          <a:off x="62139" y="5124481"/>
          <a:ext cx="2363126" cy="190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3126">
                  <a:extLst>
                    <a:ext uri="{9D8B030D-6E8A-4147-A177-3AD203B41FA5}">
                      <a16:colId xmlns:a16="http://schemas.microsoft.com/office/drawing/2014/main" val="1088623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rgbClr val="002060"/>
                          </a:solidFill>
                          <a:effectLst/>
                        </a:rPr>
                        <a:t>DBProject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562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Task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117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Database1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731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Database2 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90107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64352"/>
              </p:ext>
            </p:extLst>
          </p:nvPr>
        </p:nvGraphicFramePr>
        <p:xfrm>
          <a:off x="2629874" y="460348"/>
          <a:ext cx="2911646" cy="3078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6434">
                  <a:extLst>
                    <a:ext uri="{9D8B030D-6E8A-4147-A177-3AD203B41FA5}">
                      <a16:colId xmlns:a16="http://schemas.microsoft.com/office/drawing/2014/main" val="2435756482"/>
                    </a:ext>
                  </a:extLst>
                </a:gridCol>
                <a:gridCol w="1785212">
                  <a:extLst>
                    <a:ext uri="{9D8B030D-6E8A-4147-A177-3AD203B41FA5}">
                      <a16:colId xmlns:a16="http://schemas.microsoft.com/office/drawing/2014/main" val="492770500"/>
                    </a:ext>
                  </a:extLst>
                </a:gridCol>
              </a:tblGrid>
              <a:tr h="2019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T 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2389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Student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Task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189043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Fred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Database1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79621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Fred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Database2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45902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</a:rPr>
                        <a:t>Eugene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Database1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50036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Eugene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Database2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096673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</a:rPr>
                        <a:t>Sarah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Database1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06973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</a:rPr>
                        <a:t>Sarah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Database2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166506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585466" y="18569"/>
            <a:ext cx="328656" cy="434343"/>
          </a:xfrm>
          <a:prstGeom prst="rect">
            <a:avLst/>
          </a:prstGeom>
          <a:ln/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sz="2400" kern="0" dirty="0" smtClean="0">
                <a:solidFill>
                  <a:schemeClr val="bg1"/>
                </a:solidFill>
                <a:latin typeface="Candara" panose="020E0502030303020204" pitchFamily="34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21960" y="18569"/>
            <a:ext cx="29354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200" i="1" dirty="0"/>
              <a:t>U</a:t>
            </a:r>
            <a:r>
              <a:rPr lang="en-CA" sz="2200" dirty="0"/>
              <a:t> := </a:t>
            </a:r>
            <a:r>
              <a:rPr lang="en-CA" sz="2200" i="1" dirty="0"/>
              <a:t>T</a:t>
            </a:r>
            <a:r>
              <a:rPr lang="en-CA" sz="2200" dirty="0"/>
              <a:t> − π</a:t>
            </a:r>
            <a:r>
              <a:rPr lang="en-CA" sz="2200" baseline="-25000" dirty="0" err="1"/>
              <a:t>Student,Task</a:t>
            </a:r>
            <a:r>
              <a:rPr lang="en-CA" sz="2200" dirty="0"/>
              <a:t>(</a:t>
            </a:r>
            <a:r>
              <a:rPr lang="en-CA" sz="2200" i="1" dirty="0"/>
              <a:t>R</a:t>
            </a:r>
            <a:r>
              <a:rPr lang="en-CA" sz="2200" dirty="0"/>
              <a:t>) </a:t>
            </a:r>
            <a:endParaRPr lang="en-CA" sz="22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964472" y="26013"/>
            <a:ext cx="328656" cy="434343"/>
          </a:xfrm>
          <a:prstGeom prst="rect">
            <a:avLst/>
          </a:prstGeom>
          <a:ln/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sz="2400" kern="0" dirty="0" smtClean="0">
                <a:solidFill>
                  <a:schemeClr val="bg1"/>
                </a:solidFill>
                <a:latin typeface="Candara" panose="020E0502030303020204" pitchFamily="34" charset="0"/>
              </a:rPr>
              <a:t>2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2476993" y="-6626"/>
            <a:ext cx="76199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endParaRPr lang="en-US" sz="2000" kern="0" dirty="0"/>
          </a:p>
        </p:txBody>
      </p:sp>
      <p:sp>
        <p:nvSpPr>
          <p:cNvPr id="7" name="Rectangle 6"/>
          <p:cNvSpPr/>
          <p:nvPr/>
        </p:nvSpPr>
        <p:spPr>
          <a:xfrm>
            <a:off x="2876653" y="18378"/>
            <a:ext cx="27126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200" b="1" i="1" dirty="0">
                <a:latin typeface="Arial" charset="0"/>
                <a:cs typeface="ＭＳ Ｐゴシック" charset="0"/>
              </a:rPr>
              <a:t>T</a:t>
            </a:r>
            <a:r>
              <a:rPr lang="en-CA" sz="2200" b="1" dirty="0">
                <a:latin typeface="Arial" charset="0"/>
                <a:cs typeface="ＭＳ Ｐゴシック" charset="0"/>
              </a:rPr>
              <a:t> := π</a:t>
            </a:r>
            <a:r>
              <a:rPr lang="en-CA" sz="2200" b="1" baseline="-25000" dirty="0">
                <a:latin typeface="Arial" charset="0"/>
                <a:cs typeface="ＭＳ Ｐゴシック" charset="0"/>
              </a:rPr>
              <a:t>Student</a:t>
            </a:r>
            <a:r>
              <a:rPr lang="en-CA" sz="2200" b="1" dirty="0">
                <a:latin typeface="Arial" charset="0"/>
                <a:cs typeface="ＭＳ Ｐゴシック" charset="0"/>
              </a:rPr>
              <a:t>(</a:t>
            </a:r>
            <a:r>
              <a:rPr lang="en-CA" sz="2200" b="1" i="1" dirty="0">
                <a:latin typeface="Arial" charset="0"/>
                <a:cs typeface="ＭＳ Ｐゴシック" charset="0"/>
              </a:rPr>
              <a:t>R</a:t>
            </a:r>
            <a:r>
              <a:rPr lang="en-CA" sz="2200" b="1" dirty="0">
                <a:latin typeface="Arial" charset="0"/>
                <a:cs typeface="ＭＳ Ｐゴシック" charset="0"/>
              </a:rPr>
              <a:t>) × </a:t>
            </a:r>
            <a:r>
              <a:rPr lang="en-CA" sz="2200" b="1" i="1" dirty="0">
                <a:latin typeface="Arial" charset="0"/>
                <a:cs typeface="ＭＳ Ｐゴシック" charset="0"/>
              </a:rPr>
              <a:t>S</a:t>
            </a:r>
            <a:endParaRPr lang="en-US" sz="2200" b="1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456424"/>
              </p:ext>
            </p:extLst>
          </p:nvPr>
        </p:nvGraphicFramePr>
        <p:xfrm>
          <a:off x="5964472" y="630819"/>
          <a:ext cx="3192906" cy="661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6453">
                  <a:extLst>
                    <a:ext uri="{9D8B030D-6E8A-4147-A177-3AD203B41FA5}">
                      <a16:colId xmlns:a16="http://schemas.microsoft.com/office/drawing/2014/main" val="1700078943"/>
                    </a:ext>
                  </a:extLst>
                </a:gridCol>
                <a:gridCol w="1596453">
                  <a:extLst>
                    <a:ext uri="{9D8B030D-6E8A-4147-A177-3AD203B41FA5}">
                      <a16:colId xmlns:a16="http://schemas.microsoft.com/office/drawing/2014/main" val="501550638"/>
                    </a:ext>
                  </a:extLst>
                </a:gridCol>
              </a:tblGrid>
              <a:tr h="3377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U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aka T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− R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Task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4321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Eugene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Database2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580011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6358430" y="1962408"/>
            <a:ext cx="2811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02122"/>
                </a:solidFill>
              </a:rPr>
              <a:t>V</a:t>
            </a:r>
            <a:r>
              <a:rPr lang="en-US" dirty="0">
                <a:solidFill>
                  <a:srgbClr val="202122"/>
                </a:solidFill>
              </a:rPr>
              <a:t> := </a:t>
            </a:r>
            <a:r>
              <a:rPr lang="el-GR" dirty="0">
                <a:solidFill>
                  <a:srgbClr val="202122"/>
                </a:solidFill>
              </a:rPr>
              <a:t>π</a:t>
            </a:r>
            <a:r>
              <a:rPr lang="en-US" baseline="-25000" dirty="0">
                <a:solidFill>
                  <a:srgbClr val="202122"/>
                </a:solidFill>
              </a:rPr>
              <a:t>Student</a:t>
            </a:r>
            <a:r>
              <a:rPr lang="en-US" dirty="0">
                <a:solidFill>
                  <a:srgbClr val="202122"/>
                </a:solidFill>
              </a:rPr>
              <a:t>(</a:t>
            </a:r>
            <a:r>
              <a:rPr lang="en-US" i="1" dirty="0">
                <a:solidFill>
                  <a:srgbClr val="202122"/>
                </a:solidFill>
              </a:rPr>
              <a:t>U</a:t>
            </a:r>
            <a:r>
              <a:rPr lang="en-US" dirty="0">
                <a:solidFill>
                  <a:srgbClr val="202122"/>
                </a:solidFill>
              </a:rPr>
              <a:t>)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5959127" y="1977875"/>
            <a:ext cx="328656" cy="434343"/>
          </a:xfrm>
          <a:prstGeom prst="rect">
            <a:avLst/>
          </a:prstGeom>
          <a:ln/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sz="2400" kern="0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endParaRPr lang="en-US" sz="2400" kern="0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558829"/>
              </p:ext>
            </p:extLst>
          </p:nvPr>
        </p:nvGraphicFramePr>
        <p:xfrm>
          <a:off x="5990284" y="2519354"/>
          <a:ext cx="3179655" cy="999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79655">
                  <a:extLst>
                    <a:ext uri="{9D8B030D-6E8A-4147-A177-3AD203B41FA5}">
                      <a16:colId xmlns:a16="http://schemas.microsoft.com/office/drawing/2014/main" val="1700078943"/>
                    </a:ext>
                  </a:extLst>
                </a:gridCol>
              </a:tblGrid>
              <a:tr h="3377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408645"/>
                  </a:ext>
                </a:extLst>
              </a:tr>
              <a:tr h="3377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Student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4321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Eugene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580011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603063" y="3763331"/>
            <a:ext cx="3311537" cy="461665"/>
            <a:chOff x="2784463" y="4053744"/>
            <a:chExt cx="3311537" cy="461665"/>
          </a:xfrm>
        </p:grpSpPr>
        <p:sp>
          <p:nvSpPr>
            <p:cNvPr id="20" name="Rectangle 19"/>
            <p:cNvSpPr/>
            <p:nvPr/>
          </p:nvSpPr>
          <p:spPr>
            <a:xfrm>
              <a:off x="3139059" y="4053744"/>
              <a:ext cx="29569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dirty="0"/>
                <a:t> := </a:t>
              </a:r>
              <a:r>
                <a:rPr lang="el-GR" dirty="0"/>
                <a:t>π</a:t>
              </a:r>
              <a:r>
                <a:rPr lang="en-US" baseline="-25000" dirty="0"/>
                <a:t>Student</a:t>
              </a:r>
              <a:r>
                <a:rPr lang="en-US" dirty="0"/>
                <a:t>(</a:t>
              </a:r>
              <a:r>
                <a:rPr lang="en-US" i="1" dirty="0"/>
                <a:t>R</a:t>
              </a:r>
              <a:r>
                <a:rPr lang="en-US" dirty="0"/>
                <a:t>) − </a:t>
              </a:r>
              <a:r>
                <a:rPr lang="en-US" i="1" dirty="0"/>
                <a:t>V</a:t>
              </a:r>
              <a:r>
                <a:rPr lang="en-US" dirty="0"/>
                <a:t>.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 bwMode="auto">
            <a:xfrm>
              <a:off x="2784463" y="4069211"/>
              <a:ext cx="328656" cy="434343"/>
            </a:xfrm>
            <a:prstGeom prst="rect">
              <a:avLst/>
            </a:prstGeom>
            <a:ln/>
            <a:ex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33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2"/>
                  </a:solidFill>
                  <a:latin typeface="+mn-lt"/>
                  <a:ea typeface="MS PGothic" panose="020B0600070205080204" pitchFamily="34" charset="-128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5000"/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33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2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rgbClr val="800000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33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2"/>
                  </a:solidFill>
                  <a:latin typeface="+mn-lt"/>
                  <a:ea typeface="MS PGothic" panose="020B0600070205080204" pitchFamily="34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990033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2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990033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2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990033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2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990033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2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sz="2400" kern="0" dirty="0">
                  <a:solidFill>
                    <a:schemeClr val="bg1"/>
                  </a:solidFill>
                  <a:latin typeface="Candara" panose="020E0502030303020204" pitchFamily="34" charset="0"/>
                </a:rPr>
                <a:t>4</a:t>
              </a:r>
              <a:endParaRPr lang="en-US" sz="2400" kern="0" dirty="0" smtClean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884722"/>
              </p:ext>
            </p:extLst>
          </p:nvPr>
        </p:nvGraphicFramePr>
        <p:xfrm>
          <a:off x="2603063" y="4464966"/>
          <a:ext cx="1771548" cy="2270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1548">
                  <a:extLst>
                    <a:ext uri="{9D8B030D-6E8A-4147-A177-3AD203B41FA5}">
                      <a16:colId xmlns:a16="http://schemas.microsoft.com/office/drawing/2014/main" val="2435756482"/>
                    </a:ext>
                  </a:extLst>
                </a:gridCol>
              </a:tblGrid>
              <a:tr h="3389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l-GR" sz="2400" b="1" i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2400" b="1" i="0" kern="1200" baseline="-250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r>
                        <a:rPr lang="en-US" sz="2400" b="1" i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400" b="1" i="1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2400" b="1" i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sz="2400" b="1" i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7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023892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Student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189043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Fred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459029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Eugene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096673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Sarah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166506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904819"/>
              </p:ext>
            </p:extLst>
          </p:nvPr>
        </p:nvGraphicFramePr>
        <p:xfrm>
          <a:off x="4495800" y="4624813"/>
          <a:ext cx="1315205" cy="999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5205">
                  <a:extLst>
                    <a:ext uri="{9D8B030D-6E8A-4147-A177-3AD203B41FA5}">
                      <a16:colId xmlns:a16="http://schemas.microsoft.com/office/drawing/2014/main" val="1700078943"/>
                    </a:ext>
                  </a:extLst>
                </a:gridCol>
              </a:tblGrid>
              <a:tr h="3377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408645"/>
                  </a:ext>
                </a:extLst>
              </a:tr>
              <a:tr h="3377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Student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4321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Eugene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58001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29206"/>
              </p:ext>
            </p:extLst>
          </p:nvPr>
        </p:nvGraphicFramePr>
        <p:xfrm>
          <a:off x="6858000" y="4291075"/>
          <a:ext cx="2015910" cy="153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5910">
                  <a:extLst>
                    <a:ext uri="{9D8B030D-6E8A-4147-A177-3AD203B41FA5}">
                      <a16:colId xmlns:a16="http://schemas.microsoft.com/office/drawing/2014/main" val="2322989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 smtClean="0">
                          <a:solidFill>
                            <a:srgbClr val="002060"/>
                          </a:solidFill>
                        </a:rPr>
                        <a:t>W 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80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Student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7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Fred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718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effectLst/>
                        </a:rPr>
                        <a:t>Sarah 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616636"/>
                  </a:ext>
                </a:extLst>
              </a:tr>
            </a:tbl>
          </a:graphicData>
        </a:graphic>
      </p:graphicFrame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6720811" y="5924981"/>
            <a:ext cx="2015911" cy="352851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>
                <a:latin typeface="Candara" panose="020E0502030303020204" pitchFamily="34" charset="0"/>
              </a:rPr>
              <a:t>Desired</a:t>
            </a:r>
            <a:br>
              <a:rPr lang="en-US" sz="2400" b="1" dirty="0" smtClean="0">
                <a:latin typeface="Candara" panose="020E0502030303020204" pitchFamily="34" charset="0"/>
              </a:rPr>
            </a:br>
            <a:r>
              <a:rPr lang="en-US" sz="2400" b="1" dirty="0" smtClean="0">
                <a:latin typeface="Candara" panose="020E0502030303020204" pitchFamily="34" charset="0"/>
              </a:rPr>
              <a:t>Result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6319067" y="3966207"/>
            <a:ext cx="2819400" cy="284280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82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3200" dirty="0" smtClean="0"/>
              <a:t>Relational Algebra Overview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7" y="658091"/>
            <a:ext cx="9071691" cy="6132443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Relational Algebra consists of several groups of operations</a:t>
            </a:r>
          </a:p>
          <a:p>
            <a:pPr lvl="1" eaLnBrk="1" hangingPunct="1"/>
            <a:r>
              <a:rPr lang="en-US" altLang="en-US" sz="2400" dirty="0" smtClean="0"/>
              <a:t>Unary Relational Operations</a:t>
            </a:r>
          </a:p>
          <a:p>
            <a:pPr lvl="2" eaLnBrk="1" hangingPunct="1"/>
            <a:r>
              <a:rPr lang="en-US" altLang="en-US" sz="2000" dirty="0" smtClean="0"/>
              <a:t>SELECT (symbol: </a:t>
            </a:r>
            <a:r>
              <a:rPr lang="en-US" altLang="en-US" sz="2800" b="1" dirty="0" smtClean="0">
                <a:latin typeface="Symbol" panose="05050102010706020507" pitchFamily="18" charset="2"/>
              </a:rPr>
              <a:t></a:t>
            </a:r>
            <a:r>
              <a:rPr lang="en-US" altLang="en-US" sz="2000" dirty="0" smtClean="0"/>
              <a:t> (sigma))</a:t>
            </a:r>
          </a:p>
          <a:p>
            <a:pPr lvl="2" eaLnBrk="1" hangingPunct="1"/>
            <a:r>
              <a:rPr lang="en-US" altLang="en-US" sz="2000" dirty="0" smtClean="0"/>
              <a:t>PROJECT (symbol: </a:t>
            </a:r>
            <a:r>
              <a:rPr lang="en-US" altLang="en-US" sz="2000" b="1" dirty="0" smtClean="0">
                <a:latin typeface="Symbol" panose="05050102010706020507" pitchFamily="18" charset="2"/>
              </a:rPr>
              <a:t> </a:t>
            </a:r>
            <a:r>
              <a:rPr lang="en-US" altLang="en-US" sz="2000" dirty="0" smtClean="0"/>
              <a:t>(pi))</a:t>
            </a:r>
          </a:p>
          <a:p>
            <a:pPr lvl="2" eaLnBrk="1" hangingPunct="1"/>
            <a:r>
              <a:rPr lang="en-US" altLang="en-US" sz="2000" dirty="0" smtClean="0"/>
              <a:t>RENAME (symbol: </a:t>
            </a:r>
            <a:r>
              <a:rPr lang="en-US" altLang="en-US" sz="2000" b="1" dirty="0" smtClean="0">
                <a:sym typeface="Symbol" panose="05050102010706020507" pitchFamily="18" charset="2"/>
              </a:rPr>
              <a:t></a:t>
            </a:r>
            <a:r>
              <a:rPr lang="en-US" altLang="en-US" sz="2000" dirty="0" smtClean="0">
                <a:sym typeface="Symbol" panose="05050102010706020507" pitchFamily="18" charset="2"/>
              </a:rPr>
              <a:t> </a:t>
            </a:r>
            <a:r>
              <a:rPr lang="en-US" altLang="en-US" sz="2000" dirty="0" smtClean="0"/>
              <a:t>(rho))</a:t>
            </a:r>
          </a:p>
          <a:p>
            <a:pPr lvl="1" eaLnBrk="1" hangingPunct="1"/>
            <a:r>
              <a:rPr lang="en-US" altLang="en-US" sz="2400" dirty="0" smtClean="0"/>
              <a:t>Relational Algebra Operations From Set Theory</a:t>
            </a:r>
          </a:p>
          <a:p>
            <a:pPr lvl="2" eaLnBrk="1" hangingPunct="1"/>
            <a:r>
              <a:rPr lang="en-US" altLang="en-US" sz="2000" dirty="0" smtClean="0"/>
              <a:t>UNION ( </a:t>
            </a:r>
            <a:r>
              <a:rPr lang="en-US" altLang="en-US" sz="2000" b="1" dirty="0" smtClean="0">
                <a:latin typeface="Symbol" panose="05050102010706020507" pitchFamily="18" charset="2"/>
              </a:rPr>
              <a:t></a:t>
            </a:r>
            <a:r>
              <a:rPr lang="en-US" altLang="en-US" sz="2000" dirty="0" smtClean="0"/>
              <a:t> ), INTERSECTION ( </a:t>
            </a:r>
            <a:r>
              <a:rPr lang="en-US" altLang="en-US" sz="2000" b="1" dirty="0" smtClean="0">
                <a:latin typeface="Symbol" panose="05050102010706020507" pitchFamily="18" charset="2"/>
              </a:rPr>
              <a:t></a:t>
            </a:r>
            <a:r>
              <a:rPr lang="en-US" altLang="en-US" sz="2000" dirty="0" smtClean="0">
                <a:latin typeface="Symbol" panose="05050102010706020507" pitchFamily="18" charset="2"/>
              </a:rPr>
              <a:t> </a:t>
            </a:r>
            <a:r>
              <a:rPr lang="en-US" altLang="en-US" sz="2000" dirty="0" smtClean="0"/>
              <a:t>), DIFFERENCE (or MINUS, </a:t>
            </a:r>
            <a:r>
              <a:rPr lang="en-US" altLang="en-US" sz="2000" b="1" dirty="0" smtClean="0"/>
              <a:t>–</a:t>
            </a:r>
            <a:r>
              <a:rPr lang="en-US" altLang="en-US" sz="2000" dirty="0" smtClean="0"/>
              <a:t> )</a:t>
            </a:r>
          </a:p>
          <a:p>
            <a:pPr lvl="2" eaLnBrk="1" hangingPunct="1"/>
            <a:r>
              <a:rPr lang="en-US" altLang="en-US" sz="2000" dirty="0" smtClean="0"/>
              <a:t>CARTESIAN PRODUCT ( </a:t>
            </a:r>
            <a:r>
              <a:rPr lang="en-US" altLang="en-US" sz="2000" b="1" dirty="0" smtClean="0"/>
              <a:t>x</a:t>
            </a:r>
            <a:r>
              <a:rPr lang="en-US" altLang="en-US" sz="2000" dirty="0" smtClean="0"/>
              <a:t> )</a:t>
            </a:r>
          </a:p>
          <a:p>
            <a:pPr lvl="1" eaLnBrk="1" hangingPunct="1"/>
            <a:r>
              <a:rPr lang="en-US" altLang="en-US" sz="2400" dirty="0" smtClean="0"/>
              <a:t>Binary Relational Operations</a:t>
            </a:r>
          </a:p>
          <a:p>
            <a:pPr lvl="2" eaLnBrk="1" hangingPunct="1"/>
            <a:r>
              <a:rPr lang="en-US" altLang="en-US" sz="2000" dirty="0" smtClean="0"/>
              <a:t>JOIN (several variations of JOIN exist)</a:t>
            </a:r>
          </a:p>
          <a:p>
            <a:pPr lvl="2" eaLnBrk="1" hangingPunct="1"/>
            <a:r>
              <a:rPr lang="en-US" altLang="en-US" sz="2000" dirty="0" smtClean="0"/>
              <a:t>DIVISION</a:t>
            </a:r>
          </a:p>
          <a:p>
            <a:pPr lvl="1" eaLnBrk="1" hangingPunct="1"/>
            <a:r>
              <a:rPr lang="en-US" altLang="en-US" sz="2400" dirty="0" smtClean="0"/>
              <a:t>Additional Relational Operations</a:t>
            </a:r>
          </a:p>
          <a:p>
            <a:pPr lvl="2" eaLnBrk="1" hangingPunct="1"/>
            <a:r>
              <a:rPr lang="en-US" altLang="en-US" sz="2000" dirty="0" smtClean="0"/>
              <a:t>OUTER JOINS, OUTER UNION</a:t>
            </a:r>
          </a:p>
          <a:p>
            <a:pPr lvl="2" eaLnBrk="1" hangingPunct="1"/>
            <a:r>
              <a:rPr lang="en-US" altLang="en-US" sz="2000" dirty="0" smtClean="0"/>
              <a:t>AGGREGATE FUNCTIONS (These compute summary of information: for example, SUM, COUNT, AVG, MIN, MAX)</a:t>
            </a:r>
          </a:p>
        </p:txBody>
      </p:sp>
    </p:spTree>
    <p:extLst>
      <p:ext uri="{BB962C8B-B14F-4D97-AF65-F5344CB8AC3E}">
        <p14:creationId xmlns:p14="http://schemas.microsoft.com/office/powerpoint/2010/main" val="1631862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33399"/>
          </a:xfrm>
        </p:spPr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9" y="595007"/>
            <a:ext cx="9041673" cy="62143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ndara" panose="020E0502030303020204" pitchFamily="34" charset="0"/>
              </a:rPr>
              <a:t>O</a:t>
            </a:r>
            <a:r>
              <a:rPr lang="en-US" sz="2400" dirty="0" smtClean="0">
                <a:latin typeface="Candara" panose="020E0502030303020204" pitchFamily="34" charset="0"/>
              </a:rPr>
              <a:t>uter </a:t>
            </a:r>
            <a:r>
              <a:rPr lang="en-US" sz="2400" dirty="0">
                <a:latin typeface="Candara" panose="020E0502030303020204" pitchFamily="34" charset="0"/>
              </a:rPr>
              <a:t>join contains </a:t>
            </a:r>
            <a:r>
              <a:rPr lang="en-US" sz="2400" b="1" dirty="0">
                <a:latin typeface="Candara" panose="020E0502030303020204" pitchFamily="34" charset="0"/>
              </a:rPr>
              <a:t>those tuples </a:t>
            </a:r>
            <a:r>
              <a:rPr lang="en-US" sz="2400" dirty="0">
                <a:latin typeface="Candara" panose="020E0502030303020204" pitchFamily="34" charset="0"/>
              </a:rPr>
              <a:t>and </a:t>
            </a:r>
            <a:r>
              <a:rPr lang="en-US" sz="2400" b="1" dirty="0">
                <a:latin typeface="Candara" panose="020E0502030303020204" pitchFamily="34" charset="0"/>
              </a:rPr>
              <a:t>additionally some tuples formed by extending an unmatched tuple </a:t>
            </a:r>
            <a:r>
              <a:rPr lang="en-US" sz="2400" dirty="0">
                <a:latin typeface="Candara" panose="020E0502030303020204" pitchFamily="34" charset="0"/>
              </a:rPr>
              <a:t>in one of the operands by "fill" values for each of the attributes of the other operand</a:t>
            </a:r>
            <a:r>
              <a:rPr lang="en-US" sz="2400" dirty="0" smtClean="0">
                <a:latin typeface="Candara" panose="020E0502030303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Candara" panose="020E0502030303020204" pitchFamily="34" charset="0"/>
              </a:rPr>
              <a:t>a </a:t>
            </a:r>
            <a:r>
              <a:rPr lang="en-US" sz="2400" i="1" dirty="0" smtClean="0">
                <a:latin typeface="Candara" panose="020E0502030303020204" pitchFamily="34" charset="0"/>
              </a:rPr>
              <a:t>null</a:t>
            </a:r>
            <a:r>
              <a:rPr lang="en-US" sz="2400" dirty="0" smtClean="0">
                <a:latin typeface="Candara" panose="020E0502030303020204" pitchFamily="34" charset="0"/>
              </a:rPr>
              <a:t> value, </a:t>
            </a:r>
            <a:r>
              <a:rPr lang="en-US" sz="2400" i="1" dirty="0" smtClean="0">
                <a:latin typeface="Candara" panose="020E0502030303020204" pitchFamily="34" charset="0"/>
              </a:rPr>
              <a:t>ω</a:t>
            </a:r>
            <a:r>
              <a:rPr lang="en-US" sz="2400" dirty="0" smtClean="0">
                <a:latin typeface="Candara" panose="020E0502030303020204" pitchFamily="34" charset="0"/>
              </a:rPr>
              <a:t>, to be used for the fill values; in practice this corresponds to the </a:t>
            </a:r>
            <a:r>
              <a:rPr lang="en-US" sz="2400" u="sng" dirty="0" smtClean="0">
                <a:latin typeface="Candara" panose="020E0502030303020204" pitchFamily="34" charset="0"/>
                <a:hlinkClick r:id="rId2" tooltip="Null (SQL)"/>
              </a:rPr>
              <a:t>NULL</a:t>
            </a:r>
            <a:r>
              <a:rPr lang="en-US" sz="2400" dirty="0" smtClean="0">
                <a:latin typeface="Candara" panose="020E0502030303020204" pitchFamily="34" charset="0"/>
              </a:rPr>
              <a:t> in SQL.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ndara" panose="020E0502030303020204" pitchFamily="34" charset="0"/>
              </a:rPr>
              <a:t>Three </a:t>
            </a:r>
            <a:r>
              <a:rPr lang="en-US" sz="2400" dirty="0">
                <a:latin typeface="Candara" panose="020E0502030303020204" pitchFamily="34" charset="0"/>
              </a:rPr>
              <a:t>outer join operators are defined: </a:t>
            </a:r>
            <a:endParaRPr lang="en-US" sz="2400" dirty="0" smtClean="0">
              <a:latin typeface="Candara" panose="020E05020303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⟕ </a:t>
            </a:r>
            <a:r>
              <a:rPr lang="en-US" sz="2400" dirty="0" smtClean="0">
                <a:latin typeface="Candara" panose="020E0502030303020204" pitchFamily="34" charset="0"/>
              </a:rPr>
              <a:t>left </a:t>
            </a:r>
            <a:r>
              <a:rPr lang="en-US" sz="2400" dirty="0">
                <a:latin typeface="Candara" panose="020E0502030303020204" pitchFamily="34" charset="0"/>
              </a:rPr>
              <a:t>outer join,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/>
              <a:t>⟖ </a:t>
            </a:r>
            <a:r>
              <a:rPr lang="en-US" sz="2400" dirty="0" smtClean="0">
                <a:latin typeface="Candara" panose="020E0502030303020204" pitchFamily="34" charset="0"/>
              </a:rPr>
              <a:t>right </a:t>
            </a:r>
            <a:r>
              <a:rPr lang="en-US" sz="2400" dirty="0">
                <a:latin typeface="Candara" panose="020E0502030303020204" pitchFamily="34" charset="0"/>
              </a:rPr>
              <a:t>outer join, and </a:t>
            </a:r>
            <a:endParaRPr lang="en-US" sz="2400" dirty="0" smtClean="0">
              <a:latin typeface="Candara" panose="020E05020303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⟗ </a:t>
            </a:r>
            <a:r>
              <a:rPr lang="en-US" sz="2400" dirty="0" smtClean="0">
                <a:latin typeface="Candara" panose="020E0502030303020204" pitchFamily="34" charset="0"/>
              </a:rPr>
              <a:t>full </a:t>
            </a:r>
            <a:r>
              <a:rPr lang="en-US" sz="2400" dirty="0">
                <a:latin typeface="Candara" panose="020E0502030303020204" pitchFamily="34" charset="0"/>
              </a:rPr>
              <a:t>outer join. </a:t>
            </a:r>
            <a:endParaRPr lang="en-US" sz="2400" dirty="0" smtClean="0">
              <a:latin typeface="Candara" panose="020E0502030303020204" pitchFamily="34" charset="0"/>
            </a:endParaRPr>
          </a:p>
          <a:p>
            <a:r>
              <a:rPr lang="en-US" sz="2400" dirty="0" smtClean="0">
                <a:latin typeface="Candara" panose="020E0502030303020204" pitchFamily="34" charset="0"/>
              </a:rPr>
              <a:t>The </a:t>
            </a:r>
            <a:r>
              <a:rPr lang="en-US" sz="2400" dirty="0">
                <a:latin typeface="Candara" panose="020E0502030303020204" pitchFamily="34" charset="0"/>
              </a:rPr>
              <a:t>word "outer" is </a:t>
            </a:r>
            <a:r>
              <a:rPr lang="en-US" sz="2400" dirty="0" smtClean="0">
                <a:latin typeface="Candara" panose="020E0502030303020204" pitchFamily="34" charset="0"/>
              </a:rPr>
              <a:t>sometimes </a:t>
            </a:r>
            <a:r>
              <a:rPr lang="en-US" sz="2400" dirty="0">
                <a:latin typeface="Candara" panose="020E0502030303020204" pitchFamily="34" charset="0"/>
              </a:rPr>
              <a:t>omitted</a:t>
            </a:r>
            <a:r>
              <a:rPr lang="en-US" sz="2400" dirty="0" smtClean="0">
                <a:latin typeface="Candara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282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799"/>
          </a:xfrm>
        </p:spPr>
        <p:txBody>
          <a:bodyPr/>
          <a:lstStyle/>
          <a:p>
            <a:r>
              <a:rPr lang="en-US" altLang="en-US" dirty="0" smtClean="0">
                <a:latin typeface="Verdana" panose="020B0604030504040204" pitchFamily="34" charset="0"/>
              </a:rPr>
              <a:t>The result of a LEFT OUTER JOIN operation.</a:t>
            </a:r>
          </a:p>
        </p:txBody>
      </p:sp>
      <p:pic>
        <p:nvPicPr>
          <p:cNvPr id="131075" name="Picture 2" descr="fig08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6902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eft Arrow 1"/>
          <p:cNvSpPr/>
          <p:nvPr/>
        </p:nvSpPr>
        <p:spPr bwMode="auto">
          <a:xfrm>
            <a:off x="7467600" y="2323288"/>
            <a:ext cx="349250" cy="3810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7467600" y="3313888"/>
            <a:ext cx="349250" cy="3810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Arrow 6"/>
          <p:cNvSpPr/>
          <p:nvPr/>
        </p:nvSpPr>
        <p:spPr bwMode="auto">
          <a:xfrm>
            <a:off x="7482205" y="4329888"/>
            <a:ext cx="349250" cy="3810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7482205" y="5333189"/>
            <a:ext cx="349250" cy="3810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736" y="1101854"/>
            <a:ext cx="4548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dirty="0" smtClean="0">
                <a:solidFill>
                  <a:srgbClr val="002060"/>
                </a:solidFill>
              </a:rPr>
              <a:t>EMPLOYEE </a:t>
            </a:r>
            <a:r>
              <a:rPr lang="en-US" b="1" dirty="0">
                <a:solidFill>
                  <a:srgbClr val="002060"/>
                </a:solidFill>
              </a:rPr>
              <a:t>⟕ </a:t>
            </a:r>
            <a:r>
              <a:rPr lang="en-US" b="1" dirty="0"/>
              <a:t>DEPARTMENT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endParaRPr lang="en-US" sz="36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61740"/>
      </p:ext>
    </p:extLst>
  </p:cSld>
  <p:clrMapOvr>
    <a:masterClrMapping/>
  </p:clrMapOvr>
  <p:transition spd="med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9140757" cy="533399"/>
          </a:xfrm>
        </p:spPr>
        <p:txBody>
          <a:bodyPr/>
          <a:lstStyle/>
          <a:p>
            <a:r>
              <a:rPr lang="en-US" dirty="0"/>
              <a:t>Left outer join (⟕)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8" y="595007"/>
            <a:ext cx="9017359" cy="2222207"/>
          </a:xfrm>
        </p:spPr>
        <p:txBody>
          <a:bodyPr/>
          <a:lstStyle/>
          <a:p>
            <a:r>
              <a:rPr lang="en-US" sz="2400" dirty="0">
                <a:latin typeface="Candara" panose="020E0502030303020204" pitchFamily="34" charset="0"/>
              </a:rPr>
              <a:t>The left outer join is written as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⟕ </a:t>
            </a:r>
            <a:r>
              <a:rPr lang="en-US" sz="2400" i="1" dirty="0">
                <a:latin typeface="Candara" panose="020E0502030303020204" pitchFamily="34" charset="0"/>
              </a:rPr>
              <a:t>S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en-US" sz="2400" dirty="0" smtClean="0">
                <a:latin typeface="Candara" panose="020E0502030303020204" pitchFamily="34" charset="0"/>
              </a:rPr>
              <a:t>.</a:t>
            </a:r>
          </a:p>
          <a:p>
            <a:pPr lvl="1" algn="just"/>
            <a:r>
              <a:rPr lang="en-US" sz="2400" dirty="0" smtClean="0">
                <a:latin typeface="Candara" panose="020E0502030303020204" pitchFamily="34" charset="0"/>
              </a:rPr>
              <a:t>The </a:t>
            </a:r>
            <a:r>
              <a:rPr lang="en-US" sz="2400" dirty="0">
                <a:latin typeface="Candara" panose="020E0502030303020204" pitchFamily="34" charset="0"/>
              </a:rPr>
              <a:t>result of the left outer join is the set of all combinations of tuples in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and </a:t>
            </a:r>
            <a:r>
              <a:rPr lang="en-US" sz="2400" i="1" dirty="0">
                <a:latin typeface="Candara" panose="020E0502030303020204" pitchFamily="34" charset="0"/>
              </a:rPr>
              <a:t>S</a:t>
            </a:r>
            <a:r>
              <a:rPr lang="en-US" sz="2400" dirty="0">
                <a:latin typeface="Candara" panose="020E0502030303020204" pitchFamily="34" charset="0"/>
              </a:rPr>
              <a:t> that are equal on their common attribute names, in addition (loosely speaking) to tuples in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that have no matching tuples in </a:t>
            </a:r>
            <a:r>
              <a:rPr lang="en-US" sz="2400" i="1" dirty="0">
                <a:latin typeface="Candara" panose="020E0502030303020204" pitchFamily="34" charset="0"/>
              </a:rPr>
              <a:t>S</a:t>
            </a:r>
            <a:r>
              <a:rPr lang="en-US" sz="2400" dirty="0">
                <a:latin typeface="Candara" panose="020E0502030303020204" pitchFamily="34" charset="0"/>
              </a:rPr>
              <a:t>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301857"/>
              </p:ext>
            </p:extLst>
          </p:nvPr>
        </p:nvGraphicFramePr>
        <p:xfrm>
          <a:off x="28755" y="4646867"/>
          <a:ext cx="3775077" cy="2194560"/>
        </p:xfrm>
        <a:graphic>
          <a:graphicData uri="http://schemas.openxmlformats.org/drawingml/2006/table">
            <a:tbl>
              <a:tblPr/>
              <a:tblGrid>
                <a:gridCol w="1258359">
                  <a:extLst>
                    <a:ext uri="{9D8B030D-6E8A-4147-A177-3AD203B41FA5}">
                      <a16:colId xmlns:a16="http://schemas.microsoft.com/office/drawing/2014/main" val="2080405488"/>
                    </a:ext>
                  </a:extLst>
                </a:gridCol>
                <a:gridCol w="1052547">
                  <a:extLst>
                    <a:ext uri="{9D8B030D-6E8A-4147-A177-3AD203B41FA5}">
                      <a16:colId xmlns:a16="http://schemas.microsoft.com/office/drawing/2014/main" val="572407334"/>
                    </a:ext>
                  </a:extLst>
                </a:gridCol>
                <a:gridCol w="1464171">
                  <a:extLst>
                    <a:ext uri="{9D8B030D-6E8A-4147-A177-3AD203B41FA5}">
                      <a16:colId xmlns:a16="http://schemas.microsoft.com/office/drawing/2014/main" val="752863833"/>
                    </a:ext>
                  </a:extLst>
                </a:gridCol>
              </a:tblGrid>
              <a:tr h="33934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EmpId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DeptName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42655"/>
                  </a:ext>
                </a:extLst>
              </a:tr>
              <a:tr h="339349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Harry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3415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38267"/>
                  </a:ext>
                </a:extLst>
              </a:tr>
              <a:tr h="339349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2241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846080"/>
                  </a:ext>
                </a:extLst>
              </a:tr>
              <a:tr h="339349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George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3401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181459"/>
                  </a:ext>
                </a:extLst>
              </a:tr>
              <a:tr h="339349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2202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38740"/>
                  </a:ext>
                </a:extLst>
              </a:tr>
              <a:tr h="339349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Tim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1123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Executive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35793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4234"/>
              </p:ext>
            </p:extLst>
          </p:nvPr>
        </p:nvGraphicFramePr>
        <p:xfrm>
          <a:off x="28753" y="3070901"/>
          <a:ext cx="3775078" cy="1097280"/>
        </p:xfrm>
        <a:graphic>
          <a:graphicData uri="http://schemas.openxmlformats.org/drawingml/2006/table">
            <a:tbl>
              <a:tblPr/>
              <a:tblGrid>
                <a:gridCol w="1887539">
                  <a:extLst>
                    <a:ext uri="{9D8B030D-6E8A-4147-A177-3AD203B41FA5}">
                      <a16:colId xmlns:a16="http://schemas.microsoft.com/office/drawing/2014/main" val="3735239884"/>
                    </a:ext>
                  </a:extLst>
                </a:gridCol>
                <a:gridCol w="1887539">
                  <a:extLst>
                    <a:ext uri="{9D8B030D-6E8A-4147-A177-3AD203B41FA5}">
                      <a16:colId xmlns:a16="http://schemas.microsoft.com/office/drawing/2014/main" val="324418578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DeptName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Manager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8738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4606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Production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Charles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33595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-43314" y="4267200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Employee</a:t>
            </a:r>
            <a:endParaRPr lang="en-US" sz="3600" b="1" dirty="0">
              <a:solidFill>
                <a:srgbClr val="002060"/>
              </a:solidFill>
              <a:latin typeface="Candara" panose="020E0502030303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3" y="2647988"/>
            <a:ext cx="86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i="1" dirty="0" err="1" smtClean="0">
                <a:solidFill>
                  <a:srgbClr val="002060"/>
                </a:solidFill>
                <a:latin typeface="Candara" panose="020E0502030303020204" pitchFamily="34" charset="0"/>
              </a:rPr>
              <a:t>Dept</a:t>
            </a:r>
            <a:r>
              <a:rPr lang="en-US" b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 </a:t>
            </a:r>
            <a:endParaRPr lang="en-US" sz="3600" b="1" dirty="0">
              <a:solidFill>
                <a:srgbClr val="002060"/>
              </a:solidFill>
              <a:latin typeface="Candara" panose="020E050203030302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53204"/>
              </p:ext>
            </p:extLst>
          </p:nvPr>
        </p:nvGraphicFramePr>
        <p:xfrm>
          <a:off x="3976263" y="3505200"/>
          <a:ext cx="5135048" cy="2895600"/>
        </p:xfrm>
        <a:graphic>
          <a:graphicData uri="http://schemas.openxmlformats.org/drawingml/2006/table">
            <a:tbl>
              <a:tblPr/>
              <a:tblGrid>
                <a:gridCol w="1283762">
                  <a:extLst>
                    <a:ext uri="{9D8B030D-6E8A-4147-A177-3AD203B41FA5}">
                      <a16:colId xmlns:a16="http://schemas.microsoft.com/office/drawing/2014/main" val="1511019192"/>
                    </a:ext>
                  </a:extLst>
                </a:gridCol>
                <a:gridCol w="1002238">
                  <a:extLst>
                    <a:ext uri="{9D8B030D-6E8A-4147-A177-3AD203B41FA5}">
                      <a16:colId xmlns:a16="http://schemas.microsoft.com/office/drawing/2014/main" val="4259787217"/>
                    </a:ext>
                  </a:extLst>
                </a:gridCol>
                <a:gridCol w="1565286">
                  <a:extLst>
                    <a:ext uri="{9D8B030D-6E8A-4147-A177-3AD203B41FA5}">
                      <a16:colId xmlns:a16="http://schemas.microsoft.com/office/drawing/2014/main" val="2123963571"/>
                    </a:ext>
                  </a:extLst>
                </a:gridCol>
                <a:gridCol w="1283762">
                  <a:extLst>
                    <a:ext uri="{9D8B030D-6E8A-4147-A177-3AD203B41FA5}">
                      <a16:colId xmlns:a16="http://schemas.microsoft.com/office/drawing/2014/main" val="1527769621"/>
                    </a:ext>
                  </a:extLst>
                </a:gridCol>
              </a:tblGrid>
              <a:tr h="365760">
                <a:tc gridSpan="4">
                  <a:txBody>
                    <a:bodyPr/>
                    <a:lstStyle/>
                    <a:p>
                      <a:r>
                        <a:rPr lang="en-US" sz="2800" b="1" dirty="0"/>
                        <a:t>Employee ⟕ </a:t>
                      </a:r>
                      <a:r>
                        <a:rPr lang="en-US" sz="2800" b="1" dirty="0" err="1"/>
                        <a:t>Dept</a:t>
                      </a:r>
                      <a:endParaRPr lang="en-US" sz="2800" b="1" dirty="0"/>
                    </a:p>
                  </a:txBody>
                  <a:tcPr anchor="ctr"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84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EmpId</a:t>
                      </a:r>
                      <a:endParaRPr lang="en-US" sz="20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DeptName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Manager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382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Harry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3415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200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286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Sally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2241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5676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George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3401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200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1527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2202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2654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Tim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1123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Executive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2000" dirty="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880369"/>
                  </a:ext>
                </a:extLst>
              </a:tr>
            </a:tbl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187756" y="4007422"/>
            <a:ext cx="498589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52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33399"/>
          </a:xfrm>
        </p:spPr>
        <p:txBody>
          <a:bodyPr/>
          <a:lstStyle/>
          <a:p>
            <a:r>
              <a:rPr lang="en-US" dirty="0"/>
              <a:t>Right outer join (⟖)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8" y="595007"/>
            <a:ext cx="9017359" cy="1919593"/>
          </a:xfrm>
        </p:spPr>
        <p:txBody>
          <a:bodyPr/>
          <a:lstStyle/>
          <a:p>
            <a:r>
              <a:rPr lang="en-US" sz="2400" dirty="0" smtClean="0">
                <a:latin typeface="Candara" panose="020E0502030303020204" pitchFamily="34" charset="0"/>
              </a:rPr>
              <a:t>The </a:t>
            </a:r>
            <a:r>
              <a:rPr lang="en-US" sz="2400" dirty="0">
                <a:latin typeface="Candara" panose="020E0502030303020204" pitchFamily="34" charset="0"/>
              </a:rPr>
              <a:t>right outer join of </a:t>
            </a:r>
            <a:r>
              <a:rPr lang="en-US" sz="2400" u="sng" dirty="0">
                <a:latin typeface="Candara" panose="020E0502030303020204" pitchFamily="34" charset="0"/>
                <a:hlinkClick r:id="rId3" tooltip="Relation (database)"/>
              </a:rPr>
              <a:t>relations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and </a:t>
            </a:r>
            <a:r>
              <a:rPr lang="en-US" sz="2400" i="1" dirty="0">
                <a:latin typeface="Candara" panose="020E0502030303020204" pitchFamily="34" charset="0"/>
              </a:rPr>
              <a:t>S</a:t>
            </a:r>
            <a:r>
              <a:rPr lang="en-US" sz="2400" dirty="0">
                <a:latin typeface="Candara" panose="020E0502030303020204" pitchFamily="34" charset="0"/>
              </a:rPr>
              <a:t> is written as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⟖ </a:t>
            </a:r>
            <a:r>
              <a:rPr lang="en-US" sz="2400" i="1" dirty="0" smtClean="0">
                <a:latin typeface="Candara" panose="020E0502030303020204" pitchFamily="34" charset="0"/>
              </a:rPr>
              <a:t>S</a:t>
            </a:r>
            <a:r>
              <a:rPr lang="en-US" sz="2400" dirty="0" smtClean="0">
                <a:latin typeface="Candara" panose="020E0502030303020204" pitchFamily="34" charset="0"/>
              </a:rPr>
              <a:t>.</a:t>
            </a:r>
          </a:p>
          <a:p>
            <a:pPr lvl="1"/>
            <a:r>
              <a:rPr lang="en-US" sz="2400" dirty="0" smtClean="0">
                <a:latin typeface="Candara" panose="020E0502030303020204" pitchFamily="34" charset="0"/>
              </a:rPr>
              <a:t>The </a:t>
            </a:r>
            <a:r>
              <a:rPr lang="en-US" sz="2400" dirty="0">
                <a:latin typeface="Candara" panose="020E0502030303020204" pitchFamily="34" charset="0"/>
              </a:rPr>
              <a:t>result of the right outer join is the set of all combinations of tuples in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and </a:t>
            </a:r>
            <a:r>
              <a:rPr lang="en-US" sz="2400" i="1" dirty="0">
                <a:latin typeface="Candara" panose="020E0502030303020204" pitchFamily="34" charset="0"/>
              </a:rPr>
              <a:t>S</a:t>
            </a:r>
            <a:r>
              <a:rPr lang="en-US" sz="2400" dirty="0">
                <a:latin typeface="Candara" panose="020E0502030303020204" pitchFamily="34" charset="0"/>
              </a:rPr>
              <a:t> that are equal on their common attribute names, in addition to tuples in </a:t>
            </a:r>
            <a:r>
              <a:rPr lang="en-US" sz="2400" i="1" dirty="0">
                <a:latin typeface="Candara" panose="020E0502030303020204" pitchFamily="34" charset="0"/>
              </a:rPr>
              <a:t>S</a:t>
            </a:r>
            <a:r>
              <a:rPr lang="en-US" sz="2400" dirty="0">
                <a:latin typeface="Candara" panose="020E0502030303020204" pitchFamily="34" charset="0"/>
              </a:rPr>
              <a:t> that have no matching tuples in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84634"/>
              </p:ext>
            </p:extLst>
          </p:nvPr>
        </p:nvGraphicFramePr>
        <p:xfrm>
          <a:off x="25401" y="4411344"/>
          <a:ext cx="3555999" cy="2446656"/>
        </p:xfrm>
        <a:graphic>
          <a:graphicData uri="http://schemas.openxmlformats.org/drawingml/2006/table">
            <a:tbl>
              <a:tblPr/>
              <a:tblGrid>
                <a:gridCol w="1185333">
                  <a:extLst>
                    <a:ext uri="{9D8B030D-6E8A-4147-A177-3AD203B41FA5}">
                      <a16:colId xmlns:a16="http://schemas.microsoft.com/office/drawing/2014/main" val="1443782461"/>
                    </a:ext>
                  </a:extLst>
                </a:gridCol>
                <a:gridCol w="982365">
                  <a:extLst>
                    <a:ext uri="{9D8B030D-6E8A-4147-A177-3AD203B41FA5}">
                      <a16:colId xmlns:a16="http://schemas.microsoft.com/office/drawing/2014/main" val="3641178728"/>
                    </a:ext>
                  </a:extLst>
                </a:gridCol>
                <a:gridCol w="1388301">
                  <a:extLst>
                    <a:ext uri="{9D8B030D-6E8A-4147-A177-3AD203B41FA5}">
                      <a16:colId xmlns:a16="http://schemas.microsoft.com/office/drawing/2014/main" val="1016352308"/>
                    </a:ext>
                  </a:extLst>
                </a:gridCol>
              </a:tblGrid>
              <a:tr h="407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EmpId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DeptName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987572"/>
                  </a:ext>
                </a:extLst>
              </a:tr>
              <a:tr h="407776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Harry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3415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319967"/>
                  </a:ext>
                </a:extLst>
              </a:tr>
              <a:tr h="407776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2241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758133"/>
                  </a:ext>
                </a:extLst>
              </a:tr>
              <a:tr h="407776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George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3401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79202"/>
                  </a:ext>
                </a:extLst>
              </a:tr>
              <a:tr h="407776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2202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179215"/>
                  </a:ext>
                </a:extLst>
              </a:tr>
              <a:tr h="407776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Tim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1123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Executive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8104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72234"/>
              </p:ext>
            </p:extLst>
          </p:nvPr>
        </p:nvGraphicFramePr>
        <p:xfrm>
          <a:off x="7567" y="2819400"/>
          <a:ext cx="3573834" cy="1097280"/>
        </p:xfrm>
        <a:graphic>
          <a:graphicData uri="http://schemas.openxmlformats.org/drawingml/2006/table">
            <a:tbl>
              <a:tblPr/>
              <a:tblGrid>
                <a:gridCol w="1786917">
                  <a:extLst>
                    <a:ext uri="{9D8B030D-6E8A-4147-A177-3AD203B41FA5}">
                      <a16:colId xmlns:a16="http://schemas.microsoft.com/office/drawing/2014/main" val="1196542161"/>
                    </a:ext>
                  </a:extLst>
                </a:gridCol>
                <a:gridCol w="1786917">
                  <a:extLst>
                    <a:ext uri="{9D8B030D-6E8A-4147-A177-3AD203B41FA5}">
                      <a16:colId xmlns:a16="http://schemas.microsoft.com/office/drawing/2014/main" val="197633353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DeptName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Manager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7731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0933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Production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Charles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08245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72340"/>
              </p:ext>
            </p:extLst>
          </p:nvPr>
        </p:nvGraphicFramePr>
        <p:xfrm>
          <a:off x="3663657" y="3384253"/>
          <a:ext cx="5480344" cy="3051814"/>
        </p:xfrm>
        <a:graphic>
          <a:graphicData uri="http://schemas.openxmlformats.org/drawingml/2006/table">
            <a:tbl>
              <a:tblPr/>
              <a:tblGrid>
                <a:gridCol w="1213143">
                  <a:extLst>
                    <a:ext uri="{9D8B030D-6E8A-4147-A177-3AD203B41FA5}">
                      <a16:colId xmlns:a16="http://schemas.microsoft.com/office/drawing/2014/main" val="913294240"/>
                    </a:ext>
                  </a:extLst>
                </a:gridCol>
                <a:gridCol w="1028816">
                  <a:extLst>
                    <a:ext uri="{9D8B030D-6E8A-4147-A177-3AD203B41FA5}">
                      <a16:colId xmlns:a16="http://schemas.microsoft.com/office/drawing/2014/main" val="3877390802"/>
                    </a:ext>
                  </a:extLst>
                </a:gridCol>
                <a:gridCol w="1743746">
                  <a:extLst>
                    <a:ext uri="{9D8B030D-6E8A-4147-A177-3AD203B41FA5}">
                      <a16:colId xmlns:a16="http://schemas.microsoft.com/office/drawing/2014/main" val="3023247141"/>
                    </a:ext>
                  </a:extLst>
                </a:gridCol>
                <a:gridCol w="1494639">
                  <a:extLst>
                    <a:ext uri="{9D8B030D-6E8A-4147-A177-3AD203B41FA5}">
                      <a16:colId xmlns:a16="http://schemas.microsoft.com/office/drawing/2014/main" val="1326364625"/>
                    </a:ext>
                  </a:extLst>
                </a:gridCol>
              </a:tblGrid>
              <a:tr h="514345">
                <a:tc gridSpan="4">
                  <a:txBody>
                    <a:bodyPr/>
                    <a:lstStyle/>
                    <a:p>
                      <a:r>
                        <a:rPr lang="en-US" sz="2800" smtClean="0"/>
                        <a:t>Employee ⟖ Dept</a:t>
                      </a:r>
                      <a:endParaRPr lang="en-US" sz="2800" dirty="0"/>
                    </a:p>
                  </a:txBody>
                  <a:tcPr anchor="ctr"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23359"/>
                  </a:ext>
                </a:extLst>
              </a:tr>
              <a:tr h="752482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effectLst/>
                        </a:rPr>
                        <a:t>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effectLst/>
                        </a:rPr>
                        <a:t>EmpId</a:t>
                      </a:r>
                      <a:endParaRPr lang="en-US" sz="2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</a:rPr>
                        <a:t>DeptName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effectLst/>
                        </a:rPr>
                        <a:t>Manager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31050"/>
                  </a:ext>
                </a:extLst>
              </a:tr>
              <a:tr h="514345"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</a:rPr>
                        <a:t>Sally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</a:rPr>
                        <a:t>2241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219339"/>
                  </a:ext>
                </a:extLst>
              </a:tr>
              <a:tr h="514345">
                <a:tc>
                  <a:txBody>
                    <a:bodyPr/>
                    <a:lstStyle/>
                    <a:p>
                      <a:r>
                        <a:rPr lang="en-US" sz="22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</a:rPr>
                        <a:t>2202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955075"/>
                  </a:ext>
                </a:extLst>
              </a:tr>
              <a:tr h="752482">
                <a:tc>
                  <a:txBody>
                    <a:bodyPr/>
                    <a:lstStyle/>
                    <a:p>
                      <a:r>
                        <a:rPr lang="el-GR" sz="220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220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</a:rPr>
                        <a:t>Production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</a:rPr>
                        <a:t>Charles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422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-56855" y="4063610"/>
            <a:ext cx="1396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Employee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-56855" y="2482520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Dept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95045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33399"/>
          </a:xfrm>
        </p:spPr>
        <p:txBody>
          <a:bodyPr/>
          <a:lstStyle/>
          <a:p>
            <a:r>
              <a:rPr lang="en-US" dirty="0"/>
              <a:t>Full outer join (⟗)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9" y="595007"/>
            <a:ext cx="9053023" cy="1995793"/>
          </a:xfrm>
        </p:spPr>
        <p:txBody>
          <a:bodyPr/>
          <a:lstStyle/>
          <a:p>
            <a:r>
              <a:rPr lang="en-US" sz="2400" dirty="0">
                <a:latin typeface="Candara" panose="020E0502030303020204" pitchFamily="34" charset="0"/>
              </a:rPr>
              <a:t>The full outer join is written as </a:t>
            </a:r>
            <a:r>
              <a:rPr lang="en-US" sz="2400" i="1" dirty="0">
                <a:latin typeface="Candara" panose="020E0502030303020204" pitchFamily="34" charset="0"/>
              </a:rPr>
              <a:t>R</a:t>
            </a:r>
            <a:r>
              <a:rPr lang="en-US" sz="2400" dirty="0">
                <a:latin typeface="Candara" panose="020E0502030303020204" pitchFamily="34" charset="0"/>
              </a:rPr>
              <a:t> ⟗ </a:t>
            </a:r>
            <a:r>
              <a:rPr lang="en-US" sz="2400" i="1" dirty="0" smtClean="0">
                <a:latin typeface="Candara" panose="020E0502030303020204" pitchFamily="34" charset="0"/>
              </a:rPr>
              <a:t>S</a:t>
            </a:r>
            <a:r>
              <a:rPr lang="en-US" sz="2400" dirty="0" smtClean="0">
                <a:latin typeface="Candara" panose="020E0502030303020204" pitchFamily="34" charset="0"/>
              </a:rPr>
              <a:t>.</a:t>
            </a:r>
            <a:endParaRPr lang="en-US" sz="2400" u="sng" baseline="30000" dirty="0">
              <a:latin typeface="Candara" panose="020E0502030303020204" pitchFamily="34" charset="0"/>
            </a:endParaRPr>
          </a:p>
          <a:p>
            <a:pPr lvl="1" algn="just"/>
            <a:r>
              <a:rPr lang="en-US" sz="2200" dirty="0" smtClean="0">
                <a:latin typeface="Candara" panose="020E0502030303020204" pitchFamily="34" charset="0"/>
              </a:rPr>
              <a:t>The </a:t>
            </a:r>
            <a:r>
              <a:rPr lang="en-US" sz="2200" dirty="0">
                <a:latin typeface="Candara" panose="020E0502030303020204" pitchFamily="34" charset="0"/>
              </a:rPr>
              <a:t>result of the full outer join is the set of all combinations of tuples in </a:t>
            </a:r>
            <a:r>
              <a:rPr lang="en-US" sz="2200" i="1" dirty="0">
                <a:latin typeface="Candara" panose="020E0502030303020204" pitchFamily="34" charset="0"/>
              </a:rPr>
              <a:t>R</a:t>
            </a:r>
            <a:r>
              <a:rPr lang="en-US" sz="2200" dirty="0">
                <a:latin typeface="Candara" panose="020E0502030303020204" pitchFamily="34" charset="0"/>
              </a:rPr>
              <a:t> and </a:t>
            </a:r>
            <a:r>
              <a:rPr lang="en-US" sz="2200" i="1" dirty="0">
                <a:latin typeface="Candara" panose="020E0502030303020204" pitchFamily="34" charset="0"/>
              </a:rPr>
              <a:t>S</a:t>
            </a:r>
            <a:r>
              <a:rPr lang="en-US" sz="2200" dirty="0">
                <a:latin typeface="Candara" panose="020E0502030303020204" pitchFamily="34" charset="0"/>
              </a:rPr>
              <a:t> that are equal on their common attribute names, in addition to tuples in </a:t>
            </a:r>
            <a:r>
              <a:rPr lang="en-US" sz="2200" i="1" dirty="0">
                <a:latin typeface="Candara" panose="020E0502030303020204" pitchFamily="34" charset="0"/>
              </a:rPr>
              <a:t>S</a:t>
            </a:r>
            <a:r>
              <a:rPr lang="en-US" sz="2200" dirty="0">
                <a:latin typeface="Candara" panose="020E0502030303020204" pitchFamily="34" charset="0"/>
              </a:rPr>
              <a:t> that have no matching tuples in </a:t>
            </a:r>
            <a:r>
              <a:rPr lang="en-US" sz="2200" i="1" dirty="0">
                <a:latin typeface="Candara" panose="020E0502030303020204" pitchFamily="34" charset="0"/>
              </a:rPr>
              <a:t>R</a:t>
            </a:r>
            <a:r>
              <a:rPr lang="en-US" sz="2200" dirty="0">
                <a:latin typeface="Candara" panose="020E0502030303020204" pitchFamily="34" charset="0"/>
              </a:rPr>
              <a:t> and tuples in </a:t>
            </a:r>
            <a:r>
              <a:rPr lang="en-US" sz="2200" i="1" dirty="0">
                <a:latin typeface="Candara" panose="020E0502030303020204" pitchFamily="34" charset="0"/>
              </a:rPr>
              <a:t>R</a:t>
            </a:r>
            <a:r>
              <a:rPr lang="en-US" sz="2200" dirty="0">
                <a:latin typeface="Candara" panose="020E0502030303020204" pitchFamily="34" charset="0"/>
              </a:rPr>
              <a:t> that have no matching tuples in </a:t>
            </a:r>
            <a:r>
              <a:rPr lang="en-US" sz="2200" i="1" dirty="0">
                <a:latin typeface="Candara" panose="020E0502030303020204" pitchFamily="34" charset="0"/>
              </a:rPr>
              <a:t>S</a:t>
            </a:r>
            <a:r>
              <a:rPr lang="en-US" sz="2200" dirty="0">
                <a:latin typeface="Candara" panose="020E0502030303020204" pitchFamily="34" charset="0"/>
              </a:rPr>
              <a:t> in their common attribute names.</a:t>
            </a:r>
            <a:endParaRPr lang="en-US" sz="1800" dirty="0">
              <a:latin typeface="Candara" panose="020E0502030303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594667"/>
              </p:ext>
            </p:extLst>
          </p:nvPr>
        </p:nvGraphicFramePr>
        <p:xfrm>
          <a:off x="43958" y="4084320"/>
          <a:ext cx="3918441" cy="2773680"/>
        </p:xfrm>
        <a:graphic>
          <a:graphicData uri="http://schemas.openxmlformats.org/drawingml/2006/table">
            <a:tbl>
              <a:tblPr/>
              <a:tblGrid>
                <a:gridCol w="1306147">
                  <a:extLst>
                    <a:ext uri="{9D8B030D-6E8A-4147-A177-3AD203B41FA5}">
                      <a16:colId xmlns:a16="http://schemas.microsoft.com/office/drawing/2014/main" val="2896423904"/>
                    </a:ext>
                  </a:extLst>
                </a:gridCol>
                <a:gridCol w="1044918">
                  <a:extLst>
                    <a:ext uri="{9D8B030D-6E8A-4147-A177-3AD203B41FA5}">
                      <a16:colId xmlns:a16="http://schemas.microsoft.com/office/drawing/2014/main" val="151196939"/>
                    </a:ext>
                  </a:extLst>
                </a:gridCol>
                <a:gridCol w="1567376">
                  <a:extLst>
                    <a:ext uri="{9D8B030D-6E8A-4147-A177-3AD203B41FA5}">
                      <a16:colId xmlns:a16="http://schemas.microsoft.com/office/drawing/2014/main" val="3338509117"/>
                    </a:ext>
                  </a:extLst>
                </a:gridCol>
              </a:tblGrid>
              <a:tr h="361433">
                <a:tc gridSpan="3">
                  <a:txBody>
                    <a:bodyPr/>
                    <a:lstStyle/>
                    <a:p>
                      <a:r>
                        <a:rPr lang="en-US" sz="2000"/>
                        <a:t>Employee</a:t>
                      </a:r>
                    </a:p>
                  </a:txBody>
                  <a:tcPr anchor="ctr"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5177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EmpId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DeptName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83280"/>
                  </a:ext>
                </a:extLst>
              </a:tr>
              <a:tr h="361433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Harry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3415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938394"/>
                  </a:ext>
                </a:extLst>
              </a:tr>
              <a:tr h="361433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Sally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2241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271384"/>
                  </a:ext>
                </a:extLst>
              </a:tr>
              <a:tr h="361433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George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3401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698284"/>
                  </a:ext>
                </a:extLst>
              </a:tr>
              <a:tr h="361433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2202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22017"/>
                  </a:ext>
                </a:extLst>
              </a:tr>
              <a:tr h="361433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Tim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1123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Executive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713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64528"/>
              </p:ext>
            </p:extLst>
          </p:nvPr>
        </p:nvGraphicFramePr>
        <p:xfrm>
          <a:off x="33150" y="2514600"/>
          <a:ext cx="3929250" cy="1463040"/>
        </p:xfrm>
        <a:graphic>
          <a:graphicData uri="http://schemas.openxmlformats.org/drawingml/2006/table">
            <a:tbl>
              <a:tblPr/>
              <a:tblGrid>
                <a:gridCol w="1964625">
                  <a:extLst>
                    <a:ext uri="{9D8B030D-6E8A-4147-A177-3AD203B41FA5}">
                      <a16:colId xmlns:a16="http://schemas.microsoft.com/office/drawing/2014/main" val="1335008124"/>
                    </a:ext>
                  </a:extLst>
                </a:gridCol>
                <a:gridCol w="1964625">
                  <a:extLst>
                    <a:ext uri="{9D8B030D-6E8A-4147-A177-3AD203B41FA5}">
                      <a16:colId xmlns:a16="http://schemas.microsoft.com/office/drawing/2014/main" val="3111248920"/>
                    </a:ext>
                  </a:extLst>
                </a:gridCol>
              </a:tblGrid>
              <a:tr h="272574">
                <a:tc gridSpan="2">
                  <a:txBody>
                    <a:bodyPr/>
                    <a:lstStyle/>
                    <a:p>
                      <a:r>
                        <a:rPr lang="en-US" sz="1800"/>
                        <a:t>Dept</a:t>
                      </a:r>
                    </a:p>
                  </a:txBody>
                  <a:tcPr anchor="ctr"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688721"/>
                  </a:ext>
                </a:extLst>
              </a:tr>
              <a:tr h="27257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DeptName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Manager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188182"/>
                  </a:ext>
                </a:extLst>
              </a:tr>
              <a:tr h="27257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83641"/>
                  </a:ext>
                </a:extLst>
              </a:tr>
              <a:tr h="27257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Production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Charles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5637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57304"/>
              </p:ext>
            </p:extLst>
          </p:nvPr>
        </p:nvGraphicFramePr>
        <p:xfrm>
          <a:off x="4120541" y="3664584"/>
          <a:ext cx="4994276" cy="3193416"/>
        </p:xfrm>
        <a:graphic>
          <a:graphicData uri="http://schemas.openxmlformats.org/drawingml/2006/table">
            <a:tbl>
              <a:tblPr/>
              <a:tblGrid>
                <a:gridCol w="1248569">
                  <a:extLst>
                    <a:ext uri="{9D8B030D-6E8A-4147-A177-3AD203B41FA5}">
                      <a16:colId xmlns:a16="http://schemas.microsoft.com/office/drawing/2014/main" val="1748325018"/>
                    </a:ext>
                  </a:extLst>
                </a:gridCol>
                <a:gridCol w="1113631">
                  <a:extLst>
                    <a:ext uri="{9D8B030D-6E8A-4147-A177-3AD203B41FA5}">
                      <a16:colId xmlns:a16="http://schemas.microsoft.com/office/drawing/2014/main" val="1361849125"/>
                    </a:ext>
                  </a:extLst>
                </a:gridCol>
                <a:gridCol w="1383507">
                  <a:extLst>
                    <a:ext uri="{9D8B030D-6E8A-4147-A177-3AD203B41FA5}">
                      <a16:colId xmlns:a16="http://schemas.microsoft.com/office/drawing/2014/main" val="2538576103"/>
                    </a:ext>
                  </a:extLst>
                </a:gridCol>
                <a:gridCol w="1248569">
                  <a:extLst>
                    <a:ext uri="{9D8B030D-6E8A-4147-A177-3AD203B41FA5}">
                      <a16:colId xmlns:a16="http://schemas.microsoft.com/office/drawing/2014/main" val="10611665"/>
                    </a:ext>
                  </a:extLst>
                </a:gridCol>
              </a:tblGrid>
              <a:tr h="399177">
                <a:tc gridSpan="4">
                  <a:txBody>
                    <a:bodyPr/>
                    <a:lstStyle/>
                    <a:p>
                      <a:r>
                        <a:rPr lang="en-US" sz="1800"/>
                        <a:t>Employee ⟗ Dept</a:t>
                      </a:r>
                    </a:p>
                  </a:txBody>
                  <a:tcPr anchor="ctr"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913407"/>
                  </a:ext>
                </a:extLst>
              </a:tr>
              <a:tr h="39917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EmpId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DeptName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Manager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7178"/>
                  </a:ext>
                </a:extLst>
              </a:tr>
              <a:tr h="39917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Harry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3415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80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813315"/>
                  </a:ext>
                </a:extLst>
              </a:tr>
              <a:tr h="39917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2241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812283"/>
                  </a:ext>
                </a:extLst>
              </a:tr>
              <a:tr h="39917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George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3401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Finance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80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290828"/>
                  </a:ext>
                </a:extLst>
              </a:tr>
              <a:tr h="39917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2202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Sales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Harriet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32241"/>
                  </a:ext>
                </a:extLst>
              </a:tr>
              <a:tr h="39917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Tim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1123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Executive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80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432346"/>
                  </a:ext>
                </a:extLst>
              </a:tr>
              <a:tr h="399177">
                <a:tc>
                  <a:txBody>
                    <a:bodyPr/>
                    <a:lstStyle/>
                    <a:p>
                      <a:r>
                        <a:rPr lang="el-GR" sz="180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800">
                          <a:effectLst/>
                        </a:rPr>
                        <a:t>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Production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Charles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99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74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1"/>
          <p:cNvSpPr>
            <a:spLocks/>
          </p:cNvSpPr>
          <p:nvPr/>
        </p:nvSpPr>
        <p:spPr bwMode="auto">
          <a:xfrm>
            <a:off x="685800" y="6248400"/>
            <a:ext cx="1905000" cy="457200"/>
          </a:xfrm>
          <a:custGeom>
            <a:avLst/>
            <a:gdLst>
              <a:gd name="T0" fmla="*/ 0 w 10000"/>
              <a:gd name="T1" fmla="*/ 0 h 10000"/>
              <a:gd name="T2" fmla="*/ 1905000 w 10000"/>
              <a:gd name="T3" fmla="*/ 0 h 10000"/>
              <a:gd name="T4" fmla="*/ 19050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3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-7828" y="-46941"/>
            <a:ext cx="2295357" cy="609600"/>
          </a:xfrm>
          <a:noFill/>
        </p:spPr>
        <p:txBody>
          <a:bodyPr/>
          <a:lstStyle/>
          <a:p>
            <a:pPr eaLnBrk="1" hangingPunct="1">
              <a:spcAft>
                <a:spcPts val="13"/>
              </a:spcAft>
            </a:pPr>
            <a:r>
              <a:rPr lang="en-US" alt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</a:p>
        </p:txBody>
      </p:sp>
      <p:grpSp>
        <p:nvGrpSpPr>
          <p:cNvPr id="30913" name="Group 30912"/>
          <p:cNvGrpSpPr/>
          <p:nvPr/>
        </p:nvGrpSpPr>
        <p:grpSpPr>
          <a:xfrm>
            <a:off x="5531385" y="2286286"/>
            <a:ext cx="3535046" cy="1966913"/>
            <a:chOff x="2900362" y="3953399"/>
            <a:chExt cx="3319463" cy="1966913"/>
          </a:xfrm>
        </p:grpSpPr>
        <p:pic>
          <p:nvPicPr>
            <p:cNvPr id="3072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0362" y="4321699"/>
              <a:ext cx="3319463" cy="159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Text Box 7"/>
            <p:cNvSpPr txBox="1">
              <a:spLocks noChangeArrowheads="1"/>
            </p:cNvSpPr>
            <p:nvPr/>
          </p:nvSpPr>
          <p:spPr bwMode="auto">
            <a:xfrm>
              <a:off x="2961059" y="3953399"/>
              <a:ext cx="1122912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Reserves</a:t>
              </a:r>
            </a:p>
          </p:txBody>
        </p:sp>
      </p:grpSp>
      <p:grpSp>
        <p:nvGrpSpPr>
          <p:cNvPr id="30785" name="Group 30784"/>
          <p:cNvGrpSpPr/>
          <p:nvPr/>
        </p:nvGrpSpPr>
        <p:grpSpPr>
          <a:xfrm>
            <a:off x="879219" y="1112363"/>
            <a:ext cx="3521583" cy="2463808"/>
            <a:chOff x="88900" y="636580"/>
            <a:chExt cx="3417888" cy="2463808"/>
          </a:xfrm>
        </p:grpSpPr>
        <p:sp>
          <p:nvSpPr>
            <p:cNvPr id="30730" name="Text Box 9"/>
            <p:cNvSpPr txBox="1">
              <a:spLocks noChangeArrowheads="1"/>
            </p:cNvSpPr>
            <p:nvPr/>
          </p:nvSpPr>
          <p:spPr bwMode="auto">
            <a:xfrm>
              <a:off x="128081" y="636580"/>
              <a:ext cx="796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Boats</a:t>
              </a:r>
            </a:p>
          </p:txBody>
        </p:sp>
        <p:grpSp>
          <p:nvGrpSpPr>
            <p:cNvPr id="2" name="Group 3"/>
            <p:cNvGrpSpPr>
              <a:grpSpLocks noChangeAspect="1"/>
            </p:cNvGrpSpPr>
            <p:nvPr/>
          </p:nvGrpSpPr>
          <p:grpSpPr bwMode="auto">
            <a:xfrm>
              <a:off x="88900" y="947738"/>
              <a:ext cx="3417888" cy="2152650"/>
              <a:chOff x="56" y="597"/>
              <a:chExt cx="2153" cy="1356"/>
            </a:xfrm>
          </p:grpSpPr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72" y="605"/>
                <a:ext cx="446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Rectangle 6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>
                <a:off x="104" y="836"/>
                <a:ext cx="27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526" y="605"/>
                <a:ext cx="95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87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14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622" y="605"/>
                <a:ext cx="66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1484" y="605"/>
                <a:ext cx="717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639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54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color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56" y="597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56" y="597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518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526" y="597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526" y="597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1476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1484" y="597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>
                <a:off x="1484" y="597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56" y="605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>
                <a:off x="5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518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6"/>
              <p:cNvSpPr>
                <a:spLocks noChangeShapeType="1"/>
              </p:cNvSpPr>
              <p:nvPr/>
            </p:nvSpPr>
            <p:spPr bwMode="auto">
              <a:xfrm>
                <a:off x="518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1476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147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2201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2201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104" y="86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566" y="868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43"/>
              <p:cNvSpPr>
                <a:spLocks noChangeArrowheads="1"/>
              </p:cNvSpPr>
              <p:nvPr/>
            </p:nvSpPr>
            <p:spPr bwMode="auto">
              <a:xfrm>
                <a:off x="1523" y="868"/>
                <a:ext cx="51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Blue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44"/>
              <p:cNvSpPr>
                <a:spLocks noChangeArrowheads="1"/>
              </p:cNvSpPr>
              <p:nvPr/>
            </p:nvSpPr>
            <p:spPr bwMode="auto">
              <a:xfrm>
                <a:off x="56" y="860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56" y="860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72" y="860"/>
                <a:ext cx="44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72" y="860"/>
                <a:ext cx="44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518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50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526" y="860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526" y="860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1476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1484" y="860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57"/>
              <p:cNvSpPr>
                <a:spLocks noChangeShapeType="1"/>
              </p:cNvSpPr>
              <p:nvPr/>
            </p:nvSpPr>
            <p:spPr bwMode="auto">
              <a:xfrm>
                <a:off x="1484" y="860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2201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61"/>
              <p:cNvSpPr>
                <a:spLocks noChangeArrowheads="1"/>
              </p:cNvSpPr>
              <p:nvPr/>
            </p:nvSpPr>
            <p:spPr bwMode="auto">
              <a:xfrm>
                <a:off x="56" y="86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5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3"/>
              <p:cNvSpPr>
                <a:spLocks noChangeArrowheads="1"/>
              </p:cNvSpPr>
              <p:nvPr/>
            </p:nvSpPr>
            <p:spPr bwMode="auto">
              <a:xfrm>
                <a:off x="518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0" name="Line 64"/>
              <p:cNvSpPr>
                <a:spLocks noChangeShapeType="1"/>
              </p:cNvSpPr>
              <p:nvPr/>
            </p:nvSpPr>
            <p:spPr bwMode="auto">
              <a:xfrm>
                <a:off x="518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1" name="Rectangle 65"/>
              <p:cNvSpPr>
                <a:spLocks noChangeArrowheads="1"/>
              </p:cNvSpPr>
              <p:nvPr/>
            </p:nvSpPr>
            <p:spPr bwMode="auto">
              <a:xfrm>
                <a:off x="1476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1" name="Line 66"/>
              <p:cNvSpPr>
                <a:spLocks noChangeShapeType="1"/>
              </p:cNvSpPr>
              <p:nvPr/>
            </p:nvSpPr>
            <p:spPr bwMode="auto">
              <a:xfrm>
                <a:off x="147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2" name="Rectangle 67"/>
              <p:cNvSpPr>
                <a:spLocks noChangeArrowheads="1"/>
              </p:cNvSpPr>
              <p:nvPr/>
            </p:nvSpPr>
            <p:spPr bwMode="auto">
              <a:xfrm>
                <a:off x="2201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3" name="Line 68"/>
              <p:cNvSpPr>
                <a:spLocks noChangeShapeType="1"/>
              </p:cNvSpPr>
              <p:nvPr/>
            </p:nvSpPr>
            <p:spPr bwMode="auto">
              <a:xfrm>
                <a:off x="2201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4" name="Rectangle 69"/>
              <p:cNvSpPr>
                <a:spLocks noChangeArrowheads="1"/>
              </p:cNvSpPr>
              <p:nvPr/>
            </p:nvSpPr>
            <p:spPr bwMode="auto">
              <a:xfrm>
                <a:off x="104" y="1123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5" name="Rectangle 70"/>
              <p:cNvSpPr>
                <a:spLocks noChangeArrowheads="1"/>
              </p:cNvSpPr>
              <p:nvPr/>
            </p:nvSpPr>
            <p:spPr bwMode="auto">
              <a:xfrm>
                <a:off x="566" y="1123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6" name="Rectangle 71"/>
              <p:cNvSpPr>
                <a:spLocks noChangeArrowheads="1"/>
              </p:cNvSpPr>
              <p:nvPr/>
            </p:nvSpPr>
            <p:spPr bwMode="auto">
              <a:xfrm>
                <a:off x="1523" y="1123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7" name="Rectangle 72"/>
              <p:cNvSpPr>
                <a:spLocks noChangeArrowheads="1"/>
              </p:cNvSpPr>
              <p:nvPr/>
            </p:nvSpPr>
            <p:spPr bwMode="auto">
              <a:xfrm>
                <a:off x="56" y="112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8" name="Line 73"/>
              <p:cNvSpPr>
                <a:spLocks noChangeShapeType="1"/>
              </p:cNvSpPr>
              <p:nvPr/>
            </p:nvSpPr>
            <p:spPr bwMode="auto">
              <a:xfrm>
                <a:off x="5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9" name="Rectangle 74"/>
              <p:cNvSpPr>
                <a:spLocks noChangeArrowheads="1"/>
              </p:cNvSpPr>
              <p:nvPr/>
            </p:nvSpPr>
            <p:spPr bwMode="auto">
              <a:xfrm>
                <a:off x="518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0" name="Line 75"/>
              <p:cNvSpPr>
                <a:spLocks noChangeShapeType="1"/>
              </p:cNvSpPr>
              <p:nvPr/>
            </p:nvSpPr>
            <p:spPr bwMode="auto">
              <a:xfrm>
                <a:off x="518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1" name="Rectangle 76"/>
              <p:cNvSpPr>
                <a:spLocks noChangeArrowheads="1"/>
              </p:cNvSpPr>
              <p:nvPr/>
            </p:nvSpPr>
            <p:spPr bwMode="auto">
              <a:xfrm>
                <a:off x="1476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2" name="Line 77"/>
              <p:cNvSpPr>
                <a:spLocks noChangeShapeType="1"/>
              </p:cNvSpPr>
              <p:nvPr/>
            </p:nvSpPr>
            <p:spPr bwMode="auto">
              <a:xfrm>
                <a:off x="147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3" name="Rectangle 78"/>
              <p:cNvSpPr>
                <a:spLocks noChangeArrowheads="1"/>
              </p:cNvSpPr>
              <p:nvPr/>
            </p:nvSpPr>
            <p:spPr bwMode="auto">
              <a:xfrm>
                <a:off x="2201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4" name="Line 79"/>
              <p:cNvSpPr>
                <a:spLocks noChangeShapeType="1"/>
              </p:cNvSpPr>
              <p:nvPr/>
            </p:nvSpPr>
            <p:spPr bwMode="auto">
              <a:xfrm>
                <a:off x="2201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5" name="Rectangle 80"/>
              <p:cNvSpPr>
                <a:spLocks noChangeArrowheads="1"/>
              </p:cNvSpPr>
              <p:nvPr/>
            </p:nvSpPr>
            <p:spPr bwMode="auto">
              <a:xfrm>
                <a:off x="104" y="137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6" name="Rectangle 81"/>
              <p:cNvSpPr>
                <a:spLocks noChangeArrowheads="1"/>
              </p:cNvSpPr>
              <p:nvPr/>
            </p:nvSpPr>
            <p:spPr bwMode="auto">
              <a:xfrm>
                <a:off x="566" y="1378"/>
                <a:ext cx="758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Clipper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7" name="Rectangle 82"/>
              <p:cNvSpPr>
                <a:spLocks noChangeArrowheads="1"/>
              </p:cNvSpPr>
              <p:nvPr/>
            </p:nvSpPr>
            <p:spPr bwMode="auto">
              <a:xfrm>
                <a:off x="1523" y="1378"/>
                <a:ext cx="61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Green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8" name="Rectangle 83"/>
              <p:cNvSpPr>
                <a:spLocks noChangeArrowheads="1"/>
              </p:cNvSpPr>
              <p:nvPr/>
            </p:nvSpPr>
            <p:spPr bwMode="auto">
              <a:xfrm>
                <a:off x="56" y="137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9" name="Line 84"/>
              <p:cNvSpPr>
                <a:spLocks noChangeShapeType="1"/>
              </p:cNvSpPr>
              <p:nvPr/>
            </p:nvSpPr>
            <p:spPr bwMode="auto">
              <a:xfrm>
                <a:off x="5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0" name="Rectangle 85"/>
              <p:cNvSpPr>
                <a:spLocks noChangeArrowheads="1"/>
              </p:cNvSpPr>
              <p:nvPr/>
            </p:nvSpPr>
            <p:spPr bwMode="auto">
              <a:xfrm>
                <a:off x="518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1" name="Line 86"/>
              <p:cNvSpPr>
                <a:spLocks noChangeShapeType="1"/>
              </p:cNvSpPr>
              <p:nvPr/>
            </p:nvSpPr>
            <p:spPr bwMode="auto">
              <a:xfrm>
                <a:off x="518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2" name="Rectangle 87"/>
              <p:cNvSpPr>
                <a:spLocks noChangeArrowheads="1"/>
              </p:cNvSpPr>
              <p:nvPr/>
            </p:nvSpPr>
            <p:spPr bwMode="auto">
              <a:xfrm>
                <a:off x="1476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3" name="Line 88"/>
              <p:cNvSpPr>
                <a:spLocks noChangeShapeType="1"/>
              </p:cNvSpPr>
              <p:nvPr/>
            </p:nvSpPr>
            <p:spPr bwMode="auto">
              <a:xfrm>
                <a:off x="147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4" name="Rectangle 89"/>
              <p:cNvSpPr>
                <a:spLocks noChangeArrowheads="1"/>
              </p:cNvSpPr>
              <p:nvPr/>
            </p:nvSpPr>
            <p:spPr bwMode="auto">
              <a:xfrm>
                <a:off x="2201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5" name="Line 90"/>
              <p:cNvSpPr>
                <a:spLocks noChangeShapeType="1"/>
              </p:cNvSpPr>
              <p:nvPr/>
            </p:nvSpPr>
            <p:spPr bwMode="auto">
              <a:xfrm>
                <a:off x="2201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6" name="Rectangle 91"/>
              <p:cNvSpPr>
                <a:spLocks noChangeArrowheads="1"/>
              </p:cNvSpPr>
              <p:nvPr/>
            </p:nvSpPr>
            <p:spPr bwMode="auto">
              <a:xfrm>
                <a:off x="104" y="1634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7" name="Rectangle 92"/>
              <p:cNvSpPr>
                <a:spLocks noChangeArrowheads="1"/>
              </p:cNvSpPr>
              <p:nvPr/>
            </p:nvSpPr>
            <p:spPr bwMode="auto">
              <a:xfrm>
                <a:off x="566" y="1634"/>
                <a:ext cx="72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Marine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8" name="Rectangle 93"/>
              <p:cNvSpPr>
                <a:spLocks noChangeArrowheads="1"/>
              </p:cNvSpPr>
              <p:nvPr/>
            </p:nvSpPr>
            <p:spPr bwMode="auto">
              <a:xfrm>
                <a:off x="1523" y="1634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9" name="Rectangle 94"/>
              <p:cNvSpPr>
                <a:spLocks noChangeArrowheads="1"/>
              </p:cNvSpPr>
              <p:nvPr/>
            </p:nvSpPr>
            <p:spPr bwMode="auto">
              <a:xfrm>
                <a:off x="56" y="163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0" name="Line 95"/>
              <p:cNvSpPr>
                <a:spLocks noChangeShapeType="1"/>
              </p:cNvSpPr>
              <p:nvPr/>
            </p:nvSpPr>
            <p:spPr bwMode="auto">
              <a:xfrm>
                <a:off x="5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1" name="Rectangle 96"/>
              <p:cNvSpPr>
                <a:spLocks noChangeArrowheads="1"/>
              </p:cNvSpPr>
              <p:nvPr/>
            </p:nvSpPr>
            <p:spPr bwMode="auto">
              <a:xfrm>
                <a:off x="56" y="1888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2" name="Line 97"/>
              <p:cNvSpPr>
                <a:spLocks noChangeShapeType="1"/>
              </p:cNvSpPr>
              <p:nvPr/>
            </p:nvSpPr>
            <p:spPr bwMode="auto">
              <a:xfrm>
                <a:off x="56" y="1888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3" name="Rectangle 98"/>
              <p:cNvSpPr>
                <a:spLocks noChangeArrowheads="1"/>
              </p:cNvSpPr>
              <p:nvPr/>
            </p:nvSpPr>
            <p:spPr bwMode="auto">
              <a:xfrm>
                <a:off x="518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4" name="Line 99"/>
              <p:cNvSpPr>
                <a:spLocks noChangeShapeType="1"/>
              </p:cNvSpPr>
              <p:nvPr/>
            </p:nvSpPr>
            <p:spPr bwMode="auto">
              <a:xfrm>
                <a:off x="518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5" name="Rectangle 100"/>
              <p:cNvSpPr>
                <a:spLocks noChangeArrowheads="1"/>
              </p:cNvSpPr>
              <p:nvPr/>
            </p:nvSpPr>
            <p:spPr bwMode="auto">
              <a:xfrm>
                <a:off x="518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6" name="Line 101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7" name="Line 102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8" name="Rectangle 103"/>
              <p:cNvSpPr>
                <a:spLocks noChangeArrowheads="1"/>
              </p:cNvSpPr>
              <p:nvPr/>
            </p:nvSpPr>
            <p:spPr bwMode="auto">
              <a:xfrm>
                <a:off x="526" y="1888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9" name="Line 104"/>
              <p:cNvSpPr>
                <a:spLocks noChangeShapeType="1"/>
              </p:cNvSpPr>
              <p:nvPr/>
            </p:nvSpPr>
            <p:spPr bwMode="auto">
              <a:xfrm>
                <a:off x="526" y="1888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0" name="Rectangle 105"/>
              <p:cNvSpPr>
                <a:spLocks noChangeArrowheads="1"/>
              </p:cNvSpPr>
              <p:nvPr/>
            </p:nvSpPr>
            <p:spPr bwMode="auto">
              <a:xfrm>
                <a:off x="1476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1" name="Line 106"/>
              <p:cNvSpPr>
                <a:spLocks noChangeShapeType="1"/>
              </p:cNvSpPr>
              <p:nvPr/>
            </p:nvSpPr>
            <p:spPr bwMode="auto">
              <a:xfrm>
                <a:off x="147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2" name="Rectangle 107"/>
              <p:cNvSpPr>
                <a:spLocks noChangeArrowheads="1"/>
              </p:cNvSpPr>
              <p:nvPr/>
            </p:nvSpPr>
            <p:spPr bwMode="auto">
              <a:xfrm>
                <a:off x="1476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3" name="Line 108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4" name="Line 109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5" name="Rectangle 110"/>
              <p:cNvSpPr>
                <a:spLocks noChangeArrowheads="1"/>
              </p:cNvSpPr>
              <p:nvPr/>
            </p:nvSpPr>
            <p:spPr bwMode="auto">
              <a:xfrm>
                <a:off x="1484" y="1888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6" name="Line 111"/>
              <p:cNvSpPr>
                <a:spLocks noChangeShapeType="1"/>
              </p:cNvSpPr>
              <p:nvPr/>
            </p:nvSpPr>
            <p:spPr bwMode="auto">
              <a:xfrm>
                <a:off x="1484" y="1888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7" name="Rectangle 112"/>
              <p:cNvSpPr>
                <a:spLocks noChangeArrowheads="1"/>
              </p:cNvSpPr>
              <p:nvPr/>
            </p:nvSpPr>
            <p:spPr bwMode="auto">
              <a:xfrm>
                <a:off x="2201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8" name="Line 113"/>
              <p:cNvSpPr>
                <a:spLocks noChangeShapeType="1"/>
              </p:cNvSpPr>
              <p:nvPr/>
            </p:nvSpPr>
            <p:spPr bwMode="auto">
              <a:xfrm>
                <a:off x="2201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9" name="Rectangle 114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0" name="Line 115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1" name="Line 116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2" name="Rectangle 117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3" name="Line 118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4" name="Line 119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912" name="Group 30911"/>
          <p:cNvGrpSpPr/>
          <p:nvPr/>
        </p:nvGrpSpPr>
        <p:grpSpPr>
          <a:xfrm>
            <a:off x="5550112" y="-27208"/>
            <a:ext cx="3509831" cy="2450052"/>
            <a:chOff x="4724400" y="656686"/>
            <a:chExt cx="4267200" cy="2450052"/>
          </a:xfrm>
        </p:grpSpPr>
        <p:sp>
          <p:nvSpPr>
            <p:cNvPr id="30729" name="Text Box 8"/>
            <p:cNvSpPr txBox="1">
              <a:spLocks noChangeArrowheads="1"/>
            </p:cNvSpPr>
            <p:nvPr/>
          </p:nvSpPr>
          <p:spPr bwMode="auto">
            <a:xfrm>
              <a:off x="4800601" y="656686"/>
              <a:ext cx="1186885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Sailors</a:t>
              </a:r>
            </a:p>
          </p:txBody>
        </p:sp>
        <p:grpSp>
          <p:nvGrpSpPr>
            <p:cNvPr id="30786" name="Group 122"/>
            <p:cNvGrpSpPr>
              <a:grpSpLocks noChangeAspect="1"/>
            </p:cNvGrpSpPr>
            <p:nvPr/>
          </p:nvGrpSpPr>
          <p:grpSpPr bwMode="auto">
            <a:xfrm>
              <a:off x="4724400" y="1004888"/>
              <a:ext cx="4267200" cy="2101850"/>
              <a:chOff x="2976" y="633"/>
              <a:chExt cx="2688" cy="1324"/>
            </a:xfrm>
          </p:grpSpPr>
          <p:sp>
            <p:nvSpPr>
              <p:cNvPr id="30787" name="AutoShape 121"/>
              <p:cNvSpPr>
                <a:spLocks noChangeAspect="1" noChangeArrowheads="1" noTextEdit="1"/>
              </p:cNvSpPr>
              <p:nvPr/>
            </p:nvSpPr>
            <p:spPr bwMode="auto">
              <a:xfrm>
                <a:off x="2976" y="633"/>
                <a:ext cx="2688" cy="1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8" name="Rectangle 123"/>
              <p:cNvSpPr>
                <a:spLocks noChangeArrowheads="1"/>
              </p:cNvSpPr>
              <p:nvPr/>
            </p:nvSpPr>
            <p:spPr bwMode="auto">
              <a:xfrm>
                <a:off x="3050" y="641"/>
                <a:ext cx="459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9" name="Rectangle 124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8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0" name="Rectangle 125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1" name="Line 126"/>
              <p:cNvSpPr>
                <a:spLocks noChangeShapeType="1"/>
              </p:cNvSpPr>
              <p:nvPr/>
            </p:nvSpPr>
            <p:spPr bwMode="auto">
              <a:xfrm>
                <a:off x="3083" y="872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2" name="Rectangle 127"/>
              <p:cNvSpPr>
                <a:spLocks noChangeArrowheads="1"/>
              </p:cNvSpPr>
              <p:nvPr/>
            </p:nvSpPr>
            <p:spPr bwMode="auto">
              <a:xfrm>
                <a:off x="3517" y="641"/>
                <a:ext cx="78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3" name="Rectangle 128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70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4" name="Rectangle 129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5" name="Rectangle 130"/>
              <p:cNvSpPr>
                <a:spLocks noChangeArrowheads="1"/>
              </p:cNvSpPr>
              <p:nvPr/>
            </p:nvSpPr>
            <p:spPr bwMode="auto">
              <a:xfrm>
                <a:off x="4312" y="641"/>
                <a:ext cx="73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6" name="Rectangle 131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5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7" name="Rectangle 132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1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rating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8" name="Rectangle 133"/>
              <p:cNvSpPr>
                <a:spLocks noChangeArrowheads="1"/>
              </p:cNvSpPr>
              <p:nvPr/>
            </p:nvSpPr>
            <p:spPr bwMode="auto">
              <a:xfrm>
                <a:off x="5058" y="641"/>
                <a:ext cx="606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9" name="Rectangle 134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532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0" name="Rectangle 135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39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age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01" name="Rectangle 136"/>
              <p:cNvSpPr>
                <a:spLocks noChangeArrowheads="1"/>
              </p:cNvSpPr>
              <p:nvPr/>
            </p:nvSpPr>
            <p:spPr bwMode="auto">
              <a:xfrm>
                <a:off x="3033" y="63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2" name="Line 137"/>
              <p:cNvSpPr>
                <a:spLocks noChangeShapeType="1"/>
              </p:cNvSpPr>
              <p:nvPr/>
            </p:nvSpPr>
            <p:spPr bwMode="auto">
              <a:xfrm>
                <a:off x="3033" y="63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3" name="Rectangle 138"/>
              <p:cNvSpPr>
                <a:spLocks noChangeArrowheads="1"/>
              </p:cNvSpPr>
              <p:nvPr/>
            </p:nvSpPr>
            <p:spPr bwMode="auto">
              <a:xfrm>
                <a:off x="3509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4" name="Line 139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5" name="Line 140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6" name="Rectangle 141"/>
              <p:cNvSpPr>
                <a:spLocks noChangeArrowheads="1"/>
              </p:cNvSpPr>
              <p:nvPr/>
            </p:nvSpPr>
            <p:spPr bwMode="auto">
              <a:xfrm>
                <a:off x="3517" y="63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7" name="Line 142"/>
              <p:cNvSpPr>
                <a:spLocks noChangeShapeType="1"/>
              </p:cNvSpPr>
              <p:nvPr/>
            </p:nvSpPr>
            <p:spPr bwMode="auto">
              <a:xfrm>
                <a:off x="3517" y="63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8" name="Rectangle 143"/>
              <p:cNvSpPr>
                <a:spLocks noChangeArrowheads="1"/>
              </p:cNvSpPr>
              <p:nvPr/>
            </p:nvSpPr>
            <p:spPr bwMode="auto">
              <a:xfrm>
                <a:off x="4304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9" name="Line 144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0" name="Line 145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1" name="Rectangle 146"/>
              <p:cNvSpPr>
                <a:spLocks noChangeArrowheads="1"/>
              </p:cNvSpPr>
              <p:nvPr/>
            </p:nvSpPr>
            <p:spPr bwMode="auto">
              <a:xfrm>
                <a:off x="4312" y="63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2" name="Line 147"/>
              <p:cNvSpPr>
                <a:spLocks noChangeShapeType="1"/>
              </p:cNvSpPr>
              <p:nvPr/>
            </p:nvSpPr>
            <p:spPr bwMode="auto">
              <a:xfrm>
                <a:off x="4312" y="63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3" name="Rectangle 148"/>
              <p:cNvSpPr>
                <a:spLocks noChangeArrowheads="1"/>
              </p:cNvSpPr>
              <p:nvPr/>
            </p:nvSpPr>
            <p:spPr bwMode="auto">
              <a:xfrm>
                <a:off x="5049" y="63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4" name="Line 149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5" name="Line 150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6" name="Rectangle 151"/>
              <p:cNvSpPr>
                <a:spLocks noChangeArrowheads="1"/>
              </p:cNvSpPr>
              <p:nvPr/>
            </p:nvSpPr>
            <p:spPr bwMode="auto">
              <a:xfrm>
                <a:off x="5058" y="63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7" name="Line 152"/>
              <p:cNvSpPr>
                <a:spLocks noChangeShapeType="1"/>
              </p:cNvSpPr>
              <p:nvPr/>
            </p:nvSpPr>
            <p:spPr bwMode="auto">
              <a:xfrm>
                <a:off x="5058" y="63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8" name="Rectangle 153"/>
              <p:cNvSpPr>
                <a:spLocks noChangeArrowheads="1"/>
              </p:cNvSpPr>
              <p:nvPr/>
            </p:nvSpPr>
            <p:spPr bwMode="auto">
              <a:xfrm>
                <a:off x="5664" y="63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9" name="Line 154"/>
              <p:cNvSpPr>
                <a:spLocks noChangeShapeType="1"/>
              </p:cNvSpPr>
              <p:nvPr/>
            </p:nvSpPr>
            <p:spPr bwMode="auto">
              <a:xfrm>
                <a:off x="5664" y="63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0" name="Rectangle 155"/>
              <p:cNvSpPr>
                <a:spLocks noChangeArrowheads="1"/>
              </p:cNvSpPr>
              <p:nvPr/>
            </p:nvSpPr>
            <p:spPr bwMode="auto">
              <a:xfrm>
                <a:off x="3033" y="641"/>
                <a:ext cx="17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1" name="Line 156"/>
              <p:cNvSpPr>
                <a:spLocks noChangeShapeType="1"/>
              </p:cNvSpPr>
              <p:nvPr/>
            </p:nvSpPr>
            <p:spPr bwMode="auto">
              <a:xfrm>
                <a:off x="3033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2" name="Rectangle 157"/>
              <p:cNvSpPr>
                <a:spLocks noChangeArrowheads="1"/>
              </p:cNvSpPr>
              <p:nvPr/>
            </p:nvSpPr>
            <p:spPr bwMode="auto">
              <a:xfrm>
                <a:off x="3509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3" name="Line 158"/>
              <p:cNvSpPr>
                <a:spLocks noChangeShapeType="1"/>
              </p:cNvSpPr>
              <p:nvPr/>
            </p:nvSpPr>
            <p:spPr bwMode="auto">
              <a:xfrm>
                <a:off x="350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4" name="Rectangle 159"/>
              <p:cNvSpPr>
                <a:spLocks noChangeArrowheads="1"/>
              </p:cNvSpPr>
              <p:nvPr/>
            </p:nvSpPr>
            <p:spPr bwMode="auto">
              <a:xfrm>
                <a:off x="4304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5" name="Line 160"/>
              <p:cNvSpPr>
                <a:spLocks noChangeShapeType="1"/>
              </p:cNvSpPr>
              <p:nvPr/>
            </p:nvSpPr>
            <p:spPr bwMode="auto">
              <a:xfrm>
                <a:off x="430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6" name="Rectangle 161"/>
              <p:cNvSpPr>
                <a:spLocks noChangeArrowheads="1"/>
              </p:cNvSpPr>
              <p:nvPr/>
            </p:nvSpPr>
            <p:spPr bwMode="auto">
              <a:xfrm>
                <a:off x="5049" y="641"/>
                <a:ext cx="9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7" name="Line 162"/>
              <p:cNvSpPr>
                <a:spLocks noChangeShapeType="1"/>
              </p:cNvSpPr>
              <p:nvPr/>
            </p:nvSpPr>
            <p:spPr bwMode="auto">
              <a:xfrm>
                <a:off x="504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8" name="Rectangle 163"/>
              <p:cNvSpPr>
                <a:spLocks noChangeArrowheads="1"/>
              </p:cNvSpPr>
              <p:nvPr/>
            </p:nvSpPr>
            <p:spPr bwMode="auto">
              <a:xfrm>
                <a:off x="5664" y="641"/>
                <a:ext cx="16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9" name="Line 164"/>
              <p:cNvSpPr>
                <a:spLocks noChangeShapeType="1"/>
              </p:cNvSpPr>
              <p:nvPr/>
            </p:nvSpPr>
            <p:spPr bwMode="auto">
              <a:xfrm>
                <a:off x="566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0" name="Rectangle 165"/>
              <p:cNvSpPr>
                <a:spLocks noChangeArrowheads="1"/>
              </p:cNvSpPr>
              <p:nvPr/>
            </p:nvSpPr>
            <p:spPr bwMode="auto">
              <a:xfrm>
                <a:off x="3083" y="976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1" name="Rectangle 166"/>
              <p:cNvSpPr>
                <a:spLocks noChangeArrowheads="1"/>
              </p:cNvSpPr>
              <p:nvPr/>
            </p:nvSpPr>
            <p:spPr bwMode="auto">
              <a:xfrm>
                <a:off x="3558" y="976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dustin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2" name="Rectangle 167"/>
              <p:cNvSpPr>
                <a:spLocks noChangeArrowheads="1"/>
              </p:cNvSpPr>
              <p:nvPr/>
            </p:nvSpPr>
            <p:spPr bwMode="auto">
              <a:xfrm>
                <a:off x="4533" y="976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7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3" name="Rectangle 168"/>
              <p:cNvSpPr>
                <a:spLocks noChangeArrowheads="1"/>
              </p:cNvSpPr>
              <p:nvPr/>
            </p:nvSpPr>
            <p:spPr bwMode="auto">
              <a:xfrm>
                <a:off x="5099" y="976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4" name="Rectangle 169"/>
              <p:cNvSpPr>
                <a:spLocks noChangeArrowheads="1"/>
              </p:cNvSpPr>
              <p:nvPr/>
            </p:nvSpPr>
            <p:spPr bwMode="auto">
              <a:xfrm>
                <a:off x="3033" y="968"/>
                <a:ext cx="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5" name="Line 170"/>
              <p:cNvSpPr>
                <a:spLocks noChangeShapeType="1"/>
              </p:cNvSpPr>
              <p:nvPr/>
            </p:nvSpPr>
            <p:spPr bwMode="auto">
              <a:xfrm>
                <a:off x="3033" y="968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6" name="Rectangle 171"/>
              <p:cNvSpPr>
                <a:spLocks noChangeArrowheads="1"/>
              </p:cNvSpPr>
              <p:nvPr/>
            </p:nvSpPr>
            <p:spPr bwMode="auto">
              <a:xfrm>
                <a:off x="3050" y="968"/>
                <a:ext cx="45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7" name="Line 172"/>
              <p:cNvSpPr>
                <a:spLocks noChangeShapeType="1"/>
              </p:cNvSpPr>
              <p:nvPr/>
            </p:nvSpPr>
            <p:spPr bwMode="auto">
              <a:xfrm>
                <a:off x="3050" y="968"/>
                <a:ext cx="45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8" name="Rectangle 173"/>
              <p:cNvSpPr>
                <a:spLocks noChangeArrowheads="1"/>
              </p:cNvSpPr>
              <p:nvPr/>
            </p:nvSpPr>
            <p:spPr bwMode="auto">
              <a:xfrm>
                <a:off x="3509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9" name="Line 174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0" name="Line 175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1" name="Rectangle 176"/>
              <p:cNvSpPr>
                <a:spLocks noChangeArrowheads="1"/>
              </p:cNvSpPr>
              <p:nvPr/>
            </p:nvSpPr>
            <p:spPr bwMode="auto">
              <a:xfrm>
                <a:off x="3517" y="968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2" name="Line 177"/>
              <p:cNvSpPr>
                <a:spLocks noChangeShapeType="1"/>
              </p:cNvSpPr>
              <p:nvPr/>
            </p:nvSpPr>
            <p:spPr bwMode="auto">
              <a:xfrm>
                <a:off x="3517" y="968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3" name="Rectangle 178"/>
              <p:cNvSpPr>
                <a:spLocks noChangeArrowheads="1"/>
              </p:cNvSpPr>
              <p:nvPr/>
            </p:nvSpPr>
            <p:spPr bwMode="auto">
              <a:xfrm>
                <a:off x="4304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4" name="Line 179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5" name="Line 180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6" name="Rectangle 181"/>
              <p:cNvSpPr>
                <a:spLocks noChangeArrowheads="1"/>
              </p:cNvSpPr>
              <p:nvPr/>
            </p:nvSpPr>
            <p:spPr bwMode="auto">
              <a:xfrm>
                <a:off x="4312" y="968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7" name="Line 182"/>
              <p:cNvSpPr>
                <a:spLocks noChangeShapeType="1"/>
              </p:cNvSpPr>
              <p:nvPr/>
            </p:nvSpPr>
            <p:spPr bwMode="auto">
              <a:xfrm>
                <a:off x="4312" y="968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8" name="Rectangle 183"/>
              <p:cNvSpPr>
                <a:spLocks noChangeArrowheads="1"/>
              </p:cNvSpPr>
              <p:nvPr/>
            </p:nvSpPr>
            <p:spPr bwMode="auto">
              <a:xfrm>
                <a:off x="5049" y="968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9" name="Line 184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0" name="Line 185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1" name="Rectangle 186"/>
              <p:cNvSpPr>
                <a:spLocks noChangeArrowheads="1"/>
              </p:cNvSpPr>
              <p:nvPr/>
            </p:nvSpPr>
            <p:spPr bwMode="auto">
              <a:xfrm>
                <a:off x="5058" y="968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2" name="Line 187"/>
              <p:cNvSpPr>
                <a:spLocks noChangeShapeType="1"/>
              </p:cNvSpPr>
              <p:nvPr/>
            </p:nvSpPr>
            <p:spPr bwMode="auto">
              <a:xfrm>
                <a:off x="5058" y="968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3" name="Rectangle 188"/>
              <p:cNvSpPr>
                <a:spLocks noChangeArrowheads="1"/>
              </p:cNvSpPr>
              <p:nvPr/>
            </p:nvSpPr>
            <p:spPr bwMode="auto">
              <a:xfrm>
                <a:off x="5664" y="968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4" name="Line 189"/>
              <p:cNvSpPr>
                <a:spLocks noChangeShapeType="1"/>
              </p:cNvSpPr>
              <p:nvPr/>
            </p:nvSpPr>
            <p:spPr bwMode="auto">
              <a:xfrm>
                <a:off x="5664" y="96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5" name="Rectangle 190"/>
              <p:cNvSpPr>
                <a:spLocks noChangeArrowheads="1"/>
              </p:cNvSpPr>
              <p:nvPr/>
            </p:nvSpPr>
            <p:spPr bwMode="auto">
              <a:xfrm>
                <a:off x="3033" y="976"/>
                <a:ext cx="17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6" name="Line 191"/>
              <p:cNvSpPr>
                <a:spLocks noChangeShapeType="1"/>
              </p:cNvSpPr>
              <p:nvPr/>
            </p:nvSpPr>
            <p:spPr bwMode="auto">
              <a:xfrm>
                <a:off x="3033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7" name="Rectangle 192"/>
              <p:cNvSpPr>
                <a:spLocks noChangeArrowheads="1"/>
              </p:cNvSpPr>
              <p:nvPr/>
            </p:nvSpPr>
            <p:spPr bwMode="auto">
              <a:xfrm>
                <a:off x="3509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8" name="Line 193"/>
              <p:cNvSpPr>
                <a:spLocks noChangeShapeType="1"/>
              </p:cNvSpPr>
              <p:nvPr/>
            </p:nvSpPr>
            <p:spPr bwMode="auto">
              <a:xfrm>
                <a:off x="350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9" name="Rectangle 194"/>
              <p:cNvSpPr>
                <a:spLocks noChangeArrowheads="1"/>
              </p:cNvSpPr>
              <p:nvPr/>
            </p:nvSpPr>
            <p:spPr bwMode="auto">
              <a:xfrm>
                <a:off x="4304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0" name="Line 195"/>
              <p:cNvSpPr>
                <a:spLocks noChangeShapeType="1"/>
              </p:cNvSpPr>
              <p:nvPr/>
            </p:nvSpPr>
            <p:spPr bwMode="auto">
              <a:xfrm>
                <a:off x="430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1" name="Rectangle 196"/>
              <p:cNvSpPr>
                <a:spLocks noChangeArrowheads="1"/>
              </p:cNvSpPr>
              <p:nvPr/>
            </p:nvSpPr>
            <p:spPr bwMode="auto">
              <a:xfrm>
                <a:off x="5049" y="976"/>
                <a:ext cx="9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2" name="Line 197"/>
              <p:cNvSpPr>
                <a:spLocks noChangeShapeType="1"/>
              </p:cNvSpPr>
              <p:nvPr/>
            </p:nvSpPr>
            <p:spPr bwMode="auto">
              <a:xfrm>
                <a:off x="504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3" name="Rectangle 198"/>
              <p:cNvSpPr>
                <a:spLocks noChangeArrowheads="1"/>
              </p:cNvSpPr>
              <p:nvPr/>
            </p:nvSpPr>
            <p:spPr bwMode="auto">
              <a:xfrm>
                <a:off x="5664" y="976"/>
                <a:ext cx="16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4" name="Line 199"/>
              <p:cNvSpPr>
                <a:spLocks noChangeShapeType="1"/>
              </p:cNvSpPr>
              <p:nvPr/>
            </p:nvSpPr>
            <p:spPr bwMode="auto">
              <a:xfrm>
                <a:off x="566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5" name="Rectangle 200"/>
              <p:cNvSpPr>
                <a:spLocks noChangeArrowheads="1"/>
              </p:cNvSpPr>
              <p:nvPr/>
            </p:nvSpPr>
            <p:spPr bwMode="auto">
              <a:xfrm>
                <a:off x="3083" y="128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6" name="Rectangle 201"/>
              <p:cNvSpPr>
                <a:spLocks noChangeArrowheads="1"/>
              </p:cNvSpPr>
              <p:nvPr/>
            </p:nvSpPr>
            <p:spPr bwMode="auto">
              <a:xfrm>
                <a:off x="3558" y="1287"/>
                <a:ext cx="67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lubber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7" name="Rectangle 202"/>
              <p:cNvSpPr>
                <a:spLocks noChangeArrowheads="1"/>
              </p:cNvSpPr>
              <p:nvPr/>
            </p:nvSpPr>
            <p:spPr bwMode="auto">
              <a:xfrm>
                <a:off x="4533" y="1287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8" name="Rectangle 203"/>
              <p:cNvSpPr>
                <a:spLocks noChangeArrowheads="1"/>
              </p:cNvSpPr>
              <p:nvPr/>
            </p:nvSpPr>
            <p:spPr bwMode="auto">
              <a:xfrm>
                <a:off x="5099" y="128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55.5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9" name="Rectangle 204"/>
              <p:cNvSpPr>
                <a:spLocks noChangeArrowheads="1"/>
              </p:cNvSpPr>
              <p:nvPr/>
            </p:nvSpPr>
            <p:spPr bwMode="auto">
              <a:xfrm>
                <a:off x="3033" y="1287"/>
                <a:ext cx="17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0" name="Line 205"/>
              <p:cNvSpPr>
                <a:spLocks noChangeShapeType="1"/>
              </p:cNvSpPr>
              <p:nvPr/>
            </p:nvSpPr>
            <p:spPr bwMode="auto">
              <a:xfrm>
                <a:off x="3033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1" name="Rectangle 206"/>
              <p:cNvSpPr>
                <a:spLocks noChangeArrowheads="1"/>
              </p:cNvSpPr>
              <p:nvPr/>
            </p:nvSpPr>
            <p:spPr bwMode="auto">
              <a:xfrm>
                <a:off x="3509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2" name="Line 207"/>
              <p:cNvSpPr>
                <a:spLocks noChangeShapeType="1"/>
              </p:cNvSpPr>
              <p:nvPr/>
            </p:nvSpPr>
            <p:spPr bwMode="auto">
              <a:xfrm>
                <a:off x="350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3" name="Rectangle 208"/>
              <p:cNvSpPr>
                <a:spLocks noChangeArrowheads="1"/>
              </p:cNvSpPr>
              <p:nvPr/>
            </p:nvSpPr>
            <p:spPr bwMode="auto">
              <a:xfrm>
                <a:off x="4304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4" name="Line 209"/>
              <p:cNvSpPr>
                <a:spLocks noChangeShapeType="1"/>
              </p:cNvSpPr>
              <p:nvPr/>
            </p:nvSpPr>
            <p:spPr bwMode="auto">
              <a:xfrm>
                <a:off x="430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5" name="Rectangle 210"/>
              <p:cNvSpPr>
                <a:spLocks noChangeArrowheads="1"/>
              </p:cNvSpPr>
              <p:nvPr/>
            </p:nvSpPr>
            <p:spPr bwMode="auto">
              <a:xfrm>
                <a:off x="5049" y="1287"/>
                <a:ext cx="9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6" name="Line 211"/>
              <p:cNvSpPr>
                <a:spLocks noChangeShapeType="1"/>
              </p:cNvSpPr>
              <p:nvPr/>
            </p:nvSpPr>
            <p:spPr bwMode="auto">
              <a:xfrm>
                <a:off x="504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7" name="Rectangle 212"/>
              <p:cNvSpPr>
                <a:spLocks noChangeArrowheads="1"/>
              </p:cNvSpPr>
              <p:nvPr/>
            </p:nvSpPr>
            <p:spPr bwMode="auto">
              <a:xfrm>
                <a:off x="5664" y="1287"/>
                <a:ext cx="16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8" name="Line 213"/>
              <p:cNvSpPr>
                <a:spLocks noChangeShapeType="1"/>
              </p:cNvSpPr>
              <p:nvPr/>
            </p:nvSpPr>
            <p:spPr bwMode="auto">
              <a:xfrm>
                <a:off x="566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9" name="Rectangle 214"/>
              <p:cNvSpPr>
                <a:spLocks noChangeArrowheads="1"/>
              </p:cNvSpPr>
              <p:nvPr/>
            </p:nvSpPr>
            <p:spPr bwMode="auto">
              <a:xfrm>
                <a:off x="308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0" name="Rectangle 215"/>
              <p:cNvSpPr>
                <a:spLocks noChangeArrowheads="1"/>
              </p:cNvSpPr>
              <p:nvPr/>
            </p:nvSpPr>
            <p:spPr bwMode="auto">
              <a:xfrm>
                <a:off x="3558" y="1567"/>
                <a:ext cx="54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rusty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1" name="Rectangle 216"/>
              <p:cNvSpPr>
                <a:spLocks noChangeArrowheads="1"/>
              </p:cNvSpPr>
              <p:nvPr/>
            </p:nvSpPr>
            <p:spPr bwMode="auto">
              <a:xfrm>
                <a:off x="453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2" name="Rectangle 217"/>
              <p:cNvSpPr>
                <a:spLocks noChangeArrowheads="1"/>
              </p:cNvSpPr>
              <p:nvPr/>
            </p:nvSpPr>
            <p:spPr bwMode="auto">
              <a:xfrm>
                <a:off x="5099" y="156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3" name="Rectangle 218"/>
              <p:cNvSpPr>
                <a:spLocks noChangeArrowheads="1"/>
              </p:cNvSpPr>
              <p:nvPr/>
            </p:nvSpPr>
            <p:spPr bwMode="auto">
              <a:xfrm>
                <a:off x="3033" y="1566"/>
                <a:ext cx="17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4" name="Line 219"/>
              <p:cNvSpPr>
                <a:spLocks noChangeShapeType="1"/>
              </p:cNvSpPr>
              <p:nvPr/>
            </p:nvSpPr>
            <p:spPr bwMode="auto">
              <a:xfrm>
                <a:off x="3033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5" name="Rectangle 220"/>
              <p:cNvSpPr>
                <a:spLocks noChangeArrowheads="1"/>
              </p:cNvSpPr>
              <p:nvPr/>
            </p:nvSpPr>
            <p:spPr bwMode="auto">
              <a:xfrm>
                <a:off x="3033" y="185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6" name="Line 221"/>
              <p:cNvSpPr>
                <a:spLocks noChangeShapeType="1"/>
              </p:cNvSpPr>
              <p:nvPr/>
            </p:nvSpPr>
            <p:spPr bwMode="auto">
              <a:xfrm>
                <a:off x="3033" y="185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7" name="Rectangle 222"/>
              <p:cNvSpPr>
                <a:spLocks noChangeArrowheads="1"/>
              </p:cNvSpPr>
              <p:nvPr/>
            </p:nvSpPr>
            <p:spPr bwMode="auto">
              <a:xfrm>
                <a:off x="3509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8" name="Line 223"/>
              <p:cNvSpPr>
                <a:spLocks noChangeShapeType="1"/>
              </p:cNvSpPr>
              <p:nvPr/>
            </p:nvSpPr>
            <p:spPr bwMode="auto">
              <a:xfrm>
                <a:off x="350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9" name="Rectangle 224"/>
              <p:cNvSpPr>
                <a:spLocks noChangeArrowheads="1"/>
              </p:cNvSpPr>
              <p:nvPr/>
            </p:nvSpPr>
            <p:spPr bwMode="auto">
              <a:xfrm>
                <a:off x="3509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0" name="Line 225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1" name="Line 226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2" name="Rectangle 227"/>
              <p:cNvSpPr>
                <a:spLocks noChangeArrowheads="1"/>
              </p:cNvSpPr>
              <p:nvPr/>
            </p:nvSpPr>
            <p:spPr bwMode="auto">
              <a:xfrm>
                <a:off x="3517" y="185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3" name="Line 228"/>
              <p:cNvSpPr>
                <a:spLocks noChangeShapeType="1"/>
              </p:cNvSpPr>
              <p:nvPr/>
            </p:nvSpPr>
            <p:spPr bwMode="auto">
              <a:xfrm>
                <a:off x="3517" y="185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4" name="Rectangle 229"/>
              <p:cNvSpPr>
                <a:spLocks noChangeArrowheads="1"/>
              </p:cNvSpPr>
              <p:nvPr/>
            </p:nvSpPr>
            <p:spPr bwMode="auto">
              <a:xfrm>
                <a:off x="4304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5" name="Line 230"/>
              <p:cNvSpPr>
                <a:spLocks noChangeShapeType="1"/>
              </p:cNvSpPr>
              <p:nvPr/>
            </p:nvSpPr>
            <p:spPr bwMode="auto">
              <a:xfrm>
                <a:off x="430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6" name="Rectangle 231"/>
              <p:cNvSpPr>
                <a:spLocks noChangeArrowheads="1"/>
              </p:cNvSpPr>
              <p:nvPr/>
            </p:nvSpPr>
            <p:spPr bwMode="auto">
              <a:xfrm>
                <a:off x="4304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7" name="Line 232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8" name="Line 233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9" name="Rectangle 234"/>
              <p:cNvSpPr>
                <a:spLocks noChangeArrowheads="1"/>
              </p:cNvSpPr>
              <p:nvPr/>
            </p:nvSpPr>
            <p:spPr bwMode="auto">
              <a:xfrm>
                <a:off x="4312" y="185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0" name="Line 235"/>
              <p:cNvSpPr>
                <a:spLocks noChangeShapeType="1"/>
              </p:cNvSpPr>
              <p:nvPr/>
            </p:nvSpPr>
            <p:spPr bwMode="auto">
              <a:xfrm>
                <a:off x="4312" y="185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1" name="Rectangle 236"/>
              <p:cNvSpPr>
                <a:spLocks noChangeArrowheads="1"/>
              </p:cNvSpPr>
              <p:nvPr/>
            </p:nvSpPr>
            <p:spPr bwMode="auto">
              <a:xfrm>
                <a:off x="5049" y="1566"/>
                <a:ext cx="9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2" name="Line 237"/>
              <p:cNvSpPr>
                <a:spLocks noChangeShapeType="1"/>
              </p:cNvSpPr>
              <p:nvPr/>
            </p:nvSpPr>
            <p:spPr bwMode="auto">
              <a:xfrm>
                <a:off x="504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3" name="Rectangle 238"/>
              <p:cNvSpPr>
                <a:spLocks noChangeArrowheads="1"/>
              </p:cNvSpPr>
              <p:nvPr/>
            </p:nvSpPr>
            <p:spPr bwMode="auto">
              <a:xfrm>
                <a:off x="5049" y="185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4" name="Line 239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5" name="Line 240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6" name="Rectangle 241"/>
              <p:cNvSpPr>
                <a:spLocks noChangeArrowheads="1"/>
              </p:cNvSpPr>
              <p:nvPr/>
            </p:nvSpPr>
            <p:spPr bwMode="auto">
              <a:xfrm>
                <a:off x="5058" y="185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7" name="Line 242"/>
              <p:cNvSpPr>
                <a:spLocks noChangeShapeType="1"/>
              </p:cNvSpPr>
              <p:nvPr/>
            </p:nvSpPr>
            <p:spPr bwMode="auto">
              <a:xfrm>
                <a:off x="5058" y="185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8" name="Rectangle 243"/>
              <p:cNvSpPr>
                <a:spLocks noChangeArrowheads="1"/>
              </p:cNvSpPr>
              <p:nvPr/>
            </p:nvSpPr>
            <p:spPr bwMode="auto">
              <a:xfrm>
                <a:off x="5664" y="1566"/>
                <a:ext cx="16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9" name="Line 244"/>
              <p:cNvSpPr>
                <a:spLocks noChangeShapeType="1"/>
              </p:cNvSpPr>
              <p:nvPr/>
            </p:nvSpPr>
            <p:spPr bwMode="auto">
              <a:xfrm>
                <a:off x="566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0" name="Rectangle 245"/>
              <p:cNvSpPr>
                <a:spLocks noChangeArrowheads="1"/>
              </p:cNvSpPr>
              <p:nvPr/>
            </p:nvSpPr>
            <p:spPr bwMode="auto">
              <a:xfrm>
                <a:off x="5664" y="185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1" name="Line 246"/>
              <p:cNvSpPr>
                <a:spLocks noChangeShapeType="1"/>
              </p:cNvSpPr>
              <p:nvPr/>
            </p:nvSpPr>
            <p:spPr bwMode="auto">
              <a:xfrm>
                <a:off x="5664" y="185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8" name="Rectangle 4"/>
          <p:cNvSpPr txBox="1">
            <a:spLocks noChangeArrowheads="1"/>
          </p:cNvSpPr>
          <p:nvPr/>
        </p:nvSpPr>
        <p:spPr bwMode="auto">
          <a:xfrm>
            <a:off x="10430" y="4561217"/>
            <a:ext cx="9268514" cy="53101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kern="0" dirty="0" smtClean="0">
                <a:solidFill>
                  <a:srgbClr val="002060"/>
                </a:solidFill>
              </a:rPr>
              <a:t>Find names of sailors who’ve reserved boat #103</a:t>
            </a:r>
          </a:p>
        </p:txBody>
      </p:sp>
      <p:sp>
        <p:nvSpPr>
          <p:cNvPr id="263" name="Rectangle 4"/>
          <p:cNvSpPr txBox="1">
            <a:spLocks noChangeArrowheads="1"/>
          </p:cNvSpPr>
          <p:nvPr/>
        </p:nvSpPr>
        <p:spPr bwMode="auto">
          <a:xfrm>
            <a:off x="45526" y="5246349"/>
            <a:ext cx="9098473" cy="58561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1:   </a:t>
            </a:r>
            <a:r>
              <a:rPr 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2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l-GR" alt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3200" b="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bid=103</a:t>
            </a:r>
            <a:r>
              <a:rPr lang="en-US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Reserves) </a:t>
            </a:r>
            <a:r>
              <a:rPr lang="en-US" alt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⋈ Sailors)</a:t>
            </a:r>
            <a:endParaRPr lang="el-GR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Rectangle 4"/>
          <p:cNvSpPr txBox="1">
            <a:spLocks noChangeArrowheads="1"/>
          </p:cNvSpPr>
          <p:nvPr/>
        </p:nvSpPr>
        <p:spPr bwMode="auto">
          <a:xfrm>
            <a:off x="-7828" y="5967342"/>
            <a:ext cx="9197104" cy="78722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2:     </a:t>
            </a:r>
            <a:r>
              <a:rPr 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2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3200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bid=103</a:t>
            </a:r>
            <a:r>
              <a:rPr lang="en-US" alt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(Reserves ⋈ Sailors</a:t>
            </a:r>
            <a:r>
              <a:rPr lang="en-US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l-GR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801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  <p:bldP spid="26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1"/>
          <p:cNvSpPr>
            <a:spLocks/>
          </p:cNvSpPr>
          <p:nvPr/>
        </p:nvSpPr>
        <p:spPr bwMode="auto">
          <a:xfrm>
            <a:off x="685800" y="6248400"/>
            <a:ext cx="1905000" cy="457200"/>
          </a:xfrm>
          <a:custGeom>
            <a:avLst/>
            <a:gdLst>
              <a:gd name="T0" fmla="*/ 0 w 10000"/>
              <a:gd name="T1" fmla="*/ 0 h 10000"/>
              <a:gd name="T2" fmla="*/ 1905000 w 10000"/>
              <a:gd name="T3" fmla="*/ 0 h 10000"/>
              <a:gd name="T4" fmla="*/ 19050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3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4864" y="33157"/>
            <a:ext cx="2295357" cy="609600"/>
          </a:xfrm>
          <a:noFill/>
        </p:spPr>
        <p:txBody>
          <a:bodyPr/>
          <a:lstStyle/>
          <a:p>
            <a:pPr eaLnBrk="1" hangingPunct="1">
              <a:spcAft>
                <a:spcPts val="13"/>
              </a:spcAft>
            </a:pPr>
            <a:r>
              <a:rPr lang="en-US" alt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</a:p>
        </p:txBody>
      </p:sp>
      <p:grpSp>
        <p:nvGrpSpPr>
          <p:cNvPr id="30913" name="Group 30912"/>
          <p:cNvGrpSpPr/>
          <p:nvPr/>
        </p:nvGrpSpPr>
        <p:grpSpPr>
          <a:xfrm>
            <a:off x="4360260" y="2119542"/>
            <a:ext cx="4707818" cy="1598613"/>
            <a:chOff x="1799111" y="4321699"/>
            <a:chExt cx="4420714" cy="1598613"/>
          </a:xfrm>
        </p:grpSpPr>
        <p:pic>
          <p:nvPicPr>
            <p:cNvPr id="3072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0362" y="4321699"/>
              <a:ext cx="3319463" cy="159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Text Box 7"/>
            <p:cNvSpPr txBox="1">
              <a:spLocks noChangeArrowheads="1"/>
            </p:cNvSpPr>
            <p:nvPr/>
          </p:nvSpPr>
          <p:spPr bwMode="auto">
            <a:xfrm>
              <a:off x="1799111" y="4391946"/>
              <a:ext cx="1122912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Reserves</a:t>
              </a:r>
            </a:p>
          </p:txBody>
        </p:sp>
      </p:grpSp>
      <p:grpSp>
        <p:nvGrpSpPr>
          <p:cNvPr id="30785" name="Group 30784"/>
          <p:cNvGrpSpPr/>
          <p:nvPr/>
        </p:nvGrpSpPr>
        <p:grpSpPr>
          <a:xfrm>
            <a:off x="139100" y="840366"/>
            <a:ext cx="3521583" cy="2463808"/>
            <a:chOff x="88900" y="636580"/>
            <a:chExt cx="3417888" cy="2463808"/>
          </a:xfrm>
        </p:grpSpPr>
        <p:sp>
          <p:nvSpPr>
            <p:cNvPr id="30730" name="Text Box 9"/>
            <p:cNvSpPr txBox="1">
              <a:spLocks noChangeArrowheads="1"/>
            </p:cNvSpPr>
            <p:nvPr/>
          </p:nvSpPr>
          <p:spPr bwMode="auto">
            <a:xfrm>
              <a:off x="128081" y="636580"/>
              <a:ext cx="796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Boats</a:t>
              </a:r>
            </a:p>
          </p:txBody>
        </p:sp>
        <p:grpSp>
          <p:nvGrpSpPr>
            <p:cNvPr id="2" name="Group 3"/>
            <p:cNvGrpSpPr>
              <a:grpSpLocks noChangeAspect="1"/>
            </p:cNvGrpSpPr>
            <p:nvPr/>
          </p:nvGrpSpPr>
          <p:grpSpPr bwMode="auto">
            <a:xfrm>
              <a:off x="88900" y="947738"/>
              <a:ext cx="3417888" cy="2152650"/>
              <a:chOff x="56" y="597"/>
              <a:chExt cx="2153" cy="1356"/>
            </a:xfrm>
          </p:grpSpPr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72" y="605"/>
                <a:ext cx="446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Rectangle 6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>
                <a:off x="104" y="836"/>
                <a:ext cx="27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526" y="605"/>
                <a:ext cx="95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87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14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622" y="605"/>
                <a:ext cx="66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1484" y="605"/>
                <a:ext cx="717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639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54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color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56" y="597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56" y="597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518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526" y="597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526" y="597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1476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1484" y="597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>
                <a:off x="1484" y="597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56" y="605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>
                <a:off x="5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518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6"/>
              <p:cNvSpPr>
                <a:spLocks noChangeShapeType="1"/>
              </p:cNvSpPr>
              <p:nvPr/>
            </p:nvSpPr>
            <p:spPr bwMode="auto">
              <a:xfrm>
                <a:off x="518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1476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147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2201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2201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104" y="86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566" y="868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43"/>
              <p:cNvSpPr>
                <a:spLocks noChangeArrowheads="1"/>
              </p:cNvSpPr>
              <p:nvPr/>
            </p:nvSpPr>
            <p:spPr bwMode="auto">
              <a:xfrm>
                <a:off x="1523" y="868"/>
                <a:ext cx="51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Blue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44"/>
              <p:cNvSpPr>
                <a:spLocks noChangeArrowheads="1"/>
              </p:cNvSpPr>
              <p:nvPr/>
            </p:nvSpPr>
            <p:spPr bwMode="auto">
              <a:xfrm>
                <a:off x="56" y="860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56" y="860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72" y="860"/>
                <a:ext cx="44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72" y="860"/>
                <a:ext cx="44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518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50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526" y="860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526" y="860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1476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1484" y="860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57"/>
              <p:cNvSpPr>
                <a:spLocks noChangeShapeType="1"/>
              </p:cNvSpPr>
              <p:nvPr/>
            </p:nvSpPr>
            <p:spPr bwMode="auto">
              <a:xfrm>
                <a:off x="1484" y="860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2201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61"/>
              <p:cNvSpPr>
                <a:spLocks noChangeArrowheads="1"/>
              </p:cNvSpPr>
              <p:nvPr/>
            </p:nvSpPr>
            <p:spPr bwMode="auto">
              <a:xfrm>
                <a:off x="56" y="86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5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3"/>
              <p:cNvSpPr>
                <a:spLocks noChangeArrowheads="1"/>
              </p:cNvSpPr>
              <p:nvPr/>
            </p:nvSpPr>
            <p:spPr bwMode="auto">
              <a:xfrm>
                <a:off x="518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0" name="Line 64"/>
              <p:cNvSpPr>
                <a:spLocks noChangeShapeType="1"/>
              </p:cNvSpPr>
              <p:nvPr/>
            </p:nvSpPr>
            <p:spPr bwMode="auto">
              <a:xfrm>
                <a:off x="518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1" name="Rectangle 65"/>
              <p:cNvSpPr>
                <a:spLocks noChangeArrowheads="1"/>
              </p:cNvSpPr>
              <p:nvPr/>
            </p:nvSpPr>
            <p:spPr bwMode="auto">
              <a:xfrm>
                <a:off x="1476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1" name="Line 66"/>
              <p:cNvSpPr>
                <a:spLocks noChangeShapeType="1"/>
              </p:cNvSpPr>
              <p:nvPr/>
            </p:nvSpPr>
            <p:spPr bwMode="auto">
              <a:xfrm>
                <a:off x="147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2" name="Rectangle 67"/>
              <p:cNvSpPr>
                <a:spLocks noChangeArrowheads="1"/>
              </p:cNvSpPr>
              <p:nvPr/>
            </p:nvSpPr>
            <p:spPr bwMode="auto">
              <a:xfrm>
                <a:off x="2201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3" name="Line 68"/>
              <p:cNvSpPr>
                <a:spLocks noChangeShapeType="1"/>
              </p:cNvSpPr>
              <p:nvPr/>
            </p:nvSpPr>
            <p:spPr bwMode="auto">
              <a:xfrm>
                <a:off x="2201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4" name="Rectangle 69"/>
              <p:cNvSpPr>
                <a:spLocks noChangeArrowheads="1"/>
              </p:cNvSpPr>
              <p:nvPr/>
            </p:nvSpPr>
            <p:spPr bwMode="auto">
              <a:xfrm>
                <a:off x="104" y="1123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5" name="Rectangle 70"/>
              <p:cNvSpPr>
                <a:spLocks noChangeArrowheads="1"/>
              </p:cNvSpPr>
              <p:nvPr/>
            </p:nvSpPr>
            <p:spPr bwMode="auto">
              <a:xfrm>
                <a:off x="566" y="1123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6" name="Rectangle 71"/>
              <p:cNvSpPr>
                <a:spLocks noChangeArrowheads="1"/>
              </p:cNvSpPr>
              <p:nvPr/>
            </p:nvSpPr>
            <p:spPr bwMode="auto">
              <a:xfrm>
                <a:off x="1523" y="1123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7" name="Rectangle 72"/>
              <p:cNvSpPr>
                <a:spLocks noChangeArrowheads="1"/>
              </p:cNvSpPr>
              <p:nvPr/>
            </p:nvSpPr>
            <p:spPr bwMode="auto">
              <a:xfrm>
                <a:off x="56" y="112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8" name="Line 73"/>
              <p:cNvSpPr>
                <a:spLocks noChangeShapeType="1"/>
              </p:cNvSpPr>
              <p:nvPr/>
            </p:nvSpPr>
            <p:spPr bwMode="auto">
              <a:xfrm>
                <a:off x="5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9" name="Rectangle 74"/>
              <p:cNvSpPr>
                <a:spLocks noChangeArrowheads="1"/>
              </p:cNvSpPr>
              <p:nvPr/>
            </p:nvSpPr>
            <p:spPr bwMode="auto">
              <a:xfrm>
                <a:off x="518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0" name="Line 75"/>
              <p:cNvSpPr>
                <a:spLocks noChangeShapeType="1"/>
              </p:cNvSpPr>
              <p:nvPr/>
            </p:nvSpPr>
            <p:spPr bwMode="auto">
              <a:xfrm>
                <a:off x="518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1" name="Rectangle 76"/>
              <p:cNvSpPr>
                <a:spLocks noChangeArrowheads="1"/>
              </p:cNvSpPr>
              <p:nvPr/>
            </p:nvSpPr>
            <p:spPr bwMode="auto">
              <a:xfrm>
                <a:off x="1476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2" name="Line 77"/>
              <p:cNvSpPr>
                <a:spLocks noChangeShapeType="1"/>
              </p:cNvSpPr>
              <p:nvPr/>
            </p:nvSpPr>
            <p:spPr bwMode="auto">
              <a:xfrm>
                <a:off x="147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3" name="Rectangle 78"/>
              <p:cNvSpPr>
                <a:spLocks noChangeArrowheads="1"/>
              </p:cNvSpPr>
              <p:nvPr/>
            </p:nvSpPr>
            <p:spPr bwMode="auto">
              <a:xfrm>
                <a:off x="2201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4" name="Line 79"/>
              <p:cNvSpPr>
                <a:spLocks noChangeShapeType="1"/>
              </p:cNvSpPr>
              <p:nvPr/>
            </p:nvSpPr>
            <p:spPr bwMode="auto">
              <a:xfrm>
                <a:off x="2201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5" name="Rectangle 80"/>
              <p:cNvSpPr>
                <a:spLocks noChangeArrowheads="1"/>
              </p:cNvSpPr>
              <p:nvPr/>
            </p:nvSpPr>
            <p:spPr bwMode="auto">
              <a:xfrm>
                <a:off x="104" y="137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6" name="Rectangle 81"/>
              <p:cNvSpPr>
                <a:spLocks noChangeArrowheads="1"/>
              </p:cNvSpPr>
              <p:nvPr/>
            </p:nvSpPr>
            <p:spPr bwMode="auto">
              <a:xfrm>
                <a:off x="566" y="1378"/>
                <a:ext cx="758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Clipper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7" name="Rectangle 82"/>
              <p:cNvSpPr>
                <a:spLocks noChangeArrowheads="1"/>
              </p:cNvSpPr>
              <p:nvPr/>
            </p:nvSpPr>
            <p:spPr bwMode="auto">
              <a:xfrm>
                <a:off x="1523" y="1378"/>
                <a:ext cx="61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Green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8" name="Rectangle 83"/>
              <p:cNvSpPr>
                <a:spLocks noChangeArrowheads="1"/>
              </p:cNvSpPr>
              <p:nvPr/>
            </p:nvSpPr>
            <p:spPr bwMode="auto">
              <a:xfrm>
                <a:off x="56" y="137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9" name="Line 84"/>
              <p:cNvSpPr>
                <a:spLocks noChangeShapeType="1"/>
              </p:cNvSpPr>
              <p:nvPr/>
            </p:nvSpPr>
            <p:spPr bwMode="auto">
              <a:xfrm>
                <a:off x="5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0" name="Rectangle 85"/>
              <p:cNvSpPr>
                <a:spLocks noChangeArrowheads="1"/>
              </p:cNvSpPr>
              <p:nvPr/>
            </p:nvSpPr>
            <p:spPr bwMode="auto">
              <a:xfrm>
                <a:off x="518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1" name="Line 86"/>
              <p:cNvSpPr>
                <a:spLocks noChangeShapeType="1"/>
              </p:cNvSpPr>
              <p:nvPr/>
            </p:nvSpPr>
            <p:spPr bwMode="auto">
              <a:xfrm>
                <a:off x="518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2" name="Rectangle 87"/>
              <p:cNvSpPr>
                <a:spLocks noChangeArrowheads="1"/>
              </p:cNvSpPr>
              <p:nvPr/>
            </p:nvSpPr>
            <p:spPr bwMode="auto">
              <a:xfrm>
                <a:off x="1476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3" name="Line 88"/>
              <p:cNvSpPr>
                <a:spLocks noChangeShapeType="1"/>
              </p:cNvSpPr>
              <p:nvPr/>
            </p:nvSpPr>
            <p:spPr bwMode="auto">
              <a:xfrm>
                <a:off x="147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4" name="Rectangle 89"/>
              <p:cNvSpPr>
                <a:spLocks noChangeArrowheads="1"/>
              </p:cNvSpPr>
              <p:nvPr/>
            </p:nvSpPr>
            <p:spPr bwMode="auto">
              <a:xfrm>
                <a:off x="2201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5" name="Line 90"/>
              <p:cNvSpPr>
                <a:spLocks noChangeShapeType="1"/>
              </p:cNvSpPr>
              <p:nvPr/>
            </p:nvSpPr>
            <p:spPr bwMode="auto">
              <a:xfrm>
                <a:off x="2201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6" name="Rectangle 91"/>
              <p:cNvSpPr>
                <a:spLocks noChangeArrowheads="1"/>
              </p:cNvSpPr>
              <p:nvPr/>
            </p:nvSpPr>
            <p:spPr bwMode="auto">
              <a:xfrm>
                <a:off x="104" y="1634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7" name="Rectangle 92"/>
              <p:cNvSpPr>
                <a:spLocks noChangeArrowheads="1"/>
              </p:cNvSpPr>
              <p:nvPr/>
            </p:nvSpPr>
            <p:spPr bwMode="auto">
              <a:xfrm>
                <a:off x="566" y="1634"/>
                <a:ext cx="72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Marine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8" name="Rectangle 93"/>
              <p:cNvSpPr>
                <a:spLocks noChangeArrowheads="1"/>
              </p:cNvSpPr>
              <p:nvPr/>
            </p:nvSpPr>
            <p:spPr bwMode="auto">
              <a:xfrm>
                <a:off x="1523" y="1634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9" name="Rectangle 94"/>
              <p:cNvSpPr>
                <a:spLocks noChangeArrowheads="1"/>
              </p:cNvSpPr>
              <p:nvPr/>
            </p:nvSpPr>
            <p:spPr bwMode="auto">
              <a:xfrm>
                <a:off x="56" y="163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0" name="Line 95"/>
              <p:cNvSpPr>
                <a:spLocks noChangeShapeType="1"/>
              </p:cNvSpPr>
              <p:nvPr/>
            </p:nvSpPr>
            <p:spPr bwMode="auto">
              <a:xfrm>
                <a:off x="5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1" name="Rectangle 96"/>
              <p:cNvSpPr>
                <a:spLocks noChangeArrowheads="1"/>
              </p:cNvSpPr>
              <p:nvPr/>
            </p:nvSpPr>
            <p:spPr bwMode="auto">
              <a:xfrm>
                <a:off x="56" y="1888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2" name="Line 97"/>
              <p:cNvSpPr>
                <a:spLocks noChangeShapeType="1"/>
              </p:cNvSpPr>
              <p:nvPr/>
            </p:nvSpPr>
            <p:spPr bwMode="auto">
              <a:xfrm>
                <a:off x="56" y="1888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3" name="Rectangle 98"/>
              <p:cNvSpPr>
                <a:spLocks noChangeArrowheads="1"/>
              </p:cNvSpPr>
              <p:nvPr/>
            </p:nvSpPr>
            <p:spPr bwMode="auto">
              <a:xfrm>
                <a:off x="518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4" name="Line 99"/>
              <p:cNvSpPr>
                <a:spLocks noChangeShapeType="1"/>
              </p:cNvSpPr>
              <p:nvPr/>
            </p:nvSpPr>
            <p:spPr bwMode="auto">
              <a:xfrm>
                <a:off x="518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5" name="Rectangle 100"/>
              <p:cNvSpPr>
                <a:spLocks noChangeArrowheads="1"/>
              </p:cNvSpPr>
              <p:nvPr/>
            </p:nvSpPr>
            <p:spPr bwMode="auto">
              <a:xfrm>
                <a:off x="518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6" name="Line 101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7" name="Line 102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8" name="Rectangle 103"/>
              <p:cNvSpPr>
                <a:spLocks noChangeArrowheads="1"/>
              </p:cNvSpPr>
              <p:nvPr/>
            </p:nvSpPr>
            <p:spPr bwMode="auto">
              <a:xfrm>
                <a:off x="526" y="1888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9" name="Line 104"/>
              <p:cNvSpPr>
                <a:spLocks noChangeShapeType="1"/>
              </p:cNvSpPr>
              <p:nvPr/>
            </p:nvSpPr>
            <p:spPr bwMode="auto">
              <a:xfrm>
                <a:off x="526" y="1888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0" name="Rectangle 105"/>
              <p:cNvSpPr>
                <a:spLocks noChangeArrowheads="1"/>
              </p:cNvSpPr>
              <p:nvPr/>
            </p:nvSpPr>
            <p:spPr bwMode="auto">
              <a:xfrm>
                <a:off x="1476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1" name="Line 106"/>
              <p:cNvSpPr>
                <a:spLocks noChangeShapeType="1"/>
              </p:cNvSpPr>
              <p:nvPr/>
            </p:nvSpPr>
            <p:spPr bwMode="auto">
              <a:xfrm>
                <a:off x="147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2" name="Rectangle 107"/>
              <p:cNvSpPr>
                <a:spLocks noChangeArrowheads="1"/>
              </p:cNvSpPr>
              <p:nvPr/>
            </p:nvSpPr>
            <p:spPr bwMode="auto">
              <a:xfrm>
                <a:off x="1476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3" name="Line 108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4" name="Line 109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5" name="Rectangle 110"/>
              <p:cNvSpPr>
                <a:spLocks noChangeArrowheads="1"/>
              </p:cNvSpPr>
              <p:nvPr/>
            </p:nvSpPr>
            <p:spPr bwMode="auto">
              <a:xfrm>
                <a:off x="1484" y="1888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6" name="Line 111"/>
              <p:cNvSpPr>
                <a:spLocks noChangeShapeType="1"/>
              </p:cNvSpPr>
              <p:nvPr/>
            </p:nvSpPr>
            <p:spPr bwMode="auto">
              <a:xfrm>
                <a:off x="1484" y="1888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7" name="Rectangle 112"/>
              <p:cNvSpPr>
                <a:spLocks noChangeArrowheads="1"/>
              </p:cNvSpPr>
              <p:nvPr/>
            </p:nvSpPr>
            <p:spPr bwMode="auto">
              <a:xfrm>
                <a:off x="2201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8" name="Line 113"/>
              <p:cNvSpPr>
                <a:spLocks noChangeShapeType="1"/>
              </p:cNvSpPr>
              <p:nvPr/>
            </p:nvSpPr>
            <p:spPr bwMode="auto">
              <a:xfrm>
                <a:off x="2201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9" name="Rectangle 114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0" name="Line 115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1" name="Line 116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2" name="Rectangle 117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3" name="Line 118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4" name="Line 119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912" name="Group 30911"/>
          <p:cNvGrpSpPr/>
          <p:nvPr/>
        </p:nvGrpSpPr>
        <p:grpSpPr>
          <a:xfrm>
            <a:off x="4442530" y="100599"/>
            <a:ext cx="4581379" cy="2101850"/>
            <a:chOff x="3421628" y="1004888"/>
            <a:chExt cx="5569972" cy="2101850"/>
          </a:xfrm>
        </p:grpSpPr>
        <p:sp>
          <p:nvSpPr>
            <p:cNvPr id="30729" name="Text Box 8"/>
            <p:cNvSpPr txBox="1">
              <a:spLocks noChangeArrowheads="1"/>
            </p:cNvSpPr>
            <p:nvPr/>
          </p:nvSpPr>
          <p:spPr bwMode="auto">
            <a:xfrm>
              <a:off x="3421628" y="1058954"/>
              <a:ext cx="1186885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Sailors</a:t>
              </a:r>
            </a:p>
          </p:txBody>
        </p:sp>
        <p:grpSp>
          <p:nvGrpSpPr>
            <p:cNvPr id="30786" name="Group 122"/>
            <p:cNvGrpSpPr>
              <a:grpSpLocks noChangeAspect="1"/>
            </p:cNvGrpSpPr>
            <p:nvPr/>
          </p:nvGrpSpPr>
          <p:grpSpPr bwMode="auto">
            <a:xfrm>
              <a:off x="4724400" y="1004888"/>
              <a:ext cx="4267200" cy="2101850"/>
              <a:chOff x="2976" y="633"/>
              <a:chExt cx="2688" cy="1324"/>
            </a:xfrm>
          </p:grpSpPr>
          <p:sp>
            <p:nvSpPr>
              <p:cNvPr id="30787" name="AutoShape 121"/>
              <p:cNvSpPr>
                <a:spLocks noChangeAspect="1" noChangeArrowheads="1" noTextEdit="1"/>
              </p:cNvSpPr>
              <p:nvPr/>
            </p:nvSpPr>
            <p:spPr bwMode="auto">
              <a:xfrm>
                <a:off x="2976" y="633"/>
                <a:ext cx="2688" cy="1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8" name="Rectangle 123"/>
              <p:cNvSpPr>
                <a:spLocks noChangeArrowheads="1"/>
              </p:cNvSpPr>
              <p:nvPr/>
            </p:nvSpPr>
            <p:spPr bwMode="auto">
              <a:xfrm>
                <a:off x="3050" y="641"/>
                <a:ext cx="459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9" name="Rectangle 124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8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0" name="Rectangle 125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1" name="Line 126"/>
              <p:cNvSpPr>
                <a:spLocks noChangeShapeType="1"/>
              </p:cNvSpPr>
              <p:nvPr/>
            </p:nvSpPr>
            <p:spPr bwMode="auto">
              <a:xfrm>
                <a:off x="3083" y="872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2" name="Rectangle 127"/>
              <p:cNvSpPr>
                <a:spLocks noChangeArrowheads="1"/>
              </p:cNvSpPr>
              <p:nvPr/>
            </p:nvSpPr>
            <p:spPr bwMode="auto">
              <a:xfrm>
                <a:off x="3517" y="641"/>
                <a:ext cx="78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3" name="Rectangle 128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70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4" name="Rectangle 129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5" name="Rectangle 130"/>
              <p:cNvSpPr>
                <a:spLocks noChangeArrowheads="1"/>
              </p:cNvSpPr>
              <p:nvPr/>
            </p:nvSpPr>
            <p:spPr bwMode="auto">
              <a:xfrm>
                <a:off x="4312" y="641"/>
                <a:ext cx="73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6" name="Rectangle 131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5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7" name="Rectangle 132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1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rating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8" name="Rectangle 133"/>
              <p:cNvSpPr>
                <a:spLocks noChangeArrowheads="1"/>
              </p:cNvSpPr>
              <p:nvPr/>
            </p:nvSpPr>
            <p:spPr bwMode="auto">
              <a:xfrm>
                <a:off x="5058" y="641"/>
                <a:ext cx="606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9" name="Rectangle 134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532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0" name="Rectangle 135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39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age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01" name="Rectangle 136"/>
              <p:cNvSpPr>
                <a:spLocks noChangeArrowheads="1"/>
              </p:cNvSpPr>
              <p:nvPr/>
            </p:nvSpPr>
            <p:spPr bwMode="auto">
              <a:xfrm>
                <a:off x="3033" y="63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2" name="Line 137"/>
              <p:cNvSpPr>
                <a:spLocks noChangeShapeType="1"/>
              </p:cNvSpPr>
              <p:nvPr/>
            </p:nvSpPr>
            <p:spPr bwMode="auto">
              <a:xfrm>
                <a:off x="3033" y="63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3" name="Rectangle 138"/>
              <p:cNvSpPr>
                <a:spLocks noChangeArrowheads="1"/>
              </p:cNvSpPr>
              <p:nvPr/>
            </p:nvSpPr>
            <p:spPr bwMode="auto">
              <a:xfrm>
                <a:off x="3509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4" name="Line 139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5" name="Line 140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6" name="Rectangle 141"/>
              <p:cNvSpPr>
                <a:spLocks noChangeArrowheads="1"/>
              </p:cNvSpPr>
              <p:nvPr/>
            </p:nvSpPr>
            <p:spPr bwMode="auto">
              <a:xfrm>
                <a:off x="3517" y="63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7" name="Line 142"/>
              <p:cNvSpPr>
                <a:spLocks noChangeShapeType="1"/>
              </p:cNvSpPr>
              <p:nvPr/>
            </p:nvSpPr>
            <p:spPr bwMode="auto">
              <a:xfrm>
                <a:off x="3517" y="63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8" name="Rectangle 143"/>
              <p:cNvSpPr>
                <a:spLocks noChangeArrowheads="1"/>
              </p:cNvSpPr>
              <p:nvPr/>
            </p:nvSpPr>
            <p:spPr bwMode="auto">
              <a:xfrm>
                <a:off x="4304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9" name="Line 144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0" name="Line 145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1" name="Rectangle 146"/>
              <p:cNvSpPr>
                <a:spLocks noChangeArrowheads="1"/>
              </p:cNvSpPr>
              <p:nvPr/>
            </p:nvSpPr>
            <p:spPr bwMode="auto">
              <a:xfrm>
                <a:off x="4312" y="63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2" name="Line 147"/>
              <p:cNvSpPr>
                <a:spLocks noChangeShapeType="1"/>
              </p:cNvSpPr>
              <p:nvPr/>
            </p:nvSpPr>
            <p:spPr bwMode="auto">
              <a:xfrm>
                <a:off x="4312" y="63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3" name="Rectangle 148"/>
              <p:cNvSpPr>
                <a:spLocks noChangeArrowheads="1"/>
              </p:cNvSpPr>
              <p:nvPr/>
            </p:nvSpPr>
            <p:spPr bwMode="auto">
              <a:xfrm>
                <a:off x="5049" y="63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4" name="Line 149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5" name="Line 150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6" name="Rectangle 151"/>
              <p:cNvSpPr>
                <a:spLocks noChangeArrowheads="1"/>
              </p:cNvSpPr>
              <p:nvPr/>
            </p:nvSpPr>
            <p:spPr bwMode="auto">
              <a:xfrm>
                <a:off x="5058" y="63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7" name="Line 152"/>
              <p:cNvSpPr>
                <a:spLocks noChangeShapeType="1"/>
              </p:cNvSpPr>
              <p:nvPr/>
            </p:nvSpPr>
            <p:spPr bwMode="auto">
              <a:xfrm>
                <a:off x="5058" y="63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8" name="Rectangle 153"/>
              <p:cNvSpPr>
                <a:spLocks noChangeArrowheads="1"/>
              </p:cNvSpPr>
              <p:nvPr/>
            </p:nvSpPr>
            <p:spPr bwMode="auto">
              <a:xfrm>
                <a:off x="5664" y="63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9" name="Line 154"/>
              <p:cNvSpPr>
                <a:spLocks noChangeShapeType="1"/>
              </p:cNvSpPr>
              <p:nvPr/>
            </p:nvSpPr>
            <p:spPr bwMode="auto">
              <a:xfrm>
                <a:off x="5664" y="63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0" name="Rectangle 155"/>
              <p:cNvSpPr>
                <a:spLocks noChangeArrowheads="1"/>
              </p:cNvSpPr>
              <p:nvPr/>
            </p:nvSpPr>
            <p:spPr bwMode="auto">
              <a:xfrm>
                <a:off x="3033" y="641"/>
                <a:ext cx="17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1" name="Line 156"/>
              <p:cNvSpPr>
                <a:spLocks noChangeShapeType="1"/>
              </p:cNvSpPr>
              <p:nvPr/>
            </p:nvSpPr>
            <p:spPr bwMode="auto">
              <a:xfrm>
                <a:off x="3033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2" name="Rectangle 157"/>
              <p:cNvSpPr>
                <a:spLocks noChangeArrowheads="1"/>
              </p:cNvSpPr>
              <p:nvPr/>
            </p:nvSpPr>
            <p:spPr bwMode="auto">
              <a:xfrm>
                <a:off x="3509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3" name="Line 158"/>
              <p:cNvSpPr>
                <a:spLocks noChangeShapeType="1"/>
              </p:cNvSpPr>
              <p:nvPr/>
            </p:nvSpPr>
            <p:spPr bwMode="auto">
              <a:xfrm>
                <a:off x="350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4" name="Rectangle 159"/>
              <p:cNvSpPr>
                <a:spLocks noChangeArrowheads="1"/>
              </p:cNvSpPr>
              <p:nvPr/>
            </p:nvSpPr>
            <p:spPr bwMode="auto">
              <a:xfrm>
                <a:off x="4304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5" name="Line 160"/>
              <p:cNvSpPr>
                <a:spLocks noChangeShapeType="1"/>
              </p:cNvSpPr>
              <p:nvPr/>
            </p:nvSpPr>
            <p:spPr bwMode="auto">
              <a:xfrm>
                <a:off x="430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6" name="Rectangle 161"/>
              <p:cNvSpPr>
                <a:spLocks noChangeArrowheads="1"/>
              </p:cNvSpPr>
              <p:nvPr/>
            </p:nvSpPr>
            <p:spPr bwMode="auto">
              <a:xfrm>
                <a:off x="5049" y="641"/>
                <a:ext cx="9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7" name="Line 162"/>
              <p:cNvSpPr>
                <a:spLocks noChangeShapeType="1"/>
              </p:cNvSpPr>
              <p:nvPr/>
            </p:nvSpPr>
            <p:spPr bwMode="auto">
              <a:xfrm>
                <a:off x="504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8" name="Rectangle 163"/>
              <p:cNvSpPr>
                <a:spLocks noChangeArrowheads="1"/>
              </p:cNvSpPr>
              <p:nvPr/>
            </p:nvSpPr>
            <p:spPr bwMode="auto">
              <a:xfrm>
                <a:off x="5664" y="641"/>
                <a:ext cx="16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9" name="Line 164"/>
              <p:cNvSpPr>
                <a:spLocks noChangeShapeType="1"/>
              </p:cNvSpPr>
              <p:nvPr/>
            </p:nvSpPr>
            <p:spPr bwMode="auto">
              <a:xfrm>
                <a:off x="566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0" name="Rectangle 165"/>
              <p:cNvSpPr>
                <a:spLocks noChangeArrowheads="1"/>
              </p:cNvSpPr>
              <p:nvPr/>
            </p:nvSpPr>
            <p:spPr bwMode="auto">
              <a:xfrm>
                <a:off x="3083" y="976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1" name="Rectangle 166"/>
              <p:cNvSpPr>
                <a:spLocks noChangeArrowheads="1"/>
              </p:cNvSpPr>
              <p:nvPr/>
            </p:nvSpPr>
            <p:spPr bwMode="auto">
              <a:xfrm>
                <a:off x="3558" y="976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dustin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2" name="Rectangle 167"/>
              <p:cNvSpPr>
                <a:spLocks noChangeArrowheads="1"/>
              </p:cNvSpPr>
              <p:nvPr/>
            </p:nvSpPr>
            <p:spPr bwMode="auto">
              <a:xfrm>
                <a:off x="4533" y="976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7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3" name="Rectangle 168"/>
              <p:cNvSpPr>
                <a:spLocks noChangeArrowheads="1"/>
              </p:cNvSpPr>
              <p:nvPr/>
            </p:nvSpPr>
            <p:spPr bwMode="auto">
              <a:xfrm>
                <a:off x="5099" y="976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4" name="Rectangle 169"/>
              <p:cNvSpPr>
                <a:spLocks noChangeArrowheads="1"/>
              </p:cNvSpPr>
              <p:nvPr/>
            </p:nvSpPr>
            <p:spPr bwMode="auto">
              <a:xfrm>
                <a:off x="3033" y="968"/>
                <a:ext cx="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5" name="Line 170"/>
              <p:cNvSpPr>
                <a:spLocks noChangeShapeType="1"/>
              </p:cNvSpPr>
              <p:nvPr/>
            </p:nvSpPr>
            <p:spPr bwMode="auto">
              <a:xfrm>
                <a:off x="3033" y="968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6" name="Rectangle 171"/>
              <p:cNvSpPr>
                <a:spLocks noChangeArrowheads="1"/>
              </p:cNvSpPr>
              <p:nvPr/>
            </p:nvSpPr>
            <p:spPr bwMode="auto">
              <a:xfrm>
                <a:off x="3050" y="968"/>
                <a:ext cx="45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7" name="Line 172"/>
              <p:cNvSpPr>
                <a:spLocks noChangeShapeType="1"/>
              </p:cNvSpPr>
              <p:nvPr/>
            </p:nvSpPr>
            <p:spPr bwMode="auto">
              <a:xfrm>
                <a:off x="3050" y="968"/>
                <a:ext cx="45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8" name="Rectangle 173"/>
              <p:cNvSpPr>
                <a:spLocks noChangeArrowheads="1"/>
              </p:cNvSpPr>
              <p:nvPr/>
            </p:nvSpPr>
            <p:spPr bwMode="auto">
              <a:xfrm>
                <a:off x="3509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9" name="Line 174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0" name="Line 175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1" name="Rectangle 176"/>
              <p:cNvSpPr>
                <a:spLocks noChangeArrowheads="1"/>
              </p:cNvSpPr>
              <p:nvPr/>
            </p:nvSpPr>
            <p:spPr bwMode="auto">
              <a:xfrm>
                <a:off x="3517" y="968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2" name="Line 177"/>
              <p:cNvSpPr>
                <a:spLocks noChangeShapeType="1"/>
              </p:cNvSpPr>
              <p:nvPr/>
            </p:nvSpPr>
            <p:spPr bwMode="auto">
              <a:xfrm>
                <a:off x="3517" y="968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3" name="Rectangle 178"/>
              <p:cNvSpPr>
                <a:spLocks noChangeArrowheads="1"/>
              </p:cNvSpPr>
              <p:nvPr/>
            </p:nvSpPr>
            <p:spPr bwMode="auto">
              <a:xfrm>
                <a:off x="4304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4" name="Line 179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5" name="Line 180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6" name="Rectangle 181"/>
              <p:cNvSpPr>
                <a:spLocks noChangeArrowheads="1"/>
              </p:cNvSpPr>
              <p:nvPr/>
            </p:nvSpPr>
            <p:spPr bwMode="auto">
              <a:xfrm>
                <a:off x="4312" y="968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7" name="Line 182"/>
              <p:cNvSpPr>
                <a:spLocks noChangeShapeType="1"/>
              </p:cNvSpPr>
              <p:nvPr/>
            </p:nvSpPr>
            <p:spPr bwMode="auto">
              <a:xfrm>
                <a:off x="4312" y="968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8" name="Rectangle 183"/>
              <p:cNvSpPr>
                <a:spLocks noChangeArrowheads="1"/>
              </p:cNvSpPr>
              <p:nvPr/>
            </p:nvSpPr>
            <p:spPr bwMode="auto">
              <a:xfrm>
                <a:off x="5049" y="968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9" name="Line 184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0" name="Line 185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1" name="Rectangle 186"/>
              <p:cNvSpPr>
                <a:spLocks noChangeArrowheads="1"/>
              </p:cNvSpPr>
              <p:nvPr/>
            </p:nvSpPr>
            <p:spPr bwMode="auto">
              <a:xfrm>
                <a:off x="5058" y="968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2" name="Line 187"/>
              <p:cNvSpPr>
                <a:spLocks noChangeShapeType="1"/>
              </p:cNvSpPr>
              <p:nvPr/>
            </p:nvSpPr>
            <p:spPr bwMode="auto">
              <a:xfrm>
                <a:off x="5058" y="968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3" name="Rectangle 188"/>
              <p:cNvSpPr>
                <a:spLocks noChangeArrowheads="1"/>
              </p:cNvSpPr>
              <p:nvPr/>
            </p:nvSpPr>
            <p:spPr bwMode="auto">
              <a:xfrm>
                <a:off x="5664" y="968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4" name="Line 189"/>
              <p:cNvSpPr>
                <a:spLocks noChangeShapeType="1"/>
              </p:cNvSpPr>
              <p:nvPr/>
            </p:nvSpPr>
            <p:spPr bwMode="auto">
              <a:xfrm>
                <a:off x="5664" y="96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5" name="Rectangle 190"/>
              <p:cNvSpPr>
                <a:spLocks noChangeArrowheads="1"/>
              </p:cNvSpPr>
              <p:nvPr/>
            </p:nvSpPr>
            <p:spPr bwMode="auto">
              <a:xfrm>
                <a:off x="3033" y="976"/>
                <a:ext cx="17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6" name="Line 191"/>
              <p:cNvSpPr>
                <a:spLocks noChangeShapeType="1"/>
              </p:cNvSpPr>
              <p:nvPr/>
            </p:nvSpPr>
            <p:spPr bwMode="auto">
              <a:xfrm>
                <a:off x="3033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7" name="Rectangle 192"/>
              <p:cNvSpPr>
                <a:spLocks noChangeArrowheads="1"/>
              </p:cNvSpPr>
              <p:nvPr/>
            </p:nvSpPr>
            <p:spPr bwMode="auto">
              <a:xfrm>
                <a:off x="3509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8" name="Line 193"/>
              <p:cNvSpPr>
                <a:spLocks noChangeShapeType="1"/>
              </p:cNvSpPr>
              <p:nvPr/>
            </p:nvSpPr>
            <p:spPr bwMode="auto">
              <a:xfrm>
                <a:off x="350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9" name="Rectangle 194"/>
              <p:cNvSpPr>
                <a:spLocks noChangeArrowheads="1"/>
              </p:cNvSpPr>
              <p:nvPr/>
            </p:nvSpPr>
            <p:spPr bwMode="auto">
              <a:xfrm>
                <a:off x="4304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0" name="Line 195"/>
              <p:cNvSpPr>
                <a:spLocks noChangeShapeType="1"/>
              </p:cNvSpPr>
              <p:nvPr/>
            </p:nvSpPr>
            <p:spPr bwMode="auto">
              <a:xfrm>
                <a:off x="430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1" name="Rectangle 196"/>
              <p:cNvSpPr>
                <a:spLocks noChangeArrowheads="1"/>
              </p:cNvSpPr>
              <p:nvPr/>
            </p:nvSpPr>
            <p:spPr bwMode="auto">
              <a:xfrm>
                <a:off x="5049" y="976"/>
                <a:ext cx="9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2" name="Line 197"/>
              <p:cNvSpPr>
                <a:spLocks noChangeShapeType="1"/>
              </p:cNvSpPr>
              <p:nvPr/>
            </p:nvSpPr>
            <p:spPr bwMode="auto">
              <a:xfrm>
                <a:off x="504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3" name="Rectangle 198"/>
              <p:cNvSpPr>
                <a:spLocks noChangeArrowheads="1"/>
              </p:cNvSpPr>
              <p:nvPr/>
            </p:nvSpPr>
            <p:spPr bwMode="auto">
              <a:xfrm>
                <a:off x="5664" y="976"/>
                <a:ext cx="16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4" name="Line 199"/>
              <p:cNvSpPr>
                <a:spLocks noChangeShapeType="1"/>
              </p:cNvSpPr>
              <p:nvPr/>
            </p:nvSpPr>
            <p:spPr bwMode="auto">
              <a:xfrm>
                <a:off x="566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5" name="Rectangle 200"/>
              <p:cNvSpPr>
                <a:spLocks noChangeArrowheads="1"/>
              </p:cNvSpPr>
              <p:nvPr/>
            </p:nvSpPr>
            <p:spPr bwMode="auto">
              <a:xfrm>
                <a:off x="3083" y="128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6" name="Rectangle 201"/>
              <p:cNvSpPr>
                <a:spLocks noChangeArrowheads="1"/>
              </p:cNvSpPr>
              <p:nvPr/>
            </p:nvSpPr>
            <p:spPr bwMode="auto">
              <a:xfrm>
                <a:off x="3558" y="1287"/>
                <a:ext cx="67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lubber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7" name="Rectangle 202"/>
              <p:cNvSpPr>
                <a:spLocks noChangeArrowheads="1"/>
              </p:cNvSpPr>
              <p:nvPr/>
            </p:nvSpPr>
            <p:spPr bwMode="auto">
              <a:xfrm>
                <a:off x="4533" y="1287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8" name="Rectangle 203"/>
              <p:cNvSpPr>
                <a:spLocks noChangeArrowheads="1"/>
              </p:cNvSpPr>
              <p:nvPr/>
            </p:nvSpPr>
            <p:spPr bwMode="auto">
              <a:xfrm>
                <a:off x="5099" y="128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55.5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9" name="Rectangle 204"/>
              <p:cNvSpPr>
                <a:spLocks noChangeArrowheads="1"/>
              </p:cNvSpPr>
              <p:nvPr/>
            </p:nvSpPr>
            <p:spPr bwMode="auto">
              <a:xfrm>
                <a:off x="3033" y="1287"/>
                <a:ext cx="17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0" name="Line 205"/>
              <p:cNvSpPr>
                <a:spLocks noChangeShapeType="1"/>
              </p:cNvSpPr>
              <p:nvPr/>
            </p:nvSpPr>
            <p:spPr bwMode="auto">
              <a:xfrm>
                <a:off x="3033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1" name="Rectangle 206"/>
              <p:cNvSpPr>
                <a:spLocks noChangeArrowheads="1"/>
              </p:cNvSpPr>
              <p:nvPr/>
            </p:nvSpPr>
            <p:spPr bwMode="auto">
              <a:xfrm>
                <a:off x="3509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2" name="Line 207"/>
              <p:cNvSpPr>
                <a:spLocks noChangeShapeType="1"/>
              </p:cNvSpPr>
              <p:nvPr/>
            </p:nvSpPr>
            <p:spPr bwMode="auto">
              <a:xfrm>
                <a:off x="350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3" name="Rectangle 208"/>
              <p:cNvSpPr>
                <a:spLocks noChangeArrowheads="1"/>
              </p:cNvSpPr>
              <p:nvPr/>
            </p:nvSpPr>
            <p:spPr bwMode="auto">
              <a:xfrm>
                <a:off x="4304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4" name="Line 209"/>
              <p:cNvSpPr>
                <a:spLocks noChangeShapeType="1"/>
              </p:cNvSpPr>
              <p:nvPr/>
            </p:nvSpPr>
            <p:spPr bwMode="auto">
              <a:xfrm>
                <a:off x="430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5" name="Rectangle 210"/>
              <p:cNvSpPr>
                <a:spLocks noChangeArrowheads="1"/>
              </p:cNvSpPr>
              <p:nvPr/>
            </p:nvSpPr>
            <p:spPr bwMode="auto">
              <a:xfrm>
                <a:off x="5049" y="1287"/>
                <a:ext cx="9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6" name="Line 211"/>
              <p:cNvSpPr>
                <a:spLocks noChangeShapeType="1"/>
              </p:cNvSpPr>
              <p:nvPr/>
            </p:nvSpPr>
            <p:spPr bwMode="auto">
              <a:xfrm>
                <a:off x="504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7" name="Rectangle 212"/>
              <p:cNvSpPr>
                <a:spLocks noChangeArrowheads="1"/>
              </p:cNvSpPr>
              <p:nvPr/>
            </p:nvSpPr>
            <p:spPr bwMode="auto">
              <a:xfrm>
                <a:off x="5664" y="1287"/>
                <a:ext cx="16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8" name="Line 213"/>
              <p:cNvSpPr>
                <a:spLocks noChangeShapeType="1"/>
              </p:cNvSpPr>
              <p:nvPr/>
            </p:nvSpPr>
            <p:spPr bwMode="auto">
              <a:xfrm>
                <a:off x="566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9" name="Rectangle 214"/>
              <p:cNvSpPr>
                <a:spLocks noChangeArrowheads="1"/>
              </p:cNvSpPr>
              <p:nvPr/>
            </p:nvSpPr>
            <p:spPr bwMode="auto">
              <a:xfrm>
                <a:off x="308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0" name="Rectangle 215"/>
              <p:cNvSpPr>
                <a:spLocks noChangeArrowheads="1"/>
              </p:cNvSpPr>
              <p:nvPr/>
            </p:nvSpPr>
            <p:spPr bwMode="auto">
              <a:xfrm>
                <a:off x="3558" y="1567"/>
                <a:ext cx="54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rusty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1" name="Rectangle 216"/>
              <p:cNvSpPr>
                <a:spLocks noChangeArrowheads="1"/>
              </p:cNvSpPr>
              <p:nvPr/>
            </p:nvSpPr>
            <p:spPr bwMode="auto">
              <a:xfrm>
                <a:off x="453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2" name="Rectangle 217"/>
              <p:cNvSpPr>
                <a:spLocks noChangeArrowheads="1"/>
              </p:cNvSpPr>
              <p:nvPr/>
            </p:nvSpPr>
            <p:spPr bwMode="auto">
              <a:xfrm>
                <a:off x="5099" y="156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3" name="Rectangle 218"/>
              <p:cNvSpPr>
                <a:spLocks noChangeArrowheads="1"/>
              </p:cNvSpPr>
              <p:nvPr/>
            </p:nvSpPr>
            <p:spPr bwMode="auto">
              <a:xfrm>
                <a:off x="3033" y="1566"/>
                <a:ext cx="17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4" name="Line 219"/>
              <p:cNvSpPr>
                <a:spLocks noChangeShapeType="1"/>
              </p:cNvSpPr>
              <p:nvPr/>
            </p:nvSpPr>
            <p:spPr bwMode="auto">
              <a:xfrm>
                <a:off x="3033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5" name="Rectangle 220"/>
              <p:cNvSpPr>
                <a:spLocks noChangeArrowheads="1"/>
              </p:cNvSpPr>
              <p:nvPr/>
            </p:nvSpPr>
            <p:spPr bwMode="auto">
              <a:xfrm>
                <a:off x="3033" y="185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6" name="Line 221"/>
              <p:cNvSpPr>
                <a:spLocks noChangeShapeType="1"/>
              </p:cNvSpPr>
              <p:nvPr/>
            </p:nvSpPr>
            <p:spPr bwMode="auto">
              <a:xfrm>
                <a:off x="3033" y="185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7" name="Rectangle 222"/>
              <p:cNvSpPr>
                <a:spLocks noChangeArrowheads="1"/>
              </p:cNvSpPr>
              <p:nvPr/>
            </p:nvSpPr>
            <p:spPr bwMode="auto">
              <a:xfrm>
                <a:off x="3509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8" name="Line 223"/>
              <p:cNvSpPr>
                <a:spLocks noChangeShapeType="1"/>
              </p:cNvSpPr>
              <p:nvPr/>
            </p:nvSpPr>
            <p:spPr bwMode="auto">
              <a:xfrm>
                <a:off x="350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9" name="Rectangle 224"/>
              <p:cNvSpPr>
                <a:spLocks noChangeArrowheads="1"/>
              </p:cNvSpPr>
              <p:nvPr/>
            </p:nvSpPr>
            <p:spPr bwMode="auto">
              <a:xfrm>
                <a:off x="3509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0" name="Line 225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1" name="Line 226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2" name="Rectangle 227"/>
              <p:cNvSpPr>
                <a:spLocks noChangeArrowheads="1"/>
              </p:cNvSpPr>
              <p:nvPr/>
            </p:nvSpPr>
            <p:spPr bwMode="auto">
              <a:xfrm>
                <a:off x="3517" y="185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3" name="Line 228"/>
              <p:cNvSpPr>
                <a:spLocks noChangeShapeType="1"/>
              </p:cNvSpPr>
              <p:nvPr/>
            </p:nvSpPr>
            <p:spPr bwMode="auto">
              <a:xfrm>
                <a:off x="3517" y="185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4" name="Rectangle 229"/>
              <p:cNvSpPr>
                <a:spLocks noChangeArrowheads="1"/>
              </p:cNvSpPr>
              <p:nvPr/>
            </p:nvSpPr>
            <p:spPr bwMode="auto">
              <a:xfrm>
                <a:off x="4304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5" name="Line 230"/>
              <p:cNvSpPr>
                <a:spLocks noChangeShapeType="1"/>
              </p:cNvSpPr>
              <p:nvPr/>
            </p:nvSpPr>
            <p:spPr bwMode="auto">
              <a:xfrm>
                <a:off x="430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6" name="Rectangle 231"/>
              <p:cNvSpPr>
                <a:spLocks noChangeArrowheads="1"/>
              </p:cNvSpPr>
              <p:nvPr/>
            </p:nvSpPr>
            <p:spPr bwMode="auto">
              <a:xfrm>
                <a:off x="4304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7" name="Line 232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8" name="Line 233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9" name="Rectangle 234"/>
              <p:cNvSpPr>
                <a:spLocks noChangeArrowheads="1"/>
              </p:cNvSpPr>
              <p:nvPr/>
            </p:nvSpPr>
            <p:spPr bwMode="auto">
              <a:xfrm>
                <a:off x="4312" y="185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0" name="Line 235"/>
              <p:cNvSpPr>
                <a:spLocks noChangeShapeType="1"/>
              </p:cNvSpPr>
              <p:nvPr/>
            </p:nvSpPr>
            <p:spPr bwMode="auto">
              <a:xfrm>
                <a:off x="4312" y="185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1" name="Rectangle 236"/>
              <p:cNvSpPr>
                <a:spLocks noChangeArrowheads="1"/>
              </p:cNvSpPr>
              <p:nvPr/>
            </p:nvSpPr>
            <p:spPr bwMode="auto">
              <a:xfrm>
                <a:off x="5049" y="1566"/>
                <a:ext cx="9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2" name="Line 237"/>
              <p:cNvSpPr>
                <a:spLocks noChangeShapeType="1"/>
              </p:cNvSpPr>
              <p:nvPr/>
            </p:nvSpPr>
            <p:spPr bwMode="auto">
              <a:xfrm>
                <a:off x="504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3" name="Rectangle 238"/>
              <p:cNvSpPr>
                <a:spLocks noChangeArrowheads="1"/>
              </p:cNvSpPr>
              <p:nvPr/>
            </p:nvSpPr>
            <p:spPr bwMode="auto">
              <a:xfrm>
                <a:off x="5049" y="185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4" name="Line 239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5" name="Line 240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6" name="Rectangle 241"/>
              <p:cNvSpPr>
                <a:spLocks noChangeArrowheads="1"/>
              </p:cNvSpPr>
              <p:nvPr/>
            </p:nvSpPr>
            <p:spPr bwMode="auto">
              <a:xfrm>
                <a:off x="5058" y="185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7" name="Line 242"/>
              <p:cNvSpPr>
                <a:spLocks noChangeShapeType="1"/>
              </p:cNvSpPr>
              <p:nvPr/>
            </p:nvSpPr>
            <p:spPr bwMode="auto">
              <a:xfrm>
                <a:off x="5058" y="185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8" name="Rectangle 243"/>
              <p:cNvSpPr>
                <a:spLocks noChangeArrowheads="1"/>
              </p:cNvSpPr>
              <p:nvPr/>
            </p:nvSpPr>
            <p:spPr bwMode="auto">
              <a:xfrm>
                <a:off x="5664" y="1566"/>
                <a:ext cx="16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9" name="Line 244"/>
              <p:cNvSpPr>
                <a:spLocks noChangeShapeType="1"/>
              </p:cNvSpPr>
              <p:nvPr/>
            </p:nvSpPr>
            <p:spPr bwMode="auto">
              <a:xfrm>
                <a:off x="566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0" name="Rectangle 245"/>
              <p:cNvSpPr>
                <a:spLocks noChangeArrowheads="1"/>
              </p:cNvSpPr>
              <p:nvPr/>
            </p:nvSpPr>
            <p:spPr bwMode="auto">
              <a:xfrm>
                <a:off x="5664" y="185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1" name="Line 246"/>
              <p:cNvSpPr>
                <a:spLocks noChangeShapeType="1"/>
              </p:cNvSpPr>
              <p:nvPr/>
            </p:nvSpPr>
            <p:spPr bwMode="auto">
              <a:xfrm>
                <a:off x="5664" y="185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8" name="Rectangle 4"/>
          <p:cNvSpPr txBox="1">
            <a:spLocks noChangeArrowheads="1"/>
          </p:cNvSpPr>
          <p:nvPr/>
        </p:nvSpPr>
        <p:spPr bwMode="auto">
          <a:xfrm>
            <a:off x="-78478" y="3689578"/>
            <a:ext cx="9222478" cy="7211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dirty="0">
                <a:solidFill>
                  <a:srgbClr val="0070C0"/>
                </a:solidFill>
              </a:rPr>
              <a:t>Find names of sailors who’ve reserved a red boat</a:t>
            </a:r>
            <a:endParaRPr lang="en-US" altLang="en-US" kern="0" dirty="0" smtClean="0">
              <a:solidFill>
                <a:srgbClr val="0070C0"/>
              </a:solidFill>
            </a:endParaRPr>
          </a:p>
        </p:txBody>
      </p:sp>
      <p:sp>
        <p:nvSpPr>
          <p:cNvPr id="263" name="Rectangle 4"/>
          <p:cNvSpPr txBox="1">
            <a:spLocks noChangeArrowheads="1"/>
          </p:cNvSpPr>
          <p:nvPr/>
        </p:nvSpPr>
        <p:spPr bwMode="auto">
          <a:xfrm>
            <a:off x="-7828" y="4366211"/>
            <a:ext cx="9098473" cy="93905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sz="24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1:  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l-GR" alt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color=‘</a:t>
            </a:r>
            <a:r>
              <a:rPr lang="en-US" altLang="en-US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red’</a:t>
            </a:r>
            <a:r>
              <a:rPr lang="en-US" altLang="en-US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Boats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⋈ 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Reserves ⋈ 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Sailors)</a:t>
            </a:r>
            <a:endParaRPr lang="el-GR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Rectangle 4"/>
          <p:cNvSpPr txBox="1">
            <a:spLocks noChangeArrowheads="1"/>
          </p:cNvSpPr>
          <p:nvPr/>
        </p:nvSpPr>
        <p:spPr bwMode="auto">
          <a:xfrm>
            <a:off x="1982" y="5628688"/>
            <a:ext cx="9088663" cy="1076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sz="24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2: 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2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4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200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</a:t>
            </a:r>
            <a:r>
              <a:rPr lang="el-GR" alt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color=‘</a:t>
            </a:r>
            <a:r>
              <a:rPr lang="en-US" altLang="en-US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altLang="en-US" b="0" i="1" baseline="-2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US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Boats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⋈ 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Reserves) 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⋈ 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Sailors)</a:t>
            </a:r>
            <a:endParaRPr lang="el-GR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518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  <p:bldP spid="26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4864" y="33157"/>
            <a:ext cx="2295357" cy="609600"/>
          </a:xfrm>
          <a:noFill/>
        </p:spPr>
        <p:txBody>
          <a:bodyPr/>
          <a:lstStyle/>
          <a:p>
            <a:pPr eaLnBrk="1" hangingPunct="1">
              <a:spcAft>
                <a:spcPts val="13"/>
              </a:spcAft>
            </a:pPr>
            <a:r>
              <a:rPr lang="en-US" alt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</a:p>
        </p:txBody>
      </p:sp>
      <p:grpSp>
        <p:nvGrpSpPr>
          <p:cNvPr id="30913" name="Group 30912"/>
          <p:cNvGrpSpPr/>
          <p:nvPr/>
        </p:nvGrpSpPr>
        <p:grpSpPr>
          <a:xfrm>
            <a:off x="4363484" y="2185523"/>
            <a:ext cx="4717350" cy="1598613"/>
            <a:chOff x="1790159" y="4321699"/>
            <a:chExt cx="4429665" cy="1598613"/>
          </a:xfrm>
        </p:grpSpPr>
        <p:pic>
          <p:nvPicPr>
            <p:cNvPr id="3072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802" y="4321699"/>
              <a:ext cx="3335022" cy="159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Text Box 7"/>
            <p:cNvSpPr txBox="1">
              <a:spLocks noChangeArrowheads="1"/>
            </p:cNvSpPr>
            <p:nvPr/>
          </p:nvSpPr>
          <p:spPr bwMode="auto">
            <a:xfrm>
              <a:off x="1790159" y="4399340"/>
              <a:ext cx="1122912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Reserves</a:t>
              </a:r>
            </a:p>
          </p:txBody>
        </p:sp>
      </p:grpSp>
      <p:grpSp>
        <p:nvGrpSpPr>
          <p:cNvPr id="30785" name="Group 30784"/>
          <p:cNvGrpSpPr/>
          <p:nvPr/>
        </p:nvGrpSpPr>
        <p:grpSpPr>
          <a:xfrm>
            <a:off x="65304" y="738507"/>
            <a:ext cx="3521583" cy="2463808"/>
            <a:chOff x="88900" y="636580"/>
            <a:chExt cx="3417888" cy="2463808"/>
          </a:xfrm>
        </p:grpSpPr>
        <p:sp>
          <p:nvSpPr>
            <p:cNvPr id="30730" name="Text Box 9"/>
            <p:cNvSpPr txBox="1">
              <a:spLocks noChangeArrowheads="1"/>
            </p:cNvSpPr>
            <p:nvPr/>
          </p:nvSpPr>
          <p:spPr bwMode="auto">
            <a:xfrm>
              <a:off x="128081" y="636580"/>
              <a:ext cx="796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Boats</a:t>
              </a:r>
            </a:p>
          </p:txBody>
        </p:sp>
        <p:grpSp>
          <p:nvGrpSpPr>
            <p:cNvPr id="2" name="Group 3"/>
            <p:cNvGrpSpPr>
              <a:grpSpLocks noChangeAspect="1"/>
            </p:cNvGrpSpPr>
            <p:nvPr/>
          </p:nvGrpSpPr>
          <p:grpSpPr bwMode="auto">
            <a:xfrm>
              <a:off x="88900" y="947738"/>
              <a:ext cx="3417888" cy="2152650"/>
              <a:chOff x="56" y="597"/>
              <a:chExt cx="2153" cy="1356"/>
            </a:xfrm>
          </p:grpSpPr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72" y="605"/>
                <a:ext cx="446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Rectangle 6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>
                <a:off x="104" y="836"/>
                <a:ext cx="27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526" y="605"/>
                <a:ext cx="95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87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14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622" y="605"/>
                <a:ext cx="66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1484" y="605"/>
                <a:ext cx="717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639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54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color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56" y="597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56" y="597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518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526" y="597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526" y="597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1476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1484" y="597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>
                <a:off x="1484" y="597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56" y="605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>
                <a:off x="5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518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6"/>
              <p:cNvSpPr>
                <a:spLocks noChangeShapeType="1"/>
              </p:cNvSpPr>
              <p:nvPr/>
            </p:nvSpPr>
            <p:spPr bwMode="auto">
              <a:xfrm>
                <a:off x="518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1476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147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2201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2201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104" y="86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566" y="868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43"/>
              <p:cNvSpPr>
                <a:spLocks noChangeArrowheads="1"/>
              </p:cNvSpPr>
              <p:nvPr/>
            </p:nvSpPr>
            <p:spPr bwMode="auto">
              <a:xfrm>
                <a:off x="1523" y="868"/>
                <a:ext cx="51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Blue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44"/>
              <p:cNvSpPr>
                <a:spLocks noChangeArrowheads="1"/>
              </p:cNvSpPr>
              <p:nvPr/>
            </p:nvSpPr>
            <p:spPr bwMode="auto">
              <a:xfrm>
                <a:off x="56" y="860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56" y="860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72" y="860"/>
                <a:ext cx="44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72" y="860"/>
                <a:ext cx="44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518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50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526" y="860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526" y="860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1476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1484" y="860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57"/>
              <p:cNvSpPr>
                <a:spLocks noChangeShapeType="1"/>
              </p:cNvSpPr>
              <p:nvPr/>
            </p:nvSpPr>
            <p:spPr bwMode="auto">
              <a:xfrm>
                <a:off x="1484" y="860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2201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61"/>
              <p:cNvSpPr>
                <a:spLocks noChangeArrowheads="1"/>
              </p:cNvSpPr>
              <p:nvPr/>
            </p:nvSpPr>
            <p:spPr bwMode="auto">
              <a:xfrm>
                <a:off x="56" y="86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5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3"/>
              <p:cNvSpPr>
                <a:spLocks noChangeArrowheads="1"/>
              </p:cNvSpPr>
              <p:nvPr/>
            </p:nvSpPr>
            <p:spPr bwMode="auto">
              <a:xfrm>
                <a:off x="518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0" name="Line 64"/>
              <p:cNvSpPr>
                <a:spLocks noChangeShapeType="1"/>
              </p:cNvSpPr>
              <p:nvPr/>
            </p:nvSpPr>
            <p:spPr bwMode="auto">
              <a:xfrm>
                <a:off x="518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1" name="Rectangle 65"/>
              <p:cNvSpPr>
                <a:spLocks noChangeArrowheads="1"/>
              </p:cNvSpPr>
              <p:nvPr/>
            </p:nvSpPr>
            <p:spPr bwMode="auto">
              <a:xfrm>
                <a:off x="1476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1" name="Line 66"/>
              <p:cNvSpPr>
                <a:spLocks noChangeShapeType="1"/>
              </p:cNvSpPr>
              <p:nvPr/>
            </p:nvSpPr>
            <p:spPr bwMode="auto">
              <a:xfrm>
                <a:off x="147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2" name="Rectangle 67"/>
              <p:cNvSpPr>
                <a:spLocks noChangeArrowheads="1"/>
              </p:cNvSpPr>
              <p:nvPr/>
            </p:nvSpPr>
            <p:spPr bwMode="auto">
              <a:xfrm>
                <a:off x="2201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3" name="Line 68"/>
              <p:cNvSpPr>
                <a:spLocks noChangeShapeType="1"/>
              </p:cNvSpPr>
              <p:nvPr/>
            </p:nvSpPr>
            <p:spPr bwMode="auto">
              <a:xfrm>
                <a:off x="2201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4" name="Rectangle 69"/>
              <p:cNvSpPr>
                <a:spLocks noChangeArrowheads="1"/>
              </p:cNvSpPr>
              <p:nvPr/>
            </p:nvSpPr>
            <p:spPr bwMode="auto">
              <a:xfrm>
                <a:off x="104" y="1123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5" name="Rectangle 70"/>
              <p:cNvSpPr>
                <a:spLocks noChangeArrowheads="1"/>
              </p:cNvSpPr>
              <p:nvPr/>
            </p:nvSpPr>
            <p:spPr bwMode="auto">
              <a:xfrm>
                <a:off x="566" y="1123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6" name="Rectangle 71"/>
              <p:cNvSpPr>
                <a:spLocks noChangeArrowheads="1"/>
              </p:cNvSpPr>
              <p:nvPr/>
            </p:nvSpPr>
            <p:spPr bwMode="auto">
              <a:xfrm>
                <a:off x="1523" y="1123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7" name="Rectangle 72"/>
              <p:cNvSpPr>
                <a:spLocks noChangeArrowheads="1"/>
              </p:cNvSpPr>
              <p:nvPr/>
            </p:nvSpPr>
            <p:spPr bwMode="auto">
              <a:xfrm>
                <a:off x="56" y="112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8" name="Line 73"/>
              <p:cNvSpPr>
                <a:spLocks noChangeShapeType="1"/>
              </p:cNvSpPr>
              <p:nvPr/>
            </p:nvSpPr>
            <p:spPr bwMode="auto">
              <a:xfrm>
                <a:off x="5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9" name="Rectangle 74"/>
              <p:cNvSpPr>
                <a:spLocks noChangeArrowheads="1"/>
              </p:cNvSpPr>
              <p:nvPr/>
            </p:nvSpPr>
            <p:spPr bwMode="auto">
              <a:xfrm>
                <a:off x="518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0" name="Line 75"/>
              <p:cNvSpPr>
                <a:spLocks noChangeShapeType="1"/>
              </p:cNvSpPr>
              <p:nvPr/>
            </p:nvSpPr>
            <p:spPr bwMode="auto">
              <a:xfrm>
                <a:off x="518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1" name="Rectangle 76"/>
              <p:cNvSpPr>
                <a:spLocks noChangeArrowheads="1"/>
              </p:cNvSpPr>
              <p:nvPr/>
            </p:nvSpPr>
            <p:spPr bwMode="auto">
              <a:xfrm>
                <a:off x="1476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2" name="Line 77"/>
              <p:cNvSpPr>
                <a:spLocks noChangeShapeType="1"/>
              </p:cNvSpPr>
              <p:nvPr/>
            </p:nvSpPr>
            <p:spPr bwMode="auto">
              <a:xfrm>
                <a:off x="147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3" name="Rectangle 78"/>
              <p:cNvSpPr>
                <a:spLocks noChangeArrowheads="1"/>
              </p:cNvSpPr>
              <p:nvPr/>
            </p:nvSpPr>
            <p:spPr bwMode="auto">
              <a:xfrm>
                <a:off x="2201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4" name="Line 79"/>
              <p:cNvSpPr>
                <a:spLocks noChangeShapeType="1"/>
              </p:cNvSpPr>
              <p:nvPr/>
            </p:nvSpPr>
            <p:spPr bwMode="auto">
              <a:xfrm>
                <a:off x="2201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5" name="Rectangle 80"/>
              <p:cNvSpPr>
                <a:spLocks noChangeArrowheads="1"/>
              </p:cNvSpPr>
              <p:nvPr/>
            </p:nvSpPr>
            <p:spPr bwMode="auto">
              <a:xfrm>
                <a:off x="104" y="137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6" name="Rectangle 81"/>
              <p:cNvSpPr>
                <a:spLocks noChangeArrowheads="1"/>
              </p:cNvSpPr>
              <p:nvPr/>
            </p:nvSpPr>
            <p:spPr bwMode="auto">
              <a:xfrm>
                <a:off x="566" y="1378"/>
                <a:ext cx="758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Clipper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7" name="Rectangle 82"/>
              <p:cNvSpPr>
                <a:spLocks noChangeArrowheads="1"/>
              </p:cNvSpPr>
              <p:nvPr/>
            </p:nvSpPr>
            <p:spPr bwMode="auto">
              <a:xfrm>
                <a:off x="1523" y="1378"/>
                <a:ext cx="61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Green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8" name="Rectangle 83"/>
              <p:cNvSpPr>
                <a:spLocks noChangeArrowheads="1"/>
              </p:cNvSpPr>
              <p:nvPr/>
            </p:nvSpPr>
            <p:spPr bwMode="auto">
              <a:xfrm>
                <a:off x="56" y="137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9" name="Line 84"/>
              <p:cNvSpPr>
                <a:spLocks noChangeShapeType="1"/>
              </p:cNvSpPr>
              <p:nvPr/>
            </p:nvSpPr>
            <p:spPr bwMode="auto">
              <a:xfrm>
                <a:off x="5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0" name="Rectangle 85"/>
              <p:cNvSpPr>
                <a:spLocks noChangeArrowheads="1"/>
              </p:cNvSpPr>
              <p:nvPr/>
            </p:nvSpPr>
            <p:spPr bwMode="auto">
              <a:xfrm>
                <a:off x="518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1" name="Line 86"/>
              <p:cNvSpPr>
                <a:spLocks noChangeShapeType="1"/>
              </p:cNvSpPr>
              <p:nvPr/>
            </p:nvSpPr>
            <p:spPr bwMode="auto">
              <a:xfrm>
                <a:off x="518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2" name="Rectangle 87"/>
              <p:cNvSpPr>
                <a:spLocks noChangeArrowheads="1"/>
              </p:cNvSpPr>
              <p:nvPr/>
            </p:nvSpPr>
            <p:spPr bwMode="auto">
              <a:xfrm>
                <a:off x="1476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3" name="Line 88"/>
              <p:cNvSpPr>
                <a:spLocks noChangeShapeType="1"/>
              </p:cNvSpPr>
              <p:nvPr/>
            </p:nvSpPr>
            <p:spPr bwMode="auto">
              <a:xfrm>
                <a:off x="147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4" name="Rectangle 89"/>
              <p:cNvSpPr>
                <a:spLocks noChangeArrowheads="1"/>
              </p:cNvSpPr>
              <p:nvPr/>
            </p:nvSpPr>
            <p:spPr bwMode="auto">
              <a:xfrm>
                <a:off x="2201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5" name="Line 90"/>
              <p:cNvSpPr>
                <a:spLocks noChangeShapeType="1"/>
              </p:cNvSpPr>
              <p:nvPr/>
            </p:nvSpPr>
            <p:spPr bwMode="auto">
              <a:xfrm>
                <a:off x="2201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6" name="Rectangle 91"/>
              <p:cNvSpPr>
                <a:spLocks noChangeArrowheads="1"/>
              </p:cNvSpPr>
              <p:nvPr/>
            </p:nvSpPr>
            <p:spPr bwMode="auto">
              <a:xfrm>
                <a:off x="104" y="1634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7" name="Rectangle 92"/>
              <p:cNvSpPr>
                <a:spLocks noChangeArrowheads="1"/>
              </p:cNvSpPr>
              <p:nvPr/>
            </p:nvSpPr>
            <p:spPr bwMode="auto">
              <a:xfrm>
                <a:off x="566" y="1634"/>
                <a:ext cx="72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Marine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8" name="Rectangle 93"/>
              <p:cNvSpPr>
                <a:spLocks noChangeArrowheads="1"/>
              </p:cNvSpPr>
              <p:nvPr/>
            </p:nvSpPr>
            <p:spPr bwMode="auto">
              <a:xfrm>
                <a:off x="1523" y="1634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9" name="Rectangle 94"/>
              <p:cNvSpPr>
                <a:spLocks noChangeArrowheads="1"/>
              </p:cNvSpPr>
              <p:nvPr/>
            </p:nvSpPr>
            <p:spPr bwMode="auto">
              <a:xfrm>
                <a:off x="56" y="163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0" name="Line 95"/>
              <p:cNvSpPr>
                <a:spLocks noChangeShapeType="1"/>
              </p:cNvSpPr>
              <p:nvPr/>
            </p:nvSpPr>
            <p:spPr bwMode="auto">
              <a:xfrm>
                <a:off x="5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1" name="Rectangle 96"/>
              <p:cNvSpPr>
                <a:spLocks noChangeArrowheads="1"/>
              </p:cNvSpPr>
              <p:nvPr/>
            </p:nvSpPr>
            <p:spPr bwMode="auto">
              <a:xfrm>
                <a:off x="56" y="1888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2" name="Line 97"/>
              <p:cNvSpPr>
                <a:spLocks noChangeShapeType="1"/>
              </p:cNvSpPr>
              <p:nvPr/>
            </p:nvSpPr>
            <p:spPr bwMode="auto">
              <a:xfrm>
                <a:off x="56" y="1888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3" name="Rectangle 98"/>
              <p:cNvSpPr>
                <a:spLocks noChangeArrowheads="1"/>
              </p:cNvSpPr>
              <p:nvPr/>
            </p:nvSpPr>
            <p:spPr bwMode="auto">
              <a:xfrm>
                <a:off x="518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4" name="Line 99"/>
              <p:cNvSpPr>
                <a:spLocks noChangeShapeType="1"/>
              </p:cNvSpPr>
              <p:nvPr/>
            </p:nvSpPr>
            <p:spPr bwMode="auto">
              <a:xfrm>
                <a:off x="518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5" name="Rectangle 100"/>
              <p:cNvSpPr>
                <a:spLocks noChangeArrowheads="1"/>
              </p:cNvSpPr>
              <p:nvPr/>
            </p:nvSpPr>
            <p:spPr bwMode="auto">
              <a:xfrm>
                <a:off x="518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6" name="Line 101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7" name="Line 102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8" name="Rectangle 103"/>
              <p:cNvSpPr>
                <a:spLocks noChangeArrowheads="1"/>
              </p:cNvSpPr>
              <p:nvPr/>
            </p:nvSpPr>
            <p:spPr bwMode="auto">
              <a:xfrm>
                <a:off x="526" y="1888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9" name="Line 104"/>
              <p:cNvSpPr>
                <a:spLocks noChangeShapeType="1"/>
              </p:cNvSpPr>
              <p:nvPr/>
            </p:nvSpPr>
            <p:spPr bwMode="auto">
              <a:xfrm>
                <a:off x="526" y="1888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0" name="Rectangle 105"/>
              <p:cNvSpPr>
                <a:spLocks noChangeArrowheads="1"/>
              </p:cNvSpPr>
              <p:nvPr/>
            </p:nvSpPr>
            <p:spPr bwMode="auto">
              <a:xfrm>
                <a:off x="1476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1" name="Line 106"/>
              <p:cNvSpPr>
                <a:spLocks noChangeShapeType="1"/>
              </p:cNvSpPr>
              <p:nvPr/>
            </p:nvSpPr>
            <p:spPr bwMode="auto">
              <a:xfrm>
                <a:off x="147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2" name="Rectangle 107"/>
              <p:cNvSpPr>
                <a:spLocks noChangeArrowheads="1"/>
              </p:cNvSpPr>
              <p:nvPr/>
            </p:nvSpPr>
            <p:spPr bwMode="auto">
              <a:xfrm>
                <a:off x="1476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3" name="Line 108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4" name="Line 109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5" name="Rectangle 110"/>
              <p:cNvSpPr>
                <a:spLocks noChangeArrowheads="1"/>
              </p:cNvSpPr>
              <p:nvPr/>
            </p:nvSpPr>
            <p:spPr bwMode="auto">
              <a:xfrm>
                <a:off x="1484" y="1888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6" name="Line 111"/>
              <p:cNvSpPr>
                <a:spLocks noChangeShapeType="1"/>
              </p:cNvSpPr>
              <p:nvPr/>
            </p:nvSpPr>
            <p:spPr bwMode="auto">
              <a:xfrm>
                <a:off x="1484" y="1888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7" name="Rectangle 112"/>
              <p:cNvSpPr>
                <a:spLocks noChangeArrowheads="1"/>
              </p:cNvSpPr>
              <p:nvPr/>
            </p:nvSpPr>
            <p:spPr bwMode="auto">
              <a:xfrm>
                <a:off x="2201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8" name="Line 113"/>
              <p:cNvSpPr>
                <a:spLocks noChangeShapeType="1"/>
              </p:cNvSpPr>
              <p:nvPr/>
            </p:nvSpPr>
            <p:spPr bwMode="auto">
              <a:xfrm>
                <a:off x="2201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9" name="Rectangle 114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0" name="Line 115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1" name="Line 116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2" name="Rectangle 117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3" name="Line 118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4" name="Line 119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912" name="Group 30911"/>
          <p:cNvGrpSpPr/>
          <p:nvPr/>
        </p:nvGrpSpPr>
        <p:grpSpPr>
          <a:xfrm>
            <a:off x="4483426" y="110110"/>
            <a:ext cx="4576517" cy="2101850"/>
            <a:chOff x="3427539" y="1004888"/>
            <a:chExt cx="5564061" cy="2101850"/>
          </a:xfrm>
        </p:grpSpPr>
        <p:sp>
          <p:nvSpPr>
            <p:cNvPr id="30729" name="Text Box 8"/>
            <p:cNvSpPr txBox="1">
              <a:spLocks noChangeArrowheads="1"/>
            </p:cNvSpPr>
            <p:nvPr/>
          </p:nvSpPr>
          <p:spPr bwMode="auto">
            <a:xfrm>
              <a:off x="3427539" y="1094561"/>
              <a:ext cx="1186885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Sailors</a:t>
              </a:r>
            </a:p>
          </p:txBody>
        </p:sp>
        <p:grpSp>
          <p:nvGrpSpPr>
            <p:cNvPr id="30786" name="Group 122"/>
            <p:cNvGrpSpPr>
              <a:grpSpLocks noChangeAspect="1"/>
            </p:cNvGrpSpPr>
            <p:nvPr/>
          </p:nvGrpSpPr>
          <p:grpSpPr bwMode="auto">
            <a:xfrm>
              <a:off x="4724400" y="1004888"/>
              <a:ext cx="4267200" cy="2101850"/>
              <a:chOff x="2976" y="633"/>
              <a:chExt cx="2688" cy="1324"/>
            </a:xfrm>
          </p:grpSpPr>
          <p:sp>
            <p:nvSpPr>
              <p:cNvPr id="30787" name="AutoShape 121"/>
              <p:cNvSpPr>
                <a:spLocks noChangeAspect="1" noChangeArrowheads="1" noTextEdit="1"/>
              </p:cNvSpPr>
              <p:nvPr/>
            </p:nvSpPr>
            <p:spPr bwMode="auto">
              <a:xfrm>
                <a:off x="2976" y="633"/>
                <a:ext cx="2688" cy="1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8" name="Rectangle 123"/>
              <p:cNvSpPr>
                <a:spLocks noChangeArrowheads="1"/>
              </p:cNvSpPr>
              <p:nvPr/>
            </p:nvSpPr>
            <p:spPr bwMode="auto">
              <a:xfrm>
                <a:off x="3050" y="641"/>
                <a:ext cx="459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9" name="Rectangle 124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8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0" name="Rectangle 125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1" name="Line 126"/>
              <p:cNvSpPr>
                <a:spLocks noChangeShapeType="1"/>
              </p:cNvSpPr>
              <p:nvPr/>
            </p:nvSpPr>
            <p:spPr bwMode="auto">
              <a:xfrm>
                <a:off x="3083" y="872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2" name="Rectangle 127"/>
              <p:cNvSpPr>
                <a:spLocks noChangeArrowheads="1"/>
              </p:cNvSpPr>
              <p:nvPr/>
            </p:nvSpPr>
            <p:spPr bwMode="auto">
              <a:xfrm>
                <a:off x="3517" y="641"/>
                <a:ext cx="78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3" name="Rectangle 128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70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4" name="Rectangle 129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5" name="Rectangle 130"/>
              <p:cNvSpPr>
                <a:spLocks noChangeArrowheads="1"/>
              </p:cNvSpPr>
              <p:nvPr/>
            </p:nvSpPr>
            <p:spPr bwMode="auto">
              <a:xfrm>
                <a:off x="4312" y="641"/>
                <a:ext cx="73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6" name="Rectangle 131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5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7" name="Rectangle 132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1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rating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8" name="Rectangle 133"/>
              <p:cNvSpPr>
                <a:spLocks noChangeArrowheads="1"/>
              </p:cNvSpPr>
              <p:nvPr/>
            </p:nvSpPr>
            <p:spPr bwMode="auto">
              <a:xfrm>
                <a:off x="5058" y="641"/>
                <a:ext cx="606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9" name="Rectangle 134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532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0" name="Rectangle 135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39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age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01" name="Rectangle 136"/>
              <p:cNvSpPr>
                <a:spLocks noChangeArrowheads="1"/>
              </p:cNvSpPr>
              <p:nvPr/>
            </p:nvSpPr>
            <p:spPr bwMode="auto">
              <a:xfrm>
                <a:off x="3033" y="63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2" name="Line 137"/>
              <p:cNvSpPr>
                <a:spLocks noChangeShapeType="1"/>
              </p:cNvSpPr>
              <p:nvPr/>
            </p:nvSpPr>
            <p:spPr bwMode="auto">
              <a:xfrm>
                <a:off x="3033" y="63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3" name="Rectangle 138"/>
              <p:cNvSpPr>
                <a:spLocks noChangeArrowheads="1"/>
              </p:cNvSpPr>
              <p:nvPr/>
            </p:nvSpPr>
            <p:spPr bwMode="auto">
              <a:xfrm>
                <a:off x="3509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4" name="Line 139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5" name="Line 140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6" name="Rectangle 141"/>
              <p:cNvSpPr>
                <a:spLocks noChangeArrowheads="1"/>
              </p:cNvSpPr>
              <p:nvPr/>
            </p:nvSpPr>
            <p:spPr bwMode="auto">
              <a:xfrm>
                <a:off x="3517" y="63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7" name="Line 142"/>
              <p:cNvSpPr>
                <a:spLocks noChangeShapeType="1"/>
              </p:cNvSpPr>
              <p:nvPr/>
            </p:nvSpPr>
            <p:spPr bwMode="auto">
              <a:xfrm>
                <a:off x="3517" y="63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8" name="Rectangle 143"/>
              <p:cNvSpPr>
                <a:spLocks noChangeArrowheads="1"/>
              </p:cNvSpPr>
              <p:nvPr/>
            </p:nvSpPr>
            <p:spPr bwMode="auto">
              <a:xfrm>
                <a:off x="4304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9" name="Line 144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0" name="Line 145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1" name="Rectangle 146"/>
              <p:cNvSpPr>
                <a:spLocks noChangeArrowheads="1"/>
              </p:cNvSpPr>
              <p:nvPr/>
            </p:nvSpPr>
            <p:spPr bwMode="auto">
              <a:xfrm>
                <a:off x="4312" y="63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2" name="Line 147"/>
              <p:cNvSpPr>
                <a:spLocks noChangeShapeType="1"/>
              </p:cNvSpPr>
              <p:nvPr/>
            </p:nvSpPr>
            <p:spPr bwMode="auto">
              <a:xfrm>
                <a:off x="4312" y="63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3" name="Rectangle 148"/>
              <p:cNvSpPr>
                <a:spLocks noChangeArrowheads="1"/>
              </p:cNvSpPr>
              <p:nvPr/>
            </p:nvSpPr>
            <p:spPr bwMode="auto">
              <a:xfrm>
                <a:off x="5049" y="63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4" name="Line 149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5" name="Line 150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6" name="Rectangle 151"/>
              <p:cNvSpPr>
                <a:spLocks noChangeArrowheads="1"/>
              </p:cNvSpPr>
              <p:nvPr/>
            </p:nvSpPr>
            <p:spPr bwMode="auto">
              <a:xfrm>
                <a:off x="5058" y="63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7" name="Line 152"/>
              <p:cNvSpPr>
                <a:spLocks noChangeShapeType="1"/>
              </p:cNvSpPr>
              <p:nvPr/>
            </p:nvSpPr>
            <p:spPr bwMode="auto">
              <a:xfrm>
                <a:off x="5058" y="63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8" name="Rectangle 153"/>
              <p:cNvSpPr>
                <a:spLocks noChangeArrowheads="1"/>
              </p:cNvSpPr>
              <p:nvPr/>
            </p:nvSpPr>
            <p:spPr bwMode="auto">
              <a:xfrm>
                <a:off x="5664" y="63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9" name="Line 154"/>
              <p:cNvSpPr>
                <a:spLocks noChangeShapeType="1"/>
              </p:cNvSpPr>
              <p:nvPr/>
            </p:nvSpPr>
            <p:spPr bwMode="auto">
              <a:xfrm>
                <a:off x="5664" y="63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0" name="Rectangle 155"/>
              <p:cNvSpPr>
                <a:spLocks noChangeArrowheads="1"/>
              </p:cNvSpPr>
              <p:nvPr/>
            </p:nvSpPr>
            <p:spPr bwMode="auto">
              <a:xfrm>
                <a:off x="3033" y="641"/>
                <a:ext cx="17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1" name="Line 156"/>
              <p:cNvSpPr>
                <a:spLocks noChangeShapeType="1"/>
              </p:cNvSpPr>
              <p:nvPr/>
            </p:nvSpPr>
            <p:spPr bwMode="auto">
              <a:xfrm>
                <a:off x="3033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2" name="Rectangle 157"/>
              <p:cNvSpPr>
                <a:spLocks noChangeArrowheads="1"/>
              </p:cNvSpPr>
              <p:nvPr/>
            </p:nvSpPr>
            <p:spPr bwMode="auto">
              <a:xfrm>
                <a:off x="3509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3" name="Line 158"/>
              <p:cNvSpPr>
                <a:spLocks noChangeShapeType="1"/>
              </p:cNvSpPr>
              <p:nvPr/>
            </p:nvSpPr>
            <p:spPr bwMode="auto">
              <a:xfrm>
                <a:off x="350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4" name="Rectangle 159"/>
              <p:cNvSpPr>
                <a:spLocks noChangeArrowheads="1"/>
              </p:cNvSpPr>
              <p:nvPr/>
            </p:nvSpPr>
            <p:spPr bwMode="auto">
              <a:xfrm>
                <a:off x="4304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5" name="Line 160"/>
              <p:cNvSpPr>
                <a:spLocks noChangeShapeType="1"/>
              </p:cNvSpPr>
              <p:nvPr/>
            </p:nvSpPr>
            <p:spPr bwMode="auto">
              <a:xfrm>
                <a:off x="430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6" name="Rectangle 161"/>
              <p:cNvSpPr>
                <a:spLocks noChangeArrowheads="1"/>
              </p:cNvSpPr>
              <p:nvPr/>
            </p:nvSpPr>
            <p:spPr bwMode="auto">
              <a:xfrm>
                <a:off x="5049" y="641"/>
                <a:ext cx="9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7" name="Line 162"/>
              <p:cNvSpPr>
                <a:spLocks noChangeShapeType="1"/>
              </p:cNvSpPr>
              <p:nvPr/>
            </p:nvSpPr>
            <p:spPr bwMode="auto">
              <a:xfrm>
                <a:off x="504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8" name="Rectangle 163"/>
              <p:cNvSpPr>
                <a:spLocks noChangeArrowheads="1"/>
              </p:cNvSpPr>
              <p:nvPr/>
            </p:nvSpPr>
            <p:spPr bwMode="auto">
              <a:xfrm>
                <a:off x="5664" y="641"/>
                <a:ext cx="16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9" name="Line 164"/>
              <p:cNvSpPr>
                <a:spLocks noChangeShapeType="1"/>
              </p:cNvSpPr>
              <p:nvPr/>
            </p:nvSpPr>
            <p:spPr bwMode="auto">
              <a:xfrm>
                <a:off x="566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0" name="Rectangle 165"/>
              <p:cNvSpPr>
                <a:spLocks noChangeArrowheads="1"/>
              </p:cNvSpPr>
              <p:nvPr/>
            </p:nvSpPr>
            <p:spPr bwMode="auto">
              <a:xfrm>
                <a:off x="3083" y="976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1" name="Rectangle 166"/>
              <p:cNvSpPr>
                <a:spLocks noChangeArrowheads="1"/>
              </p:cNvSpPr>
              <p:nvPr/>
            </p:nvSpPr>
            <p:spPr bwMode="auto">
              <a:xfrm>
                <a:off x="3558" y="976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dustin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2" name="Rectangle 167"/>
              <p:cNvSpPr>
                <a:spLocks noChangeArrowheads="1"/>
              </p:cNvSpPr>
              <p:nvPr/>
            </p:nvSpPr>
            <p:spPr bwMode="auto">
              <a:xfrm>
                <a:off x="4533" y="976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7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3" name="Rectangle 168"/>
              <p:cNvSpPr>
                <a:spLocks noChangeArrowheads="1"/>
              </p:cNvSpPr>
              <p:nvPr/>
            </p:nvSpPr>
            <p:spPr bwMode="auto">
              <a:xfrm>
                <a:off x="5099" y="976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4" name="Rectangle 169"/>
              <p:cNvSpPr>
                <a:spLocks noChangeArrowheads="1"/>
              </p:cNvSpPr>
              <p:nvPr/>
            </p:nvSpPr>
            <p:spPr bwMode="auto">
              <a:xfrm>
                <a:off x="3033" y="968"/>
                <a:ext cx="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5" name="Line 170"/>
              <p:cNvSpPr>
                <a:spLocks noChangeShapeType="1"/>
              </p:cNvSpPr>
              <p:nvPr/>
            </p:nvSpPr>
            <p:spPr bwMode="auto">
              <a:xfrm>
                <a:off x="3033" y="968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6" name="Rectangle 171"/>
              <p:cNvSpPr>
                <a:spLocks noChangeArrowheads="1"/>
              </p:cNvSpPr>
              <p:nvPr/>
            </p:nvSpPr>
            <p:spPr bwMode="auto">
              <a:xfrm>
                <a:off x="3050" y="968"/>
                <a:ext cx="45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7" name="Line 172"/>
              <p:cNvSpPr>
                <a:spLocks noChangeShapeType="1"/>
              </p:cNvSpPr>
              <p:nvPr/>
            </p:nvSpPr>
            <p:spPr bwMode="auto">
              <a:xfrm>
                <a:off x="3050" y="968"/>
                <a:ext cx="45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8" name="Rectangle 173"/>
              <p:cNvSpPr>
                <a:spLocks noChangeArrowheads="1"/>
              </p:cNvSpPr>
              <p:nvPr/>
            </p:nvSpPr>
            <p:spPr bwMode="auto">
              <a:xfrm>
                <a:off x="3509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9" name="Line 174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0" name="Line 175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1" name="Rectangle 176"/>
              <p:cNvSpPr>
                <a:spLocks noChangeArrowheads="1"/>
              </p:cNvSpPr>
              <p:nvPr/>
            </p:nvSpPr>
            <p:spPr bwMode="auto">
              <a:xfrm>
                <a:off x="3517" y="968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2" name="Line 177"/>
              <p:cNvSpPr>
                <a:spLocks noChangeShapeType="1"/>
              </p:cNvSpPr>
              <p:nvPr/>
            </p:nvSpPr>
            <p:spPr bwMode="auto">
              <a:xfrm>
                <a:off x="3517" y="968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3" name="Rectangle 178"/>
              <p:cNvSpPr>
                <a:spLocks noChangeArrowheads="1"/>
              </p:cNvSpPr>
              <p:nvPr/>
            </p:nvSpPr>
            <p:spPr bwMode="auto">
              <a:xfrm>
                <a:off x="4304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4" name="Line 179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5" name="Line 180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6" name="Rectangle 181"/>
              <p:cNvSpPr>
                <a:spLocks noChangeArrowheads="1"/>
              </p:cNvSpPr>
              <p:nvPr/>
            </p:nvSpPr>
            <p:spPr bwMode="auto">
              <a:xfrm>
                <a:off x="4312" y="968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7" name="Line 182"/>
              <p:cNvSpPr>
                <a:spLocks noChangeShapeType="1"/>
              </p:cNvSpPr>
              <p:nvPr/>
            </p:nvSpPr>
            <p:spPr bwMode="auto">
              <a:xfrm>
                <a:off x="4312" y="968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8" name="Rectangle 183"/>
              <p:cNvSpPr>
                <a:spLocks noChangeArrowheads="1"/>
              </p:cNvSpPr>
              <p:nvPr/>
            </p:nvSpPr>
            <p:spPr bwMode="auto">
              <a:xfrm>
                <a:off x="5049" y="968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9" name="Line 184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0" name="Line 185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1" name="Rectangle 186"/>
              <p:cNvSpPr>
                <a:spLocks noChangeArrowheads="1"/>
              </p:cNvSpPr>
              <p:nvPr/>
            </p:nvSpPr>
            <p:spPr bwMode="auto">
              <a:xfrm>
                <a:off x="5058" y="968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2" name="Line 187"/>
              <p:cNvSpPr>
                <a:spLocks noChangeShapeType="1"/>
              </p:cNvSpPr>
              <p:nvPr/>
            </p:nvSpPr>
            <p:spPr bwMode="auto">
              <a:xfrm>
                <a:off x="5058" y="968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3" name="Rectangle 188"/>
              <p:cNvSpPr>
                <a:spLocks noChangeArrowheads="1"/>
              </p:cNvSpPr>
              <p:nvPr/>
            </p:nvSpPr>
            <p:spPr bwMode="auto">
              <a:xfrm>
                <a:off x="5664" y="968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4" name="Line 189"/>
              <p:cNvSpPr>
                <a:spLocks noChangeShapeType="1"/>
              </p:cNvSpPr>
              <p:nvPr/>
            </p:nvSpPr>
            <p:spPr bwMode="auto">
              <a:xfrm>
                <a:off x="5664" y="96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5" name="Rectangle 190"/>
              <p:cNvSpPr>
                <a:spLocks noChangeArrowheads="1"/>
              </p:cNvSpPr>
              <p:nvPr/>
            </p:nvSpPr>
            <p:spPr bwMode="auto">
              <a:xfrm>
                <a:off x="3033" y="976"/>
                <a:ext cx="17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6" name="Line 191"/>
              <p:cNvSpPr>
                <a:spLocks noChangeShapeType="1"/>
              </p:cNvSpPr>
              <p:nvPr/>
            </p:nvSpPr>
            <p:spPr bwMode="auto">
              <a:xfrm>
                <a:off x="3033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7" name="Rectangle 192"/>
              <p:cNvSpPr>
                <a:spLocks noChangeArrowheads="1"/>
              </p:cNvSpPr>
              <p:nvPr/>
            </p:nvSpPr>
            <p:spPr bwMode="auto">
              <a:xfrm>
                <a:off x="3509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8" name="Line 193"/>
              <p:cNvSpPr>
                <a:spLocks noChangeShapeType="1"/>
              </p:cNvSpPr>
              <p:nvPr/>
            </p:nvSpPr>
            <p:spPr bwMode="auto">
              <a:xfrm>
                <a:off x="350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9" name="Rectangle 194"/>
              <p:cNvSpPr>
                <a:spLocks noChangeArrowheads="1"/>
              </p:cNvSpPr>
              <p:nvPr/>
            </p:nvSpPr>
            <p:spPr bwMode="auto">
              <a:xfrm>
                <a:off x="4304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0" name="Line 195"/>
              <p:cNvSpPr>
                <a:spLocks noChangeShapeType="1"/>
              </p:cNvSpPr>
              <p:nvPr/>
            </p:nvSpPr>
            <p:spPr bwMode="auto">
              <a:xfrm>
                <a:off x="430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1" name="Rectangle 196"/>
              <p:cNvSpPr>
                <a:spLocks noChangeArrowheads="1"/>
              </p:cNvSpPr>
              <p:nvPr/>
            </p:nvSpPr>
            <p:spPr bwMode="auto">
              <a:xfrm>
                <a:off x="5049" y="976"/>
                <a:ext cx="9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2" name="Line 197"/>
              <p:cNvSpPr>
                <a:spLocks noChangeShapeType="1"/>
              </p:cNvSpPr>
              <p:nvPr/>
            </p:nvSpPr>
            <p:spPr bwMode="auto">
              <a:xfrm>
                <a:off x="504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3" name="Rectangle 198"/>
              <p:cNvSpPr>
                <a:spLocks noChangeArrowheads="1"/>
              </p:cNvSpPr>
              <p:nvPr/>
            </p:nvSpPr>
            <p:spPr bwMode="auto">
              <a:xfrm>
                <a:off x="5664" y="976"/>
                <a:ext cx="16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4" name="Line 199"/>
              <p:cNvSpPr>
                <a:spLocks noChangeShapeType="1"/>
              </p:cNvSpPr>
              <p:nvPr/>
            </p:nvSpPr>
            <p:spPr bwMode="auto">
              <a:xfrm>
                <a:off x="566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5" name="Rectangle 200"/>
              <p:cNvSpPr>
                <a:spLocks noChangeArrowheads="1"/>
              </p:cNvSpPr>
              <p:nvPr/>
            </p:nvSpPr>
            <p:spPr bwMode="auto">
              <a:xfrm>
                <a:off x="3083" y="128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6" name="Rectangle 201"/>
              <p:cNvSpPr>
                <a:spLocks noChangeArrowheads="1"/>
              </p:cNvSpPr>
              <p:nvPr/>
            </p:nvSpPr>
            <p:spPr bwMode="auto">
              <a:xfrm>
                <a:off x="3558" y="1287"/>
                <a:ext cx="67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lubber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7" name="Rectangle 202"/>
              <p:cNvSpPr>
                <a:spLocks noChangeArrowheads="1"/>
              </p:cNvSpPr>
              <p:nvPr/>
            </p:nvSpPr>
            <p:spPr bwMode="auto">
              <a:xfrm>
                <a:off x="4533" y="1287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8" name="Rectangle 203"/>
              <p:cNvSpPr>
                <a:spLocks noChangeArrowheads="1"/>
              </p:cNvSpPr>
              <p:nvPr/>
            </p:nvSpPr>
            <p:spPr bwMode="auto">
              <a:xfrm>
                <a:off x="5099" y="128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55.5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9" name="Rectangle 204"/>
              <p:cNvSpPr>
                <a:spLocks noChangeArrowheads="1"/>
              </p:cNvSpPr>
              <p:nvPr/>
            </p:nvSpPr>
            <p:spPr bwMode="auto">
              <a:xfrm>
                <a:off x="3033" y="1287"/>
                <a:ext cx="17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0" name="Line 205"/>
              <p:cNvSpPr>
                <a:spLocks noChangeShapeType="1"/>
              </p:cNvSpPr>
              <p:nvPr/>
            </p:nvSpPr>
            <p:spPr bwMode="auto">
              <a:xfrm>
                <a:off x="3033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1" name="Rectangle 206"/>
              <p:cNvSpPr>
                <a:spLocks noChangeArrowheads="1"/>
              </p:cNvSpPr>
              <p:nvPr/>
            </p:nvSpPr>
            <p:spPr bwMode="auto">
              <a:xfrm>
                <a:off x="3509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2" name="Line 207"/>
              <p:cNvSpPr>
                <a:spLocks noChangeShapeType="1"/>
              </p:cNvSpPr>
              <p:nvPr/>
            </p:nvSpPr>
            <p:spPr bwMode="auto">
              <a:xfrm>
                <a:off x="350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3" name="Rectangle 208"/>
              <p:cNvSpPr>
                <a:spLocks noChangeArrowheads="1"/>
              </p:cNvSpPr>
              <p:nvPr/>
            </p:nvSpPr>
            <p:spPr bwMode="auto">
              <a:xfrm>
                <a:off x="4304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4" name="Line 209"/>
              <p:cNvSpPr>
                <a:spLocks noChangeShapeType="1"/>
              </p:cNvSpPr>
              <p:nvPr/>
            </p:nvSpPr>
            <p:spPr bwMode="auto">
              <a:xfrm>
                <a:off x="430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5" name="Rectangle 210"/>
              <p:cNvSpPr>
                <a:spLocks noChangeArrowheads="1"/>
              </p:cNvSpPr>
              <p:nvPr/>
            </p:nvSpPr>
            <p:spPr bwMode="auto">
              <a:xfrm>
                <a:off x="5049" y="1287"/>
                <a:ext cx="9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6" name="Line 211"/>
              <p:cNvSpPr>
                <a:spLocks noChangeShapeType="1"/>
              </p:cNvSpPr>
              <p:nvPr/>
            </p:nvSpPr>
            <p:spPr bwMode="auto">
              <a:xfrm>
                <a:off x="504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7" name="Rectangle 212"/>
              <p:cNvSpPr>
                <a:spLocks noChangeArrowheads="1"/>
              </p:cNvSpPr>
              <p:nvPr/>
            </p:nvSpPr>
            <p:spPr bwMode="auto">
              <a:xfrm>
                <a:off x="5664" y="1287"/>
                <a:ext cx="16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8" name="Line 213"/>
              <p:cNvSpPr>
                <a:spLocks noChangeShapeType="1"/>
              </p:cNvSpPr>
              <p:nvPr/>
            </p:nvSpPr>
            <p:spPr bwMode="auto">
              <a:xfrm>
                <a:off x="566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9" name="Rectangle 214"/>
              <p:cNvSpPr>
                <a:spLocks noChangeArrowheads="1"/>
              </p:cNvSpPr>
              <p:nvPr/>
            </p:nvSpPr>
            <p:spPr bwMode="auto">
              <a:xfrm>
                <a:off x="308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0" name="Rectangle 215"/>
              <p:cNvSpPr>
                <a:spLocks noChangeArrowheads="1"/>
              </p:cNvSpPr>
              <p:nvPr/>
            </p:nvSpPr>
            <p:spPr bwMode="auto">
              <a:xfrm>
                <a:off x="3558" y="1567"/>
                <a:ext cx="54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rusty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1" name="Rectangle 216"/>
              <p:cNvSpPr>
                <a:spLocks noChangeArrowheads="1"/>
              </p:cNvSpPr>
              <p:nvPr/>
            </p:nvSpPr>
            <p:spPr bwMode="auto">
              <a:xfrm>
                <a:off x="453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2" name="Rectangle 217"/>
              <p:cNvSpPr>
                <a:spLocks noChangeArrowheads="1"/>
              </p:cNvSpPr>
              <p:nvPr/>
            </p:nvSpPr>
            <p:spPr bwMode="auto">
              <a:xfrm>
                <a:off x="5099" y="156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3" name="Rectangle 218"/>
              <p:cNvSpPr>
                <a:spLocks noChangeArrowheads="1"/>
              </p:cNvSpPr>
              <p:nvPr/>
            </p:nvSpPr>
            <p:spPr bwMode="auto">
              <a:xfrm>
                <a:off x="3033" y="1566"/>
                <a:ext cx="17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4" name="Line 219"/>
              <p:cNvSpPr>
                <a:spLocks noChangeShapeType="1"/>
              </p:cNvSpPr>
              <p:nvPr/>
            </p:nvSpPr>
            <p:spPr bwMode="auto">
              <a:xfrm>
                <a:off x="3033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5" name="Rectangle 220"/>
              <p:cNvSpPr>
                <a:spLocks noChangeArrowheads="1"/>
              </p:cNvSpPr>
              <p:nvPr/>
            </p:nvSpPr>
            <p:spPr bwMode="auto">
              <a:xfrm>
                <a:off x="3033" y="185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6" name="Line 221"/>
              <p:cNvSpPr>
                <a:spLocks noChangeShapeType="1"/>
              </p:cNvSpPr>
              <p:nvPr/>
            </p:nvSpPr>
            <p:spPr bwMode="auto">
              <a:xfrm>
                <a:off x="3033" y="185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7" name="Rectangle 222"/>
              <p:cNvSpPr>
                <a:spLocks noChangeArrowheads="1"/>
              </p:cNvSpPr>
              <p:nvPr/>
            </p:nvSpPr>
            <p:spPr bwMode="auto">
              <a:xfrm>
                <a:off x="3509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8" name="Line 223"/>
              <p:cNvSpPr>
                <a:spLocks noChangeShapeType="1"/>
              </p:cNvSpPr>
              <p:nvPr/>
            </p:nvSpPr>
            <p:spPr bwMode="auto">
              <a:xfrm>
                <a:off x="350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9" name="Rectangle 224"/>
              <p:cNvSpPr>
                <a:spLocks noChangeArrowheads="1"/>
              </p:cNvSpPr>
              <p:nvPr/>
            </p:nvSpPr>
            <p:spPr bwMode="auto">
              <a:xfrm>
                <a:off x="3509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0" name="Line 225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1" name="Line 226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2" name="Rectangle 227"/>
              <p:cNvSpPr>
                <a:spLocks noChangeArrowheads="1"/>
              </p:cNvSpPr>
              <p:nvPr/>
            </p:nvSpPr>
            <p:spPr bwMode="auto">
              <a:xfrm>
                <a:off x="3517" y="185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3" name="Line 228"/>
              <p:cNvSpPr>
                <a:spLocks noChangeShapeType="1"/>
              </p:cNvSpPr>
              <p:nvPr/>
            </p:nvSpPr>
            <p:spPr bwMode="auto">
              <a:xfrm>
                <a:off x="3517" y="185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4" name="Rectangle 229"/>
              <p:cNvSpPr>
                <a:spLocks noChangeArrowheads="1"/>
              </p:cNvSpPr>
              <p:nvPr/>
            </p:nvSpPr>
            <p:spPr bwMode="auto">
              <a:xfrm>
                <a:off x="4304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5" name="Line 230"/>
              <p:cNvSpPr>
                <a:spLocks noChangeShapeType="1"/>
              </p:cNvSpPr>
              <p:nvPr/>
            </p:nvSpPr>
            <p:spPr bwMode="auto">
              <a:xfrm>
                <a:off x="430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6" name="Rectangle 231"/>
              <p:cNvSpPr>
                <a:spLocks noChangeArrowheads="1"/>
              </p:cNvSpPr>
              <p:nvPr/>
            </p:nvSpPr>
            <p:spPr bwMode="auto">
              <a:xfrm>
                <a:off x="4304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7" name="Line 232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8" name="Line 233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9" name="Rectangle 234"/>
              <p:cNvSpPr>
                <a:spLocks noChangeArrowheads="1"/>
              </p:cNvSpPr>
              <p:nvPr/>
            </p:nvSpPr>
            <p:spPr bwMode="auto">
              <a:xfrm>
                <a:off x="4312" y="185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0" name="Line 235"/>
              <p:cNvSpPr>
                <a:spLocks noChangeShapeType="1"/>
              </p:cNvSpPr>
              <p:nvPr/>
            </p:nvSpPr>
            <p:spPr bwMode="auto">
              <a:xfrm>
                <a:off x="4312" y="185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1" name="Rectangle 236"/>
              <p:cNvSpPr>
                <a:spLocks noChangeArrowheads="1"/>
              </p:cNvSpPr>
              <p:nvPr/>
            </p:nvSpPr>
            <p:spPr bwMode="auto">
              <a:xfrm>
                <a:off x="5049" y="1566"/>
                <a:ext cx="9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2" name="Line 237"/>
              <p:cNvSpPr>
                <a:spLocks noChangeShapeType="1"/>
              </p:cNvSpPr>
              <p:nvPr/>
            </p:nvSpPr>
            <p:spPr bwMode="auto">
              <a:xfrm>
                <a:off x="504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3" name="Rectangle 238"/>
              <p:cNvSpPr>
                <a:spLocks noChangeArrowheads="1"/>
              </p:cNvSpPr>
              <p:nvPr/>
            </p:nvSpPr>
            <p:spPr bwMode="auto">
              <a:xfrm>
                <a:off x="5049" y="185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4" name="Line 239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5" name="Line 240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6" name="Rectangle 241"/>
              <p:cNvSpPr>
                <a:spLocks noChangeArrowheads="1"/>
              </p:cNvSpPr>
              <p:nvPr/>
            </p:nvSpPr>
            <p:spPr bwMode="auto">
              <a:xfrm>
                <a:off x="5058" y="185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7" name="Line 242"/>
              <p:cNvSpPr>
                <a:spLocks noChangeShapeType="1"/>
              </p:cNvSpPr>
              <p:nvPr/>
            </p:nvSpPr>
            <p:spPr bwMode="auto">
              <a:xfrm>
                <a:off x="5058" y="185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8" name="Rectangle 243"/>
              <p:cNvSpPr>
                <a:spLocks noChangeArrowheads="1"/>
              </p:cNvSpPr>
              <p:nvPr/>
            </p:nvSpPr>
            <p:spPr bwMode="auto">
              <a:xfrm>
                <a:off x="5664" y="1566"/>
                <a:ext cx="16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9" name="Line 244"/>
              <p:cNvSpPr>
                <a:spLocks noChangeShapeType="1"/>
              </p:cNvSpPr>
              <p:nvPr/>
            </p:nvSpPr>
            <p:spPr bwMode="auto">
              <a:xfrm>
                <a:off x="566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0" name="Rectangle 245"/>
              <p:cNvSpPr>
                <a:spLocks noChangeArrowheads="1"/>
              </p:cNvSpPr>
              <p:nvPr/>
            </p:nvSpPr>
            <p:spPr bwMode="auto">
              <a:xfrm>
                <a:off x="5664" y="185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1" name="Line 246"/>
              <p:cNvSpPr>
                <a:spLocks noChangeShapeType="1"/>
              </p:cNvSpPr>
              <p:nvPr/>
            </p:nvSpPr>
            <p:spPr bwMode="auto">
              <a:xfrm>
                <a:off x="5664" y="185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8" name="Rectangle 4"/>
          <p:cNvSpPr txBox="1">
            <a:spLocks noChangeArrowheads="1"/>
          </p:cNvSpPr>
          <p:nvPr/>
        </p:nvSpPr>
        <p:spPr bwMode="auto">
          <a:xfrm>
            <a:off x="-27563" y="3695782"/>
            <a:ext cx="9108397" cy="5088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CA" dirty="0">
                <a:solidFill>
                  <a:srgbClr val="0070C0"/>
                </a:solidFill>
              </a:rPr>
              <a:t>To find sailors who’ve reserved all ‘Interlake’ boat</a:t>
            </a:r>
            <a:endParaRPr lang="en-US" altLang="en-US" kern="0" dirty="0" smtClean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257" name="Freeform 1"/>
          <p:cNvSpPr>
            <a:spLocks/>
          </p:cNvSpPr>
          <p:nvPr/>
        </p:nvSpPr>
        <p:spPr bwMode="auto">
          <a:xfrm>
            <a:off x="685800" y="6248400"/>
            <a:ext cx="1905000" cy="457200"/>
          </a:xfrm>
          <a:custGeom>
            <a:avLst/>
            <a:gdLst>
              <a:gd name="T0" fmla="*/ 0 w 10000"/>
              <a:gd name="T1" fmla="*/ 0 h 10000"/>
              <a:gd name="T2" fmla="*/ 1905000 w 10000"/>
              <a:gd name="T3" fmla="*/ 0 h 10000"/>
              <a:gd name="T4" fmla="*/ 19050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9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0" name="Rectangle 4"/>
          <p:cNvSpPr txBox="1">
            <a:spLocks noChangeArrowheads="1"/>
          </p:cNvSpPr>
          <p:nvPr/>
        </p:nvSpPr>
        <p:spPr bwMode="auto">
          <a:xfrm>
            <a:off x="-7828" y="4366211"/>
            <a:ext cx="9151828" cy="93905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sz="24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1:  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l-GR" alt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bname</a:t>
            </a:r>
            <a:r>
              <a:rPr lang="en-US" altLang="en-US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=‘</a:t>
            </a:r>
            <a:r>
              <a:rPr lang="en-US" altLang="en-US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Interlake’</a:t>
            </a:r>
            <a:r>
              <a:rPr lang="en-US" altLang="en-US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Boats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⋈ 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Reserves ⋈ 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Sailors</a:t>
            </a:r>
            <a:endParaRPr lang="el-GR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Rectangle 4"/>
          <p:cNvSpPr txBox="1">
            <a:spLocks noChangeArrowheads="1"/>
          </p:cNvSpPr>
          <p:nvPr/>
        </p:nvSpPr>
        <p:spPr bwMode="auto">
          <a:xfrm>
            <a:off x="1982" y="5628688"/>
            <a:ext cx="9218218" cy="1076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sz="24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2: 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2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4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200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</a:t>
            </a:r>
            <a:r>
              <a:rPr lang="el-GR" alt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b="0" i="1" baseline="-2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bname</a:t>
            </a:r>
            <a:r>
              <a:rPr lang="en-US" altLang="en-US" b="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=‘</a:t>
            </a:r>
            <a:r>
              <a:rPr lang="en-US" altLang="en-US" b="0" i="1" baseline="-2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Interlake’</a:t>
            </a:r>
            <a:r>
              <a:rPr lang="en-US" altLang="en-US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Boats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⋈ 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Reserves) 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⋈ </a:t>
            </a:r>
            <a:r>
              <a:rPr lang="en-US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Sailors)</a:t>
            </a:r>
            <a:endParaRPr lang="el-GR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9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26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1"/>
          <p:cNvSpPr>
            <a:spLocks/>
          </p:cNvSpPr>
          <p:nvPr/>
        </p:nvSpPr>
        <p:spPr bwMode="auto">
          <a:xfrm>
            <a:off x="685800" y="6248400"/>
            <a:ext cx="1905000" cy="457200"/>
          </a:xfrm>
          <a:custGeom>
            <a:avLst/>
            <a:gdLst>
              <a:gd name="T0" fmla="*/ 0 w 10000"/>
              <a:gd name="T1" fmla="*/ 0 h 10000"/>
              <a:gd name="T2" fmla="*/ 1905000 w 10000"/>
              <a:gd name="T3" fmla="*/ 0 h 10000"/>
              <a:gd name="T4" fmla="*/ 19050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3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4864" y="33157"/>
            <a:ext cx="2295357" cy="609600"/>
          </a:xfrm>
          <a:noFill/>
        </p:spPr>
        <p:txBody>
          <a:bodyPr/>
          <a:lstStyle/>
          <a:p>
            <a:pPr eaLnBrk="1" hangingPunct="1">
              <a:spcAft>
                <a:spcPts val="13"/>
              </a:spcAft>
            </a:pPr>
            <a:r>
              <a:rPr lang="en-US" alt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</a:p>
        </p:txBody>
      </p:sp>
      <p:grpSp>
        <p:nvGrpSpPr>
          <p:cNvPr id="30913" name="Group 30912"/>
          <p:cNvGrpSpPr/>
          <p:nvPr/>
        </p:nvGrpSpPr>
        <p:grpSpPr>
          <a:xfrm>
            <a:off x="5531385" y="2286286"/>
            <a:ext cx="3535046" cy="1966913"/>
            <a:chOff x="2900362" y="3953399"/>
            <a:chExt cx="3319463" cy="1966913"/>
          </a:xfrm>
        </p:grpSpPr>
        <p:pic>
          <p:nvPicPr>
            <p:cNvPr id="3072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0362" y="4321699"/>
              <a:ext cx="3319463" cy="159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Text Box 7"/>
            <p:cNvSpPr txBox="1">
              <a:spLocks noChangeArrowheads="1"/>
            </p:cNvSpPr>
            <p:nvPr/>
          </p:nvSpPr>
          <p:spPr bwMode="auto">
            <a:xfrm>
              <a:off x="2961059" y="3953399"/>
              <a:ext cx="1122912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Reserves</a:t>
              </a:r>
            </a:p>
          </p:txBody>
        </p:sp>
      </p:grpSp>
      <p:grpSp>
        <p:nvGrpSpPr>
          <p:cNvPr id="30785" name="Group 30784"/>
          <p:cNvGrpSpPr/>
          <p:nvPr/>
        </p:nvGrpSpPr>
        <p:grpSpPr>
          <a:xfrm>
            <a:off x="65304" y="738507"/>
            <a:ext cx="3521583" cy="2463808"/>
            <a:chOff x="88900" y="636580"/>
            <a:chExt cx="3417888" cy="2463808"/>
          </a:xfrm>
        </p:grpSpPr>
        <p:sp>
          <p:nvSpPr>
            <p:cNvPr id="30730" name="Text Box 9"/>
            <p:cNvSpPr txBox="1">
              <a:spLocks noChangeArrowheads="1"/>
            </p:cNvSpPr>
            <p:nvPr/>
          </p:nvSpPr>
          <p:spPr bwMode="auto">
            <a:xfrm>
              <a:off x="128081" y="636580"/>
              <a:ext cx="796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Boats</a:t>
              </a:r>
            </a:p>
          </p:txBody>
        </p:sp>
        <p:grpSp>
          <p:nvGrpSpPr>
            <p:cNvPr id="2" name="Group 3"/>
            <p:cNvGrpSpPr>
              <a:grpSpLocks noChangeAspect="1"/>
            </p:cNvGrpSpPr>
            <p:nvPr/>
          </p:nvGrpSpPr>
          <p:grpSpPr bwMode="auto">
            <a:xfrm>
              <a:off x="88900" y="947738"/>
              <a:ext cx="3417888" cy="2152650"/>
              <a:chOff x="56" y="597"/>
              <a:chExt cx="2153" cy="1356"/>
            </a:xfrm>
          </p:grpSpPr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72" y="605"/>
                <a:ext cx="446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Rectangle 6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>
                <a:off x="104" y="836"/>
                <a:ext cx="27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526" y="605"/>
                <a:ext cx="95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87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14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622" y="605"/>
                <a:ext cx="66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1484" y="605"/>
                <a:ext cx="717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639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54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color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56" y="597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56" y="597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518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526" y="597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526" y="597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1476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1484" y="597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>
                <a:off x="1484" y="597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56" y="605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>
                <a:off x="5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518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6"/>
              <p:cNvSpPr>
                <a:spLocks noChangeShapeType="1"/>
              </p:cNvSpPr>
              <p:nvPr/>
            </p:nvSpPr>
            <p:spPr bwMode="auto">
              <a:xfrm>
                <a:off x="518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1476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147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2201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2201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104" y="86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566" y="868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43"/>
              <p:cNvSpPr>
                <a:spLocks noChangeArrowheads="1"/>
              </p:cNvSpPr>
              <p:nvPr/>
            </p:nvSpPr>
            <p:spPr bwMode="auto">
              <a:xfrm>
                <a:off x="1523" y="868"/>
                <a:ext cx="51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Blue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44"/>
              <p:cNvSpPr>
                <a:spLocks noChangeArrowheads="1"/>
              </p:cNvSpPr>
              <p:nvPr/>
            </p:nvSpPr>
            <p:spPr bwMode="auto">
              <a:xfrm>
                <a:off x="56" y="860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56" y="860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72" y="860"/>
                <a:ext cx="44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72" y="860"/>
                <a:ext cx="44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518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50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526" y="860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526" y="860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1476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1484" y="860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57"/>
              <p:cNvSpPr>
                <a:spLocks noChangeShapeType="1"/>
              </p:cNvSpPr>
              <p:nvPr/>
            </p:nvSpPr>
            <p:spPr bwMode="auto">
              <a:xfrm>
                <a:off x="1484" y="860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2201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61"/>
              <p:cNvSpPr>
                <a:spLocks noChangeArrowheads="1"/>
              </p:cNvSpPr>
              <p:nvPr/>
            </p:nvSpPr>
            <p:spPr bwMode="auto">
              <a:xfrm>
                <a:off x="56" y="86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5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3"/>
              <p:cNvSpPr>
                <a:spLocks noChangeArrowheads="1"/>
              </p:cNvSpPr>
              <p:nvPr/>
            </p:nvSpPr>
            <p:spPr bwMode="auto">
              <a:xfrm>
                <a:off x="518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0" name="Line 64"/>
              <p:cNvSpPr>
                <a:spLocks noChangeShapeType="1"/>
              </p:cNvSpPr>
              <p:nvPr/>
            </p:nvSpPr>
            <p:spPr bwMode="auto">
              <a:xfrm>
                <a:off x="518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1" name="Rectangle 65"/>
              <p:cNvSpPr>
                <a:spLocks noChangeArrowheads="1"/>
              </p:cNvSpPr>
              <p:nvPr/>
            </p:nvSpPr>
            <p:spPr bwMode="auto">
              <a:xfrm>
                <a:off x="1476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1" name="Line 66"/>
              <p:cNvSpPr>
                <a:spLocks noChangeShapeType="1"/>
              </p:cNvSpPr>
              <p:nvPr/>
            </p:nvSpPr>
            <p:spPr bwMode="auto">
              <a:xfrm>
                <a:off x="147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2" name="Rectangle 67"/>
              <p:cNvSpPr>
                <a:spLocks noChangeArrowheads="1"/>
              </p:cNvSpPr>
              <p:nvPr/>
            </p:nvSpPr>
            <p:spPr bwMode="auto">
              <a:xfrm>
                <a:off x="2201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3" name="Line 68"/>
              <p:cNvSpPr>
                <a:spLocks noChangeShapeType="1"/>
              </p:cNvSpPr>
              <p:nvPr/>
            </p:nvSpPr>
            <p:spPr bwMode="auto">
              <a:xfrm>
                <a:off x="2201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4" name="Rectangle 69"/>
              <p:cNvSpPr>
                <a:spLocks noChangeArrowheads="1"/>
              </p:cNvSpPr>
              <p:nvPr/>
            </p:nvSpPr>
            <p:spPr bwMode="auto">
              <a:xfrm>
                <a:off x="104" y="1123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5" name="Rectangle 70"/>
              <p:cNvSpPr>
                <a:spLocks noChangeArrowheads="1"/>
              </p:cNvSpPr>
              <p:nvPr/>
            </p:nvSpPr>
            <p:spPr bwMode="auto">
              <a:xfrm>
                <a:off x="566" y="1123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6" name="Rectangle 71"/>
              <p:cNvSpPr>
                <a:spLocks noChangeArrowheads="1"/>
              </p:cNvSpPr>
              <p:nvPr/>
            </p:nvSpPr>
            <p:spPr bwMode="auto">
              <a:xfrm>
                <a:off x="1523" y="1123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7" name="Rectangle 72"/>
              <p:cNvSpPr>
                <a:spLocks noChangeArrowheads="1"/>
              </p:cNvSpPr>
              <p:nvPr/>
            </p:nvSpPr>
            <p:spPr bwMode="auto">
              <a:xfrm>
                <a:off x="56" y="112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8" name="Line 73"/>
              <p:cNvSpPr>
                <a:spLocks noChangeShapeType="1"/>
              </p:cNvSpPr>
              <p:nvPr/>
            </p:nvSpPr>
            <p:spPr bwMode="auto">
              <a:xfrm>
                <a:off x="5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9" name="Rectangle 74"/>
              <p:cNvSpPr>
                <a:spLocks noChangeArrowheads="1"/>
              </p:cNvSpPr>
              <p:nvPr/>
            </p:nvSpPr>
            <p:spPr bwMode="auto">
              <a:xfrm>
                <a:off x="518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0" name="Line 75"/>
              <p:cNvSpPr>
                <a:spLocks noChangeShapeType="1"/>
              </p:cNvSpPr>
              <p:nvPr/>
            </p:nvSpPr>
            <p:spPr bwMode="auto">
              <a:xfrm>
                <a:off x="518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1" name="Rectangle 76"/>
              <p:cNvSpPr>
                <a:spLocks noChangeArrowheads="1"/>
              </p:cNvSpPr>
              <p:nvPr/>
            </p:nvSpPr>
            <p:spPr bwMode="auto">
              <a:xfrm>
                <a:off x="1476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2" name="Line 77"/>
              <p:cNvSpPr>
                <a:spLocks noChangeShapeType="1"/>
              </p:cNvSpPr>
              <p:nvPr/>
            </p:nvSpPr>
            <p:spPr bwMode="auto">
              <a:xfrm>
                <a:off x="147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3" name="Rectangle 78"/>
              <p:cNvSpPr>
                <a:spLocks noChangeArrowheads="1"/>
              </p:cNvSpPr>
              <p:nvPr/>
            </p:nvSpPr>
            <p:spPr bwMode="auto">
              <a:xfrm>
                <a:off x="2201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4" name="Line 79"/>
              <p:cNvSpPr>
                <a:spLocks noChangeShapeType="1"/>
              </p:cNvSpPr>
              <p:nvPr/>
            </p:nvSpPr>
            <p:spPr bwMode="auto">
              <a:xfrm>
                <a:off x="2201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5" name="Rectangle 80"/>
              <p:cNvSpPr>
                <a:spLocks noChangeArrowheads="1"/>
              </p:cNvSpPr>
              <p:nvPr/>
            </p:nvSpPr>
            <p:spPr bwMode="auto">
              <a:xfrm>
                <a:off x="104" y="137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6" name="Rectangle 81"/>
              <p:cNvSpPr>
                <a:spLocks noChangeArrowheads="1"/>
              </p:cNvSpPr>
              <p:nvPr/>
            </p:nvSpPr>
            <p:spPr bwMode="auto">
              <a:xfrm>
                <a:off x="566" y="1378"/>
                <a:ext cx="758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Clipper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7" name="Rectangle 82"/>
              <p:cNvSpPr>
                <a:spLocks noChangeArrowheads="1"/>
              </p:cNvSpPr>
              <p:nvPr/>
            </p:nvSpPr>
            <p:spPr bwMode="auto">
              <a:xfrm>
                <a:off x="1523" y="1378"/>
                <a:ext cx="61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Green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8" name="Rectangle 83"/>
              <p:cNvSpPr>
                <a:spLocks noChangeArrowheads="1"/>
              </p:cNvSpPr>
              <p:nvPr/>
            </p:nvSpPr>
            <p:spPr bwMode="auto">
              <a:xfrm>
                <a:off x="56" y="137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9" name="Line 84"/>
              <p:cNvSpPr>
                <a:spLocks noChangeShapeType="1"/>
              </p:cNvSpPr>
              <p:nvPr/>
            </p:nvSpPr>
            <p:spPr bwMode="auto">
              <a:xfrm>
                <a:off x="5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0" name="Rectangle 85"/>
              <p:cNvSpPr>
                <a:spLocks noChangeArrowheads="1"/>
              </p:cNvSpPr>
              <p:nvPr/>
            </p:nvSpPr>
            <p:spPr bwMode="auto">
              <a:xfrm>
                <a:off x="518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1" name="Line 86"/>
              <p:cNvSpPr>
                <a:spLocks noChangeShapeType="1"/>
              </p:cNvSpPr>
              <p:nvPr/>
            </p:nvSpPr>
            <p:spPr bwMode="auto">
              <a:xfrm>
                <a:off x="518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2" name="Rectangle 87"/>
              <p:cNvSpPr>
                <a:spLocks noChangeArrowheads="1"/>
              </p:cNvSpPr>
              <p:nvPr/>
            </p:nvSpPr>
            <p:spPr bwMode="auto">
              <a:xfrm>
                <a:off x="1476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3" name="Line 88"/>
              <p:cNvSpPr>
                <a:spLocks noChangeShapeType="1"/>
              </p:cNvSpPr>
              <p:nvPr/>
            </p:nvSpPr>
            <p:spPr bwMode="auto">
              <a:xfrm>
                <a:off x="147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4" name="Rectangle 89"/>
              <p:cNvSpPr>
                <a:spLocks noChangeArrowheads="1"/>
              </p:cNvSpPr>
              <p:nvPr/>
            </p:nvSpPr>
            <p:spPr bwMode="auto">
              <a:xfrm>
                <a:off x="2201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5" name="Line 90"/>
              <p:cNvSpPr>
                <a:spLocks noChangeShapeType="1"/>
              </p:cNvSpPr>
              <p:nvPr/>
            </p:nvSpPr>
            <p:spPr bwMode="auto">
              <a:xfrm>
                <a:off x="2201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6" name="Rectangle 91"/>
              <p:cNvSpPr>
                <a:spLocks noChangeArrowheads="1"/>
              </p:cNvSpPr>
              <p:nvPr/>
            </p:nvSpPr>
            <p:spPr bwMode="auto">
              <a:xfrm>
                <a:off x="104" y="1634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7" name="Rectangle 92"/>
              <p:cNvSpPr>
                <a:spLocks noChangeArrowheads="1"/>
              </p:cNvSpPr>
              <p:nvPr/>
            </p:nvSpPr>
            <p:spPr bwMode="auto">
              <a:xfrm>
                <a:off x="566" y="1634"/>
                <a:ext cx="72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Marine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8" name="Rectangle 93"/>
              <p:cNvSpPr>
                <a:spLocks noChangeArrowheads="1"/>
              </p:cNvSpPr>
              <p:nvPr/>
            </p:nvSpPr>
            <p:spPr bwMode="auto">
              <a:xfrm>
                <a:off x="1523" y="1634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9" name="Rectangle 94"/>
              <p:cNvSpPr>
                <a:spLocks noChangeArrowheads="1"/>
              </p:cNvSpPr>
              <p:nvPr/>
            </p:nvSpPr>
            <p:spPr bwMode="auto">
              <a:xfrm>
                <a:off x="56" y="163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0" name="Line 95"/>
              <p:cNvSpPr>
                <a:spLocks noChangeShapeType="1"/>
              </p:cNvSpPr>
              <p:nvPr/>
            </p:nvSpPr>
            <p:spPr bwMode="auto">
              <a:xfrm>
                <a:off x="5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1" name="Rectangle 96"/>
              <p:cNvSpPr>
                <a:spLocks noChangeArrowheads="1"/>
              </p:cNvSpPr>
              <p:nvPr/>
            </p:nvSpPr>
            <p:spPr bwMode="auto">
              <a:xfrm>
                <a:off x="56" y="1888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2" name="Line 97"/>
              <p:cNvSpPr>
                <a:spLocks noChangeShapeType="1"/>
              </p:cNvSpPr>
              <p:nvPr/>
            </p:nvSpPr>
            <p:spPr bwMode="auto">
              <a:xfrm>
                <a:off x="56" y="1888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3" name="Rectangle 98"/>
              <p:cNvSpPr>
                <a:spLocks noChangeArrowheads="1"/>
              </p:cNvSpPr>
              <p:nvPr/>
            </p:nvSpPr>
            <p:spPr bwMode="auto">
              <a:xfrm>
                <a:off x="518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4" name="Line 99"/>
              <p:cNvSpPr>
                <a:spLocks noChangeShapeType="1"/>
              </p:cNvSpPr>
              <p:nvPr/>
            </p:nvSpPr>
            <p:spPr bwMode="auto">
              <a:xfrm>
                <a:off x="518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5" name="Rectangle 100"/>
              <p:cNvSpPr>
                <a:spLocks noChangeArrowheads="1"/>
              </p:cNvSpPr>
              <p:nvPr/>
            </p:nvSpPr>
            <p:spPr bwMode="auto">
              <a:xfrm>
                <a:off x="518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6" name="Line 101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7" name="Line 102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8" name="Rectangle 103"/>
              <p:cNvSpPr>
                <a:spLocks noChangeArrowheads="1"/>
              </p:cNvSpPr>
              <p:nvPr/>
            </p:nvSpPr>
            <p:spPr bwMode="auto">
              <a:xfrm>
                <a:off x="526" y="1888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9" name="Line 104"/>
              <p:cNvSpPr>
                <a:spLocks noChangeShapeType="1"/>
              </p:cNvSpPr>
              <p:nvPr/>
            </p:nvSpPr>
            <p:spPr bwMode="auto">
              <a:xfrm>
                <a:off x="526" y="1888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0" name="Rectangle 105"/>
              <p:cNvSpPr>
                <a:spLocks noChangeArrowheads="1"/>
              </p:cNvSpPr>
              <p:nvPr/>
            </p:nvSpPr>
            <p:spPr bwMode="auto">
              <a:xfrm>
                <a:off x="1476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1" name="Line 106"/>
              <p:cNvSpPr>
                <a:spLocks noChangeShapeType="1"/>
              </p:cNvSpPr>
              <p:nvPr/>
            </p:nvSpPr>
            <p:spPr bwMode="auto">
              <a:xfrm>
                <a:off x="147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2" name="Rectangle 107"/>
              <p:cNvSpPr>
                <a:spLocks noChangeArrowheads="1"/>
              </p:cNvSpPr>
              <p:nvPr/>
            </p:nvSpPr>
            <p:spPr bwMode="auto">
              <a:xfrm>
                <a:off x="1476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3" name="Line 108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4" name="Line 109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5" name="Rectangle 110"/>
              <p:cNvSpPr>
                <a:spLocks noChangeArrowheads="1"/>
              </p:cNvSpPr>
              <p:nvPr/>
            </p:nvSpPr>
            <p:spPr bwMode="auto">
              <a:xfrm>
                <a:off x="1484" y="1888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6" name="Line 111"/>
              <p:cNvSpPr>
                <a:spLocks noChangeShapeType="1"/>
              </p:cNvSpPr>
              <p:nvPr/>
            </p:nvSpPr>
            <p:spPr bwMode="auto">
              <a:xfrm>
                <a:off x="1484" y="1888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7" name="Rectangle 112"/>
              <p:cNvSpPr>
                <a:spLocks noChangeArrowheads="1"/>
              </p:cNvSpPr>
              <p:nvPr/>
            </p:nvSpPr>
            <p:spPr bwMode="auto">
              <a:xfrm>
                <a:off x="2201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8" name="Line 113"/>
              <p:cNvSpPr>
                <a:spLocks noChangeShapeType="1"/>
              </p:cNvSpPr>
              <p:nvPr/>
            </p:nvSpPr>
            <p:spPr bwMode="auto">
              <a:xfrm>
                <a:off x="2201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9" name="Rectangle 114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0" name="Line 115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1" name="Line 116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2" name="Rectangle 117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3" name="Line 118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4" name="Line 119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912" name="Group 30911"/>
          <p:cNvGrpSpPr/>
          <p:nvPr/>
        </p:nvGrpSpPr>
        <p:grpSpPr>
          <a:xfrm>
            <a:off x="5550112" y="-27208"/>
            <a:ext cx="3509831" cy="2450052"/>
            <a:chOff x="4724400" y="656686"/>
            <a:chExt cx="4267200" cy="2450052"/>
          </a:xfrm>
        </p:grpSpPr>
        <p:sp>
          <p:nvSpPr>
            <p:cNvPr id="30729" name="Text Box 8"/>
            <p:cNvSpPr txBox="1">
              <a:spLocks noChangeArrowheads="1"/>
            </p:cNvSpPr>
            <p:nvPr/>
          </p:nvSpPr>
          <p:spPr bwMode="auto">
            <a:xfrm>
              <a:off x="4800601" y="656686"/>
              <a:ext cx="1186885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Sailors</a:t>
              </a:r>
            </a:p>
          </p:txBody>
        </p:sp>
        <p:grpSp>
          <p:nvGrpSpPr>
            <p:cNvPr id="30786" name="Group 122"/>
            <p:cNvGrpSpPr>
              <a:grpSpLocks noChangeAspect="1"/>
            </p:cNvGrpSpPr>
            <p:nvPr/>
          </p:nvGrpSpPr>
          <p:grpSpPr bwMode="auto">
            <a:xfrm>
              <a:off x="4724400" y="1004888"/>
              <a:ext cx="4267200" cy="2101850"/>
              <a:chOff x="2976" y="633"/>
              <a:chExt cx="2688" cy="1324"/>
            </a:xfrm>
          </p:grpSpPr>
          <p:sp>
            <p:nvSpPr>
              <p:cNvPr id="30787" name="AutoShape 121"/>
              <p:cNvSpPr>
                <a:spLocks noChangeAspect="1" noChangeArrowheads="1" noTextEdit="1"/>
              </p:cNvSpPr>
              <p:nvPr/>
            </p:nvSpPr>
            <p:spPr bwMode="auto">
              <a:xfrm>
                <a:off x="2976" y="633"/>
                <a:ext cx="2688" cy="1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8" name="Rectangle 123"/>
              <p:cNvSpPr>
                <a:spLocks noChangeArrowheads="1"/>
              </p:cNvSpPr>
              <p:nvPr/>
            </p:nvSpPr>
            <p:spPr bwMode="auto">
              <a:xfrm>
                <a:off x="3050" y="641"/>
                <a:ext cx="459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9" name="Rectangle 124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8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0" name="Rectangle 125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1" name="Line 126"/>
              <p:cNvSpPr>
                <a:spLocks noChangeShapeType="1"/>
              </p:cNvSpPr>
              <p:nvPr/>
            </p:nvSpPr>
            <p:spPr bwMode="auto">
              <a:xfrm>
                <a:off x="3083" y="872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2" name="Rectangle 127"/>
              <p:cNvSpPr>
                <a:spLocks noChangeArrowheads="1"/>
              </p:cNvSpPr>
              <p:nvPr/>
            </p:nvSpPr>
            <p:spPr bwMode="auto">
              <a:xfrm>
                <a:off x="3517" y="641"/>
                <a:ext cx="78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3" name="Rectangle 128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70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4" name="Rectangle 129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5" name="Rectangle 130"/>
              <p:cNvSpPr>
                <a:spLocks noChangeArrowheads="1"/>
              </p:cNvSpPr>
              <p:nvPr/>
            </p:nvSpPr>
            <p:spPr bwMode="auto">
              <a:xfrm>
                <a:off x="4312" y="641"/>
                <a:ext cx="73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6" name="Rectangle 131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5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7" name="Rectangle 132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1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rating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8" name="Rectangle 133"/>
              <p:cNvSpPr>
                <a:spLocks noChangeArrowheads="1"/>
              </p:cNvSpPr>
              <p:nvPr/>
            </p:nvSpPr>
            <p:spPr bwMode="auto">
              <a:xfrm>
                <a:off x="5058" y="641"/>
                <a:ext cx="606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9" name="Rectangle 134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532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0" name="Rectangle 135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39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age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01" name="Rectangle 136"/>
              <p:cNvSpPr>
                <a:spLocks noChangeArrowheads="1"/>
              </p:cNvSpPr>
              <p:nvPr/>
            </p:nvSpPr>
            <p:spPr bwMode="auto">
              <a:xfrm>
                <a:off x="3033" y="63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2" name="Line 137"/>
              <p:cNvSpPr>
                <a:spLocks noChangeShapeType="1"/>
              </p:cNvSpPr>
              <p:nvPr/>
            </p:nvSpPr>
            <p:spPr bwMode="auto">
              <a:xfrm>
                <a:off x="3033" y="63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3" name="Rectangle 138"/>
              <p:cNvSpPr>
                <a:spLocks noChangeArrowheads="1"/>
              </p:cNvSpPr>
              <p:nvPr/>
            </p:nvSpPr>
            <p:spPr bwMode="auto">
              <a:xfrm>
                <a:off x="3509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4" name="Line 139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5" name="Line 140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6" name="Rectangle 141"/>
              <p:cNvSpPr>
                <a:spLocks noChangeArrowheads="1"/>
              </p:cNvSpPr>
              <p:nvPr/>
            </p:nvSpPr>
            <p:spPr bwMode="auto">
              <a:xfrm>
                <a:off x="3517" y="63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7" name="Line 142"/>
              <p:cNvSpPr>
                <a:spLocks noChangeShapeType="1"/>
              </p:cNvSpPr>
              <p:nvPr/>
            </p:nvSpPr>
            <p:spPr bwMode="auto">
              <a:xfrm>
                <a:off x="3517" y="63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8" name="Rectangle 143"/>
              <p:cNvSpPr>
                <a:spLocks noChangeArrowheads="1"/>
              </p:cNvSpPr>
              <p:nvPr/>
            </p:nvSpPr>
            <p:spPr bwMode="auto">
              <a:xfrm>
                <a:off x="4304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9" name="Line 144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0" name="Line 145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1" name="Rectangle 146"/>
              <p:cNvSpPr>
                <a:spLocks noChangeArrowheads="1"/>
              </p:cNvSpPr>
              <p:nvPr/>
            </p:nvSpPr>
            <p:spPr bwMode="auto">
              <a:xfrm>
                <a:off x="4312" y="63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2" name="Line 147"/>
              <p:cNvSpPr>
                <a:spLocks noChangeShapeType="1"/>
              </p:cNvSpPr>
              <p:nvPr/>
            </p:nvSpPr>
            <p:spPr bwMode="auto">
              <a:xfrm>
                <a:off x="4312" y="63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3" name="Rectangle 148"/>
              <p:cNvSpPr>
                <a:spLocks noChangeArrowheads="1"/>
              </p:cNvSpPr>
              <p:nvPr/>
            </p:nvSpPr>
            <p:spPr bwMode="auto">
              <a:xfrm>
                <a:off x="5049" y="63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4" name="Line 149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5" name="Line 150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6" name="Rectangle 151"/>
              <p:cNvSpPr>
                <a:spLocks noChangeArrowheads="1"/>
              </p:cNvSpPr>
              <p:nvPr/>
            </p:nvSpPr>
            <p:spPr bwMode="auto">
              <a:xfrm>
                <a:off x="5058" y="63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7" name="Line 152"/>
              <p:cNvSpPr>
                <a:spLocks noChangeShapeType="1"/>
              </p:cNvSpPr>
              <p:nvPr/>
            </p:nvSpPr>
            <p:spPr bwMode="auto">
              <a:xfrm>
                <a:off x="5058" y="63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8" name="Rectangle 153"/>
              <p:cNvSpPr>
                <a:spLocks noChangeArrowheads="1"/>
              </p:cNvSpPr>
              <p:nvPr/>
            </p:nvSpPr>
            <p:spPr bwMode="auto">
              <a:xfrm>
                <a:off x="5664" y="63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9" name="Line 154"/>
              <p:cNvSpPr>
                <a:spLocks noChangeShapeType="1"/>
              </p:cNvSpPr>
              <p:nvPr/>
            </p:nvSpPr>
            <p:spPr bwMode="auto">
              <a:xfrm>
                <a:off x="5664" y="63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0" name="Rectangle 155"/>
              <p:cNvSpPr>
                <a:spLocks noChangeArrowheads="1"/>
              </p:cNvSpPr>
              <p:nvPr/>
            </p:nvSpPr>
            <p:spPr bwMode="auto">
              <a:xfrm>
                <a:off x="3033" y="641"/>
                <a:ext cx="17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1" name="Line 156"/>
              <p:cNvSpPr>
                <a:spLocks noChangeShapeType="1"/>
              </p:cNvSpPr>
              <p:nvPr/>
            </p:nvSpPr>
            <p:spPr bwMode="auto">
              <a:xfrm>
                <a:off x="3033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2" name="Rectangle 157"/>
              <p:cNvSpPr>
                <a:spLocks noChangeArrowheads="1"/>
              </p:cNvSpPr>
              <p:nvPr/>
            </p:nvSpPr>
            <p:spPr bwMode="auto">
              <a:xfrm>
                <a:off x="3509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3" name="Line 158"/>
              <p:cNvSpPr>
                <a:spLocks noChangeShapeType="1"/>
              </p:cNvSpPr>
              <p:nvPr/>
            </p:nvSpPr>
            <p:spPr bwMode="auto">
              <a:xfrm>
                <a:off x="350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4" name="Rectangle 159"/>
              <p:cNvSpPr>
                <a:spLocks noChangeArrowheads="1"/>
              </p:cNvSpPr>
              <p:nvPr/>
            </p:nvSpPr>
            <p:spPr bwMode="auto">
              <a:xfrm>
                <a:off x="4304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5" name="Line 160"/>
              <p:cNvSpPr>
                <a:spLocks noChangeShapeType="1"/>
              </p:cNvSpPr>
              <p:nvPr/>
            </p:nvSpPr>
            <p:spPr bwMode="auto">
              <a:xfrm>
                <a:off x="430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6" name="Rectangle 161"/>
              <p:cNvSpPr>
                <a:spLocks noChangeArrowheads="1"/>
              </p:cNvSpPr>
              <p:nvPr/>
            </p:nvSpPr>
            <p:spPr bwMode="auto">
              <a:xfrm>
                <a:off x="5049" y="641"/>
                <a:ext cx="9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7" name="Line 162"/>
              <p:cNvSpPr>
                <a:spLocks noChangeShapeType="1"/>
              </p:cNvSpPr>
              <p:nvPr/>
            </p:nvSpPr>
            <p:spPr bwMode="auto">
              <a:xfrm>
                <a:off x="504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8" name="Rectangle 163"/>
              <p:cNvSpPr>
                <a:spLocks noChangeArrowheads="1"/>
              </p:cNvSpPr>
              <p:nvPr/>
            </p:nvSpPr>
            <p:spPr bwMode="auto">
              <a:xfrm>
                <a:off x="5664" y="641"/>
                <a:ext cx="16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9" name="Line 164"/>
              <p:cNvSpPr>
                <a:spLocks noChangeShapeType="1"/>
              </p:cNvSpPr>
              <p:nvPr/>
            </p:nvSpPr>
            <p:spPr bwMode="auto">
              <a:xfrm>
                <a:off x="566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0" name="Rectangle 165"/>
              <p:cNvSpPr>
                <a:spLocks noChangeArrowheads="1"/>
              </p:cNvSpPr>
              <p:nvPr/>
            </p:nvSpPr>
            <p:spPr bwMode="auto">
              <a:xfrm>
                <a:off x="3083" y="976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1" name="Rectangle 166"/>
              <p:cNvSpPr>
                <a:spLocks noChangeArrowheads="1"/>
              </p:cNvSpPr>
              <p:nvPr/>
            </p:nvSpPr>
            <p:spPr bwMode="auto">
              <a:xfrm>
                <a:off x="3558" y="976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dustin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2" name="Rectangle 167"/>
              <p:cNvSpPr>
                <a:spLocks noChangeArrowheads="1"/>
              </p:cNvSpPr>
              <p:nvPr/>
            </p:nvSpPr>
            <p:spPr bwMode="auto">
              <a:xfrm>
                <a:off x="4533" y="976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7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3" name="Rectangle 168"/>
              <p:cNvSpPr>
                <a:spLocks noChangeArrowheads="1"/>
              </p:cNvSpPr>
              <p:nvPr/>
            </p:nvSpPr>
            <p:spPr bwMode="auto">
              <a:xfrm>
                <a:off x="5099" y="976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4" name="Rectangle 169"/>
              <p:cNvSpPr>
                <a:spLocks noChangeArrowheads="1"/>
              </p:cNvSpPr>
              <p:nvPr/>
            </p:nvSpPr>
            <p:spPr bwMode="auto">
              <a:xfrm>
                <a:off x="3033" y="968"/>
                <a:ext cx="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5" name="Line 170"/>
              <p:cNvSpPr>
                <a:spLocks noChangeShapeType="1"/>
              </p:cNvSpPr>
              <p:nvPr/>
            </p:nvSpPr>
            <p:spPr bwMode="auto">
              <a:xfrm>
                <a:off x="3033" y="968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6" name="Rectangle 171"/>
              <p:cNvSpPr>
                <a:spLocks noChangeArrowheads="1"/>
              </p:cNvSpPr>
              <p:nvPr/>
            </p:nvSpPr>
            <p:spPr bwMode="auto">
              <a:xfrm>
                <a:off x="3050" y="968"/>
                <a:ext cx="45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7" name="Line 172"/>
              <p:cNvSpPr>
                <a:spLocks noChangeShapeType="1"/>
              </p:cNvSpPr>
              <p:nvPr/>
            </p:nvSpPr>
            <p:spPr bwMode="auto">
              <a:xfrm>
                <a:off x="3050" y="968"/>
                <a:ext cx="45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8" name="Rectangle 173"/>
              <p:cNvSpPr>
                <a:spLocks noChangeArrowheads="1"/>
              </p:cNvSpPr>
              <p:nvPr/>
            </p:nvSpPr>
            <p:spPr bwMode="auto">
              <a:xfrm>
                <a:off x="3509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9" name="Line 174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0" name="Line 175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1" name="Rectangle 176"/>
              <p:cNvSpPr>
                <a:spLocks noChangeArrowheads="1"/>
              </p:cNvSpPr>
              <p:nvPr/>
            </p:nvSpPr>
            <p:spPr bwMode="auto">
              <a:xfrm>
                <a:off x="3517" y="968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2" name="Line 177"/>
              <p:cNvSpPr>
                <a:spLocks noChangeShapeType="1"/>
              </p:cNvSpPr>
              <p:nvPr/>
            </p:nvSpPr>
            <p:spPr bwMode="auto">
              <a:xfrm>
                <a:off x="3517" y="968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3" name="Rectangle 178"/>
              <p:cNvSpPr>
                <a:spLocks noChangeArrowheads="1"/>
              </p:cNvSpPr>
              <p:nvPr/>
            </p:nvSpPr>
            <p:spPr bwMode="auto">
              <a:xfrm>
                <a:off x="4304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4" name="Line 179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5" name="Line 180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6" name="Rectangle 181"/>
              <p:cNvSpPr>
                <a:spLocks noChangeArrowheads="1"/>
              </p:cNvSpPr>
              <p:nvPr/>
            </p:nvSpPr>
            <p:spPr bwMode="auto">
              <a:xfrm>
                <a:off x="4312" y="968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7" name="Line 182"/>
              <p:cNvSpPr>
                <a:spLocks noChangeShapeType="1"/>
              </p:cNvSpPr>
              <p:nvPr/>
            </p:nvSpPr>
            <p:spPr bwMode="auto">
              <a:xfrm>
                <a:off x="4312" y="968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8" name="Rectangle 183"/>
              <p:cNvSpPr>
                <a:spLocks noChangeArrowheads="1"/>
              </p:cNvSpPr>
              <p:nvPr/>
            </p:nvSpPr>
            <p:spPr bwMode="auto">
              <a:xfrm>
                <a:off x="5049" y="968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9" name="Line 184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0" name="Line 185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1" name="Rectangle 186"/>
              <p:cNvSpPr>
                <a:spLocks noChangeArrowheads="1"/>
              </p:cNvSpPr>
              <p:nvPr/>
            </p:nvSpPr>
            <p:spPr bwMode="auto">
              <a:xfrm>
                <a:off x="5058" y="968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2" name="Line 187"/>
              <p:cNvSpPr>
                <a:spLocks noChangeShapeType="1"/>
              </p:cNvSpPr>
              <p:nvPr/>
            </p:nvSpPr>
            <p:spPr bwMode="auto">
              <a:xfrm>
                <a:off x="5058" y="968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3" name="Rectangle 188"/>
              <p:cNvSpPr>
                <a:spLocks noChangeArrowheads="1"/>
              </p:cNvSpPr>
              <p:nvPr/>
            </p:nvSpPr>
            <p:spPr bwMode="auto">
              <a:xfrm>
                <a:off x="5664" y="968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4" name="Line 189"/>
              <p:cNvSpPr>
                <a:spLocks noChangeShapeType="1"/>
              </p:cNvSpPr>
              <p:nvPr/>
            </p:nvSpPr>
            <p:spPr bwMode="auto">
              <a:xfrm>
                <a:off x="5664" y="96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5" name="Rectangle 190"/>
              <p:cNvSpPr>
                <a:spLocks noChangeArrowheads="1"/>
              </p:cNvSpPr>
              <p:nvPr/>
            </p:nvSpPr>
            <p:spPr bwMode="auto">
              <a:xfrm>
                <a:off x="3033" y="976"/>
                <a:ext cx="17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6" name="Line 191"/>
              <p:cNvSpPr>
                <a:spLocks noChangeShapeType="1"/>
              </p:cNvSpPr>
              <p:nvPr/>
            </p:nvSpPr>
            <p:spPr bwMode="auto">
              <a:xfrm>
                <a:off x="3033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7" name="Rectangle 192"/>
              <p:cNvSpPr>
                <a:spLocks noChangeArrowheads="1"/>
              </p:cNvSpPr>
              <p:nvPr/>
            </p:nvSpPr>
            <p:spPr bwMode="auto">
              <a:xfrm>
                <a:off x="3509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8" name="Line 193"/>
              <p:cNvSpPr>
                <a:spLocks noChangeShapeType="1"/>
              </p:cNvSpPr>
              <p:nvPr/>
            </p:nvSpPr>
            <p:spPr bwMode="auto">
              <a:xfrm>
                <a:off x="350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9" name="Rectangle 194"/>
              <p:cNvSpPr>
                <a:spLocks noChangeArrowheads="1"/>
              </p:cNvSpPr>
              <p:nvPr/>
            </p:nvSpPr>
            <p:spPr bwMode="auto">
              <a:xfrm>
                <a:off x="4304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0" name="Line 195"/>
              <p:cNvSpPr>
                <a:spLocks noChangeShapeType="1"/>
              </p:cNvSpPr>
              <p:nvPr/>
            </p:nvSpPr>
            <p:spPr bwMode="auto">
              <a:xfrm>
                <a:off x="430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1" name="Rectangle 196"/>
              <p:cNvSpPr>
                <a:spLocks noChangeArrowheads="1"/>
              </p:cNvSpPr>
              <p:nvPr/>
            </p:nvSpPr>
            <p:spPr bwMode="auto">
              <a:xfrm>
                <a:off x="5049" y="976"/>
                <a:ext cx="9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2" name="Line 197"/>
              <p:cNvSpPr>
                <a:spLocks noChangeShapeType="1"/>
              </p:cNvSpPr>
              <p:nvPr/>
            </p:nvSpPr>
            <p:spPr bwMode="auto">
              <a:xfrm>
                <a:off x="504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3" name="Rectangle 198"/>
              <p:cNvSpPr>
                <a:spLocks noChangeArrowheads="1"/>
              </p:cNvSpPr>
              <p:nvPr/>
            </p:nvSpPr>
            <p:spPr bwMode="auto">
              <a:xfrm>
                <a:off x="5664" y="976"/>
                <a:ext cx="16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4" name="Line 199"/>
              <p:cNvSpPr>
                <a:spLocks noChangeShapeType="1"/>
              </p:cNvSpPr>
              <p:nvPr/>
            </p:nvSpPr>
            <p:spPr bwMode="auto">
              <a:xfrm>
                <a:off x="566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5" name="Rectangle 200"/>
              <p:cNvSpPr>
                <a:spLocks noChangeArrowheads="1"/>
              </p:cNvSpPr>
              <p:nvPr/>
            </p:nvSpPr>
            <p:spPr bwMode="auto">
              <a:xfrm>
                <a:off x="3083" y="128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6" name="Rectangle 201"/>
              <p:cNvSpPr>
                <a:spLocks noChangeArrowheads="1"/>
              </p:cNvSpPr>
              <p:nvPr/>
            </p:nvSpPr>
            <p:spPr bwMode="auto">
              <a:xfrm>
                <a:off x="3558" y="1287"/>
                <a:ext cx="67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lubber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7" name="Rectangle 202"/>
              <p:cNvSpPr>
                <a:spLocks noChangeArrowheads="1"/>
              </p:cNvSpPr>
              <p:nvPr/>
            </p:nvSpPr>
            <p:spPr bwMode="auto">
              <a:xfrm>
                <a:off x="4533" y="1287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8" name="Rectangle 203"/>
              <p:cNvSpPr>
                <a:spLocks noChangeArrowheads="1"/>
              </p:cNvSpPr>
              <p:nvPr/>
            </p:nvSpPr>
            <p:spPr bwMode="auto">
              <a:xfrm>
                <a:off x="5099" y="128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55.5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9" name="Rectangle 204"/>
              <p:cNvSpPr>
                <a:spLocks noChangeArrowheads="1"/>
              </p:cNvSpPr>
              <p:nvPr/>
            </p:nvSpPr>
            <p:spPr bwMode="auto">
              <a:xfrm>
                <a:off x="3033" y="1287"/>
                <a:ext cx="17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0" name="Line 205"/>
              <p:cNvSpPr>
                <a:spLocks noChangeShapeType="1"/>
              </p:cNvSpPr>
              <p:nvPr/>
            </p:nvSpPr>
            <p:spPr bwMode="auto">
              <a:xfrm>
                <a:off x="3033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1" name="Rectangle 206"/>
              <p:cNvSpPr>
                <a:spLocks noChangeArrowheads="1"/>
              </p:cNvSpPr>
              <p:nvPr/>
            </p:nvSpPr>
            <p:spPr bwMode="auto">
              <a:xfrm>
                <a:off x="3509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2" name="Line 207"/>
              <p:cNvSpPr>
                <a:spLocks noChangeShapeType="1"/>
              </p:cNvSpPr>
              <p:nvPr/>
            </p:nvSpPr>
            <p:spPr bwMode="auto">
              <a:xfrm>
                <a:off x="350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3" name="Rectangle 208"/>
              <p:cNvSpPr>
                <a:spLocks noChangeArrowheads="1"/>
              </p:cNvSpPr>
              <p:nvPr/>
            </p:nvSpPr>
            <p:spPr bwMode="auto">
              <a:xfrm>
                <a:off x="4304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4" name="Line 209"/>
              <p:cNvSpPr>
                <a:spLocks noChangeShapeType="1"/>
              </p:cNvSpPr>
              <p:nvPr/>
            </p:nvSpPr>
            <p:spPr bwMode="auto">
              <a:xfrm>
                <a:off x="430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5" name="Rectangle 210"/>
              <p:cNvSpPr>
                <a:spLocks noChangeArrowheads="1"/>
              </p:cNvSpPr>
              <p:nvPr/>
            </p:nvSpPr>
            <p:spPr bwMode="auto">
              <a:xfrm>
                <a:off x="5049" y="1287"/>
                <a:ext cx="9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6" name="Line 211"/>
              <p:cNvSpPr>
                <a:spLocks noChangeShapeType="1"/>
              </p:cNvSpPr>
              <p:nvPr/>
            </p:nvSpPr>
            <p:spPr bwMode="auto">
              <a:xfrm>
                <a:off x="504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7" name="Rectangle 212"/>
              <p:cNvSpPr>
                <a:spLocks noChangeArrowheads="1"/>
              </p:cNvSpPr>
              <p:nvPr/>
            </p:nvSpPr>
            <p:spPr bwMode="auto">
              <a:xfrm>
                <a:off x="5664" y="1287"/>
                <a:ext cx="16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8" name="Line 213"/>
              <p:cNvSpPr>
                <a:spLocks noChangeShapeType="1"/>
              </p:cNvSpPr>
              <p:nvPr/>
            </p:nvSpPr>
            <p:spPr bwMode="auto">
              <a:xfrm>
                <a:off x="566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9" name="Rectangle 214"/>
              <p:cNvSpPr>
                <a:spLocks noChangeArrowheads="1"/>
              </p:cNvSpPr>
              <p:nvPr/>
            </p:nvSpPr>
            <p:spPr bwMode="auto">
              <a:xfrm>
                <a:off x="308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0" name="Rectangle 215"/>
              <p:cNvSpPr>
                <a:spLocks noChangeArrowheads="1"/>
              </p:cNvSpPr>
              <p:nvPr/>
            </p:nvSpPr>
            <p:spPr bwMode="auto">
              <a:xfrm>
                <a:off x="3558" y="1567"/>
                <a:ext cx="54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rusty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1" name="Rectangle 216"/>
              <p:cNvSpPr>
                <a:spLocks noChangeArrowheads="1"/>
              </p:cNvSpPr>
              <p:nvPr/>
            </p:nvSpPr>
            <p:spPr bwMode="auto">
              <a:xfrm>
                <a:off x="453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2" name="Rectangle 217"/>
              <p:cNvSpPr>
                <a:spLocks noChangeArrowheads="1"/>
              </p:cNvSpPr>
              <p:nvPr/>
            </p:nvSpPr>
            <p:spPr bwMode="auto">
              <a:xfrm>
                <a:off x="5099" y="156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3" name="Rectangle 218"/>
              <p:cNvSpPr>
                <a:spLocks noChangeArrowheads="1"/>
              </p:cNvSpPr>
              <p:nvPr/>
            </p:nvSpPr>
            <p:spPr bwMode="auto">
              <a:xfrm>
                <a:off x="3033" y="1566"/>
                <a:ext cx="17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4" name="Line 219"/>
              <p:cNvSpPr>
                <a:spLocks noChangeShapeType="1"/>
              </p:cNvSpPr>
              <p:nvPr/>
            </p:nvSpPr>
            <p:spPr bwMode="auto">
              <a:xfrm>
                <a:off x="3033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5" name="Rectangle 220"/>
              <p:cNvSpPr>
                <a:spLocks noChangeArrowheads="1"/>
              </p:cNvSpPr>
              <p:nvPr/>
            </p:nvSpPr>
            <p:spPr bwMode="auto">
              <a:xfrm>
                <a:off x="3033" y="185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6" name="Line 221"/>
              <p:cNvSpPr>
                <a:spLocks noChangeShapeType="1"/>
              </p:cNvSpPr>
              <p:nvPr/>
            </p:nvSpPr>
            <p:spPr bwMode="auto">
              <a:xfrm>
                <a:off x="3033" y="185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7" name="Rectangle 222"/>
              <p:cNvSpPr>
                <a:spLocks noChangeArrowheads="1"/>
              </p:cNvSpPr>
              <p:nvPr/>
            </p:nvSpPr>
            <p:spPr bwMode="auto">
              <a:xfrm>
                <a:off x="3509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8" name="Line 223"/>
              <p:cNvSpPr>
                <a:spLocks noChangeShapeType="1"/>
              </p:cNvSpPr>
              <p:nvPr/>
            </p:nvSpPr>
            <p:spPr bwMode="auto">
              <a:xfrm>
                <a:off x="350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9" name="Rectangle 224"/>
              <p:cNvSpPr>
                <a:spLocks noChangeArrowheads="1"/>
              </p:cNvSpPr>
              <p:nvPr/>
            </p:nvSpPr>
            <p:spPr bwMode="auto">
              <a:xfrm>
                <a:off x="3509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0" name="Line 225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1" name="Line 226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2" name="Rectangle 227"/>
              <p:cNvSpPr>
                <a:spLocks noChangeArrowheads="1"/>
              </p:cNvSpPr>
              <p:nvPr/>
            </p:nvSpPr>
            <p:spPr bwMode="auto">
              <a:xfrm>
                <a:off x="3517" y="185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3" name="Line 228"/>
              <p:cNvSpPr>
                <a:spLocks noChangeShapeType="1"/>
              </p:cNvSpPr>
              <p:nvPr/>
            </p:nvSpPr>
            <p:spPr bwMode="auto">
              <a:xfrm>
                <a:off x="3517" y="185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4" name="Rectangle 229"/>
              <p:cNvSpPr>
                <a:spLocks noChangeArrowheads="1"/>
              </p:cNvSpPr>
              <p:nvPr/>
            </p:nvSpPr>
            <p:spPr bwMode="auto">
              <a:xfrm>
                <a:off x="4304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5" name="Line 230"/>
              <p:cNvSpPr>
                <a:spLocks noChangeShapeType="1"/>
              </p:cNvSpPr>
              <p:nvPr/>
            </p:nvSpPr>
            <p:spPr bwMode="auto">
              <a:xfrm>
                <a:off x="430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6" name="Rectangle 231"/>
              <p:cNvSpPr>
                <a:spLocks noChangeArrowheads="1"/>
              </p:cNvSpPr>
              <p:nvPr/>
            </p:nvSpPr>
            <p:spPr bwMode="auto">
              <a:xfrm>
                <a:off x="4304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7" name="Line 232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8" name="Line 233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9" name="Rectangle 234"/>
              <p:cNvSpPr>
                <a:spLocks noChangeArrowheads="1"/>
              </p:cNvSpPr>
              <p:nvPr/>
            </p:nvSpPr>
            <p:spPr bwMode="auto">
              <a:xfrm>
                <a:off x="4312" y="185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0" name="Line 235"/>
              <p:cNvSpPr>
                <a:spLocks noChangeShapeType="1"/>
              </p:cNvSpPr>
              <p:nvPr/>
            </p:nvSpPr>
            <p:spPr bwMode="auto">
              <a:xfrm>
                <a:off x="4312" y="185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1" name="Rectangle 236"/>
              <p:cNvSpPr>
                <a:spLocks noChangeArrowheads="1"/>
              </p:cNvSpPr>
              <p:nvPr/>
            </p:nvSpPr>
            <p:spPr bwMode="auto">
              <a:xfrm>
                <a:off x="5049" y="1566"/>
                <a:ext cx="9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2" name="Line 237"/>
              <p:cNvSpPr>
                <a:spLocks noChangeShapeType="1"/>
              </p:cNvSpPr>
              <p:nvPr/>
            </p:nvSpPr>
            <p:spPr bwMode="auto">
              <a:xfrm>
                <a:off x="504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3" name="Rectangle 238"/>
              <p:cNvSpPr>
                <a:spLocks noChangeArrowheads="1"/>
              </p:cNvSpPr>
              <p:nvPr/>
            </p:nvSpPr>
            <p:spPr bwMode="auto">
              <a:xfrm>
                <a:off x="5049" y="185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4" name="Line 239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5" name="Line 240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6" name="Rectangle 241"/>
              <p:cNvSpPr>
                <a:spLocks noChangeArrowheads="1"/>
              </p:cNvSpPr>
              <p:nvPr/>
            </p:nvSpPr>
            <p:spPr bwMode="auto">
              <a:xfrm>
                <a:off x="5058" y="185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7" name="Line 242"/>
              <p:cNvSpPr>
                <a:spLocks noChangeShapeType="1"/>
              </p:cNvSpPr>
              <p:nvPr/>
            </p:nvSpPr>
            <p:spPr bwMode="auto">
              <a:xfrm>
                <a:off x="5058" y="185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8" name="Rectangle 243"/>
              <p:cNvSpPr>
                <a:spLocks noChangeArrowheads="1"/>
              </p:cNvSpPr>
              <p:nvPr/>
            </p:nvSpPr>
            <p:spPr bwMode="auto">
              <a:xfrm>
                <a:off x="5664" y="1566"/>
                <a:ext cx="16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9" name="Line 244"/>
              <p:cNvSpPr>
                <a:spLocks noChangeShapeType="1"/>
              </p:cNvSpPr>
              <p:nvPr/>
            </p:nvSpPr>
            <p:spPr bwMode="auto">
              <a:xfrm>
                <a:off x="566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0" name="Rectangle 245"/>
              <p:cNvSpPr>
                <a:spLocks noChangeArrowheads="1"/>
              </p:cNvSpPr>
              <p:nvPr/>
            </p:nvSpPr>
            <p:spPr bwMode="auto">
              <a:xfrm>
                <a:off x="5664" y="185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1" name="Line 246"/>
              <p:cNvSpPr>
                <a:spLocks noChangeShapeType="1"/>
              </p:cNvSpPr>
              <p:nvPr/>
            </p:nvSpPr>
            <p:spPr bwMode="auto">
              <a:xfrm>
                <a:off x="5664" y="185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8" name="Rectangle 4"/>
          <p:cNvSpPr txBox="1">
            <a:spLocks noChangeArrowheads="1"/>
          </p:cNvSpPr>
          <p:nvPr/>
        </p:nvSpPr>
        <p:spPr bwMode="auto">
          <a:xfrm>
            <a:off x="-78478" y="4088537"/>
            <a:ext cx="9222478" cy="7211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dirty="0">
                <a:solidFill>
                  <a:schemeClr val="tx2"/>
                </a:solidFill>
                <a:latin typeface="Candara" panose="020E0502030303020204" pitchFamily="34" charset="0"/>
              </a:rPr>
              <a:t>Find sailors who’ve reserved a red boat </a:t>
            </a:r>
            <a:r>
              <a:rPr lang="en-US" altLang="en-US" u="sng" dirty="0">
                <a:solidFill>
                  <a:schemeClr val="tx2"/>
                </a:solidFill>
                <a:latin typeface="Candara" panose="020E0502030303020204" pitchFamily="34" charset="0"/>
              </a:rPr>
              <a:t>or</a:t>
            </a:r>
            <a:r>
              <a:rPr lang="en-US" altLang="en-US" dirty="0">
                <a:solidFill>
                  <a:schemeClr val="tx2"/>
                </a:solidFill>
                <a:latin typeface="Candara" panose="020E0502030303020204" pitchFamily="34" charset="0"/>
              </a:rPr>
              <a:t> a green boat</a:t>
            </a:r>
            <a:endParaRPr lang="en-US" altLang="en-US" kern="0" dirty="0" smtClean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65" name="Rectangle 4"/>
          <p:cNvSpPr txBox="1">
            <a:spLocks noChangeArrowheads="1"/>
          </p:cNvSpPr>
          <p:nvPr/>
        </p:nvSpPr>
        <p:spPr bwMode="auto">
          <a:xfrm>
            <a:off x="-28720" y="4951614"/>
            <a:ext cx="9088663" cy="17068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sz="32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en-US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l-GR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Tempboats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rgbClr val="002060"/>
                </a:solidFill>
              </a:rPr>
              <a:t>←</a:t>
            </a:r>
            <a:r>
              <a:rPr lang="en-US" sz="36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en-US" sz="4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3200" b="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color=‘red’ 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en-US" sz="3200" b="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altLang="en-US" sz="3200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=‘green’ </a:t>
            </a:r>
            <a:r>
              <a:rPr lang="en-US" altLang="en-US" sz="3200" dirty="0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Boats</a:t>
            </a:r>
            <a:r>
              <a:rPr lang="en-US" altLang="en-US" sz="3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6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sz="36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320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</a:t>
            </a:r>
            <a:r>
              <a:rPr lang="en-US" sz="320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empboats</a:t>
            </a:r>
            <a:r>
              <a:rPr lang="en-US" sz="36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r>
              <a:rPr lang="en-US" sz="36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Reserves</a:t>
            </a:r>
            <a:r>
              <a:rPr lang="en-US" alt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⋈ </a:t>
            </a:r>
            <a:r>
              <a:rPr lang="en-US" altLang="en-US" sz="3200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Sailors</a:t>
            </a:r>
            <a:r>
              <a:rPr lang="en-US" alt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l-GR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900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04900"/>
          </a:xfrm>
          <a:solidFill>
            <a:srgbClr val="0070C0"/>
          </a:solidFill>
        </p:spPr>
        <p:txBody>
          <a:bodyPr/>
          <a:lstStyle/>
          <a:p>
            <a:r>
              <a:rPr lang="en-US" altLang="en-US" sz="2800" dirty="0" smtClean="0"/>
              <a:t>Find sailors who’ve reserved a red </a:t>
            </a:r>
            <a:r>
              <a:rPr lang="en-US" altLang="en-US" sz="2800" u="sng" dirty="0" smtClean="0"/>
              <a:t>and</a:t>
            </a:r>
            <a:r>
              <a:rPr lang="en-US" altLang="en-US" sz="2800" dirty="0" smtClean="0"/>
              <a:t> a green boat</a:t>
            </a:r>
          </a:p>
        </p:txBody>
      </p:sp>
      <p:sp>
        <p:nvSpPr>
          <p:cNvPr id="1434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47536" y="1264553"/>
            <a:ext cx="8153400" cy="762000"/>
          </a:xfrm>
          <a:noFill/>
        </p:spPr>
        <p:txBody>
          <a:bodyPr/>
          <a:lstStyle/>
          <a:p>
            <a:r>
              <a:rPr lang="en-US" altLang="en-US" sz="3600" dirty="0" smtClean="0"/>
              <a:t>Cut-and-paste previous slide?</a:t>
            </a:r>
          </a:p>
          <a:p>
            <a:pPr>
              <a:buFontTx/>
              <a:buNone/>
            </a:pPr>
            <a:r>
              <a:rPr lang="en-US" altLang="en-US" sz="3600" dirty="0" smtClean="0"/>
              <a:t> </a:t>
            </a:r>
          </a:p>
          <a:p>
            <a:endParaRPr lang="en-US" altLang="en-US" sz="3600" dirty="0" smtClean="0"/>
          </a:p>
          <a:p>
            <a:endParaRPr lang="en-US" altLang="en-US" sz="3600" dirty="0" smtClean="0"/>
          </a:p>
          <a:p>
            <a:endParaRPr lang="en-US" altLang="en-US" sz="3600" dirty="0" smtClean="0"/>
          </a:p>
          <a:p>
            <a:endParaRPr lang="en-US" altLang="en-US" sz="3600" dirty="0" smtClean="0"/>
          </a:p>
          <a:p>
            <a:endParaRPr lang="en-US" altLang="en-US" sz="3600" dirty="0" smtClean="0"/>
          </a:p>
          <a:p>
            <a:endParaRPr lang="en-US" altLang="en-US" sz="3600" dirty="0" smtClean="0"/>
          </a:p>
        </p:txBody>
      </p:sp>
      <p:sp>
        <p:nvSpPr>
          <p:cNvPr id="14345" name="Rectangle 7"/>
          <p:cNvSpPr>
            <a:spLocks noChangeArrowheads="1"/>
          </p:cNvSpPr>
          <p:nvPr/>
        </p:nvSpPr>
        <p:spPr bwMode="auto">
          <a:xfrm>
            <a:off x="823913" y="4892675"/>
            <a:ext cx="273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r>
              <a:rPr lang="en-US" altLang="en-US" sz="28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823913" y="5472113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r>
              <a:rPr lang="en-US" altLang="en-US" sz="24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413" name="Freeform 21"/>
          <p:cNvSpPr>
            <a:spLocks/>
          </p:cNvSpPr>
          <p:nvPr/>
        </p:nvSpPr>
        <p:spPr bwMode="auto">
          <a:xfrm>
            <a:off x="4953000" y="3184174"/>
            <a:ext cx="404812" cy="610816"/>
          </a:xfrm>
          <a:custGeom>
            <a:avLst/>
            <a:gdLst>
              <a:gd name="T0" fmla="*/ 239713 w 253"/>
              <a:gd name="T1" fmla="*/ 22225 h 311"/>
              <a:gd name="T2" fmla="*/ 165100 w 253"/>
              <a:gd name="T3" fmla="*/ 80963 h 311"/>
              <a:gd name="T4" fmla="*/ 0 w 253"/>
              <a:gd name="T5" fmla="*/ 304800 h 311"/>
              <a:gd name="T6" fmla="*/ 134938 w 253"/>
              <a:gd name="T7" fmla="*/ 484188 h 311"/>
              <a:gd name="T8" fmla="*/ 314325 w 253"/>
              <a:gd name="T9" fmla="*/ 469900 h 311"/>
              <a:gd name="T10" fmla="*/ 374650 w 253"/>
              <a:gd name="T11" fmla="*/ 379413 h 311"/>
              <a:gd name="T12" fmla="*/ 374650 w 253"/>
              <a:gd name="T13" fmla="*/ 246063 h 311"/>
              <a:gd name="T14" fmla="*/ 150813 w 253"/>
              <a:gd name="T15" fmla="*/ 111125 h 311"/>
              <a:gd name="T16" fmla="*/ 90488 w 253"/>
              <a:gd name="T17" fmla="*/ 80963 h 3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3"/>
              <a:gd name="T28" fmla="*/ 0 h 311"/>
              <a:gd name="T29" fmla="*/ 253 w 253"/>
              <a:gd name="T30" fmla="*/ 311 h 31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3" h="311">
                <a:moveTo>
                  <a:pt x="151" y="14"/>
                </a:moveTo>
                <a:cubicBezTo>
                  <a:pt x="96" y="94"/>
                  <a:pt x="168" y="0"/>
                  <a:pt x="104" y="51"/>
                </a:cubicBezTo>
                <a:cubicBezTo>
                  <a:pt x="57" y="87"/>
                  <a:pt x="19" y="137"/>
                  <a:pt x="0" y="192"/>
                </a:cubicBezTo>
                <a:cubicBezTo>
                  <a:pt x="11" y="256"/>
                  <a:pt x="21" y="284"/>
                  <a:pt x="85" y="305"/>
                </a:cubicBezTo>
                <a:cubicBezTo>
                  <a:pt x="122" y="302"/>
                  <a:pt x="163" y="311"/>
                  <a:pt x="198" y="296"/>
                </a:cubicBezTo>
                <a:cubicBezTo>
                  <a:pt x="218" y="286"/>
                  <a:pt x="236" y="239"/>
                  <a:pt x="236" y="239"/>
                </a:cubicBezTo>
                <a:cubicBezTo>
                  <a:pt x="244" y="205"/>
                  <a:pt x="253" y="190"/>
                  <a:pt x="236" y="155"/>
                </a:cubicBezTo>
                <a:cubicBezTo>
                  <a:pt x="219" y="121"/>
                  <a:pt x="129" y="81"/>
                  <a:pt x="95" y="70"/>
                </a:cubicBezTo>
                <a:cubicBezTo>
                  <a:pt x="63" y="49"/>
                  <a:pt x="77" y="51"/>
                  <a:pt x="57" y="51"/>
                </a:cubicBezTo>
              </a:path>
            </a:pathLst>
          </a:cu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414" name="AutoShape 22"/>
          <p:cNvSpPr>
            <a:spLocks/>
          </p:cNvSpPr>
          <p:nvPr/>
        </p:nvSpPr>
        <p:spPr bwMode="auto">
          <a:xfrm>
            <a:off x="2333070" y="2109196"/>
            <a:ext cx="4999963" cy="4640263"/>
          </a:xfrm>
          <a:custGeom>
            <a:avLst/>
            <a:gdLst>
              <a:gd name="T0" fmla="*/ 519099074 w 21600"/>
              <a:gd name="T1" fmla="*/ 0 h 21600"/>
              <a:gd name="T2" fmla="*/ 152028821 w 21600"/>
              <a:gd name="T3" fmla="*/ 130053612 h 21600"/>
              <a:gd name="T4" fmla="*/ 0 w 21600"/>
              <a:gd name="T5" fmla="*/ 444065633 h 21600"/>
              <a:gd name="T6" fmla="*/ 152028821 w 21600"/>
              <a:gd name="T7" fmla="*/ 758077704 h 21600"/>
              <a:gd name="T8" fmla="*/ 519099074 w 21600"/>
              <a:gd name="T9" fmla="*/ 888131265 h 21600"/>
              <a:gd name="T10" fmla="*/ 886169601 w 21600"/>
              <a:gd name="T11" fmla="*/ 758077704 h 21600"/>
              <a:gd name="T12" fmla="*/ 1038198148 w 21600"/>
              <a:gd name="T13" fmla="*/ 444065633 h 21600"/>
              <a:gd name="T14" fmla="*/ 886169601 w 21600"/>
              <a:gd name="T15" fmla="*/ 130053612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945" y="16999"/>
                </a:moveTo>
                <a:cubicBezTo>
                  <a:pt x="19438" y="15278"/>
                  <a:pt x="20260" y="13077"/>
                  <a:pt x="20260" y="10800"/>
                </a:cubicBezTo>
                <a:cubicBezTo>
                  <a:pt x="20260" y="5575"/>
                  <a:pt x="16024" y="1340"/>
                  <a:pt x="10800" y="1340"/>
                </a:cubicBezTo>
                <a:cubicBezTo>
                  <a:pt x="8522" y="1339"/>
                  <a:pt x="6321" y="2161"/>
                  <a:pt x="4600" y="3654"/>
                </a:cubicBezTo>
                <a:close/>
                <a:moveTo>
                  <a:pt x="3654" y="4600"/>
                </a:moveTo>
                <a:cubicBezTo>
                  <a:pt x="2161" y="6321"/>
                  <a:pt x="1340" y="8522"/>
                  <a:pt x="1340" y="10799"/>
                </a:cubicBezTo>
                <a:cubicBezTo>
                  <a:pt x="1340" y="16024"/>
                  <a:pt x="5575" y="20260"/>
                  <a:pt x="10800" y="20260"/>
                </a:cubicBezTo>
                <a:cubicBezTo>
                  <a:pt x="13077" y="20260"/>
                  <a:pt x="15278" y="19438"/>
                  <a:pt x="16999" y="17945"/>
                </a:cubicBezTo>
                <a:close/>
              </a:path>
            </a:pathLst>
          </a:custGeom>
          <a:solidFill>
            <a:srgbClr val="FF0205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0" y="2362200"/>
            <a:ext cx="9144000" cy="20574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sz="40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en-US" sz="32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l-GR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2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Tempboats</a:t>
            </a:r>
            <a:r>
              <a:rPr lang="en-US" sz="4000" dirty="0" smtClean="0">
                <a:solidFill>
                  <a:srgbClr val="002060"/>
                </a:solidFill>
              </a:rPr>
              <a:t> </a:t>
            </a:r>
            <a:r>
              <a:rPr lang="en-US" sz="4000" dirty="0">
                <a:solidFill>
                  <a:srgbClr val="002060"/>
                </a:solidFill>
              </a:rPr>
              <a:t>←</a:t>
            </a:r>
            <a:r>
              <a:rPr lang="en-US" sz="40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en-US" sz="4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3600" b="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color=‘red’ </a:t>
            </a:r>
            <a:r>
              <a:rPr lang="en-US" altLang="en-US" sz="6600" b="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en-US" altLang="en-US" sz="36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color=‘green’ </a:t>
            </a:r>
            <a:r>
              <a:rPr lang="en-US" altLang="en-US" sz="3600" dirty="0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Boats</a:t>
            </a:r>
            <a:r>
              <a:rPr lang="en-US" alt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40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sz="40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360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</a:t>
            </a:r>
            <a:r>
              <a:rPr lang="en-US" sz="360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empboats</a:t>
            </a:r>
            <a:r>
              <a:rPr lang="en-US" sz="40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r>
              <a:rPr lang="en-US" sz="40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Reserves</a:t>
            </a:r>
            <a:r>
              <a:rPr lang="en-US" alt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⋈ </a:t>
            </a:r>
            <a:r>
              <a:rPr lang="en-US" altLang="en-US" sz="3600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Sailors</a:t>
            </a:r>
            <a:r>
              <a:rPr lang="en-US" alt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l-GR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2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3" grpId="0" animBg="1"/>
      <p:bldP spid="59414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29432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3200" dirty="0" smtClean="0"/>
              <a:t>Unary Relational Operations: PROJECT</a:t>
            </a:r>
          </a:p>
        </p:txBody>
      </p:sp>
      <p:sp>
        <p:nvSpPr>
          <p:cNvPr id="3789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4231" y="729433"/>
            <a:ext cx="9041673" cy="6052367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PROJECT Operation is denoted by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</a:t>
            </a:r>
            <a:r>
              <a:rPr lang="en-US" altLang="en-US" sz="2400" dirty="0" smtClean="0">
                <a:latin typeface="Symbol" panose="05050102010706020507" pitchFamily="18" charset="2"/>
              </a:rPr>
              <a:t> </a:t>
            </a:r>
            <a:r>
              <a:rPr lang="en-US" altLang="en-US" sz="2400" dirty="0" smtClean="0"/>
              <a:t>(pi)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This operation keeps certain </a:t>
            </a:r>
            <a:r>
              <a:rPr lang="en-US" altLang="en-US" sz="2400" i="1" dirty="0" smtClean="0"/>
              <a:t>columns</a:t>
            </a:r>
            <a:r>
              <a:rPr lang="en-US" altLang="en-US" sz="2400" dirty="0" smtClean="0"/>
              <a:t> (attributes) from a relation and discards the other columns.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PROJECT creates a vertical partitioning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The list of specified columns (attributes) is kept in each tuple. The other attributes in each tuple are discarded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2400" dirty="0" smtClean="0"/>
              <a:t>Example: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To list each employee’s first and last name and salary, the following is used:</a:t>
            </a:r>
          </a:p>
          <a:p>
            <a:pPr lvl="1" algn="ct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4000" b="1" dirty="0" smtClean="0">
                <a:latin typeface="Symbol" panose="05050102010706020507" pitchFamily="18" charset="2"/>
              </a:rPr>
              <a:t></a:t>
            </a:r>
            <a:r>
              <a:rPr lang="en-US" altLang="en-US" sz="4000" b="1" baseline="-25000" dirty="0" smtClean="0"/>
              <a:t>LNAME, FNAME,SALARY</a:t>
            </a:r>
            <a:r>
              <a:rPr lang="en-US" altLang="en-US" sz="4000" b="1" dirty="0" smtClean="0"/>
              <a:t>(EMPLOYEE)</a:t>
            </a:r>
          </a:p>
        </p:txBody>
      </p:sp>
    </p:spTree>
    <p:extLst>
      <p:ext uri="{BB962C8B-B14F-4D97-AF65-F5344CB8AC3E}">
        <p14:creationId xmlns:p14="http://schemas.microsoft.com/office/powerpoint/2010/main" val="3844077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1"/>
          <p:cNvSpPr>
            <a:spLocks/>
          </p:cNvSpPr>
          <p:nvPr/>
        </p:nvSpPr>
        <p:spPr bwMode="auto">
          <a:xfrm>
            <a:off x="685800" y="6248400"/>
            <a:ext cx="1905000" cy="457200"/>
          </a:xfrm>
          <a:custGeom>
            <a:avLst/>
            <a:gdLst>
              <a:gd name="T0" fmla="*/ 0 w 10000"/>
              <a:gd name="T1" fmla="*/ 0 h 10000"/>
              <a:gd name="T2" fmla="*/ 1905000 w 10000"/>
              <a:gd name="T3" fmla="*/ 0 h 10000"/>
              <a:gd name="T4" fmla="*/ 19050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3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4864" y="33157"/>
            <a:ext cx="2295357" cy="609600"/>
          </a:xfrm>
          <a:noFill/>
        </p:spPr>
        <p:txBody>
          <a:bodyPr/>
          <a:lstStyle/>
          <a:p>
            <a:pPr eaLnBrk="1" hangingPunct="1">
              <a:spcAft>
                <a:spcPts val="13"/>
              </a:spcAft>
            </a:pPr>
            <a:r>
              <a:rPr lang="en-US" alt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</a:p>
        </p:txBody>
      </p:sp>
      <p:grpSp>
        <p:nvGrpSpPr>
          <p:cNvPr id="30913" name="Group 30912"/>
          <p:cNvGrpSpPr/>
          <p:nvPr/>
        </p:nvGrpSpPr>
        <p:grpSpPr>
          <a:xfrm>
            <a:off x="4363484" y="2185523"/>
            <a:ext cx="4717350" cy="1598613"/>
            <a:chOff x="1790159" y="4321699"/>
            <a:chExt cx="4429665" cy="1598613"/>
          </a:xfrm>
        </p:grpSpPr>
        <p:pic>
          <p:nvPicPr>
            <p:cNvPr id="3072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802" y="4321699"/>
              <a:ext cx="3335022" cy="159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Text Box 7"/>
            <p:cNvSpPr txBox="1">
              <a:spLocks noChangeArrowheads="1"/>
            </p:cNvSpPr>
            <p:nvPr/>
          </p:nvSpPr>
          <p:spPr bwMode="auto">
            <a:xfrm>
              <a:off x="1790159" y="4399340"/>
              <a:ext cx="1122912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Reserves</a:t>
              </a:r>
            </a:p>
          </p:txBody>
        </p:sp>
      </p:grpSp>
      <p:grpSp>
        <p:nvGrpSpPr>
          <p:cNvPr id="30785" name="Group 30784"/>
          <p:cNvGrpSpPr/>
          <p:nvPr/>
        </p:nvGrpSpPr>
        <p:grpSpPr>
          <a:xfrm>
            <a:off x="65304" y="738507"/>
            <a:ext cx="3521583" cy="2463808"/>
            <a:chOff x="88900" y="636580"/>
            <a:chExt cx="3417888" cy="2463808"/>
          </a:xfrm>
        </p:grpSpPr>
        <p:sp>
          <p:nvSpPr>
            <p:cNvPr id="30730" name="Text Box 9"/>
            <p:cNvSpPr txBox="1">
              <a:spLocks noChangeArrowheads="1"/>
            </p:cNvSpPr>
            <p:nvPr/>
          </p:nvSpPr>
          <p:spPr bwMode="auto">
            <a:xfrm>
              <a:off x="128081" y="636580"/>
              <a:ext cx="796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Boats</a:t>
              </a:r>
            </a:p>
          </p:txBody>
        </p:sp>
        <p:grpSp>
          <p:nvGrpSpPr>
            <p:cNvPr id="2" name="Group 3"/>
            <p:cNvGrpSpPr>
              <a:grpSpLocks noChangeAspect="1"/>
            </p:cNvGrpSpPr>
            <p:nvPr/>
          </p:nvGrpSpPr>
          <p:grpSpPr bwMode="auto">
            <a:xfrm>
              <a:off x="88900" y="947738"/>
              <a:ext cx="3417888" cy="2152650"/>
              <a:chOff x="56" y="597"/>
              <a:chExt cx="2153" cy="1356"/>
            </a:xfrm>
          </p:grpSpPr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72" y="605"/>
                <a:ext cx="446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Rectangle 6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>
                <a:off x="104" y="836"/>
                <a:ext cx="27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526" y="605"/>
                <a:ext cx="95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87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14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622" y="605"/>
                <a:ext cx="66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1484" y="605"/>
                <a:ext cx="717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639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54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color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56" y="597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56" y="597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518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526" y="597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526" y="597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1476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1484" y="597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>
                <a:off x="1484" y="597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56" y="605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>
                <a:off x="5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518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6"/>
              <p:cNvSpPr>
                <a:spLocks noChangeShapeType="1"/>
              </p:cNvSpPr>
              <p:nvPr/>
            </p:nvSpPr>
            <p:spPr bwMode="auto">
              <a:xfrm>
                <a:off x="518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1476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147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2201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2201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104" y="86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566" y="868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43"/>
              <p:cNvSpPr>
                <a:spLocks noChangeArrowheads="1"/>
              </p:cNvSpPr>
              <p:nvPr/>
            </p:nvSpPr>
            <p:spPr bwMode="auto">
              <a:xfrm>
                <a:off x="1523" y="868"/>
                <a:ext cx="51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Blue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44"/>
              <p:cNvSpPr>
                <a:spLocks noChangeArrowheads="1"/>
              </p:cNvSpPr>
              <p:nvPr/>
            </p:nvSpPr>
            <p:spPr bwMode="auto">
              <a:xfrm>
                <a:off x="56" y="860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56" y="860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72" y="860"/>
                <a:ext cx="44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72" y="860"/>
                <a:ext cx="44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518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50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526" y="860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526" y="860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1476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1484" y="860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57"/>
              <p:cNvSpPr>
                <a:spLocks noChangeShapeType="1"/>
              </p:cNvSpPr>
              <p:nvPr/>
            </p:nvSpPr>
            <p:spPr bwMode="auto">
              <a:xfrm>
                <a:off x="1484" y="860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2201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61"/>
              <p:cNvSpPr>
                <a:spLocks noChangeArrowheads="1"/>
              </p:cNvSpPr>
              <p:nvPr/>
            </p:nvSpPr>
            <p:spPr bwMode="auto">
              <a:xfrm>
                <a:off x="56" y="86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5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3"/>
              <p:cNvSpPr>
                <a:spLocks noChangeArrowheads="1"/>
              </p:cNvSpPr>
              <p:nvPr/>
            </p:nvSpPr>
            <p:spPr bwMode="auto">
              <a:xfrm>
                <a:off x="518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0" name="Line 64"/>
              <p:cNvSpPr>
                <a:spLocks noChangeShapeType="1"/>
              </p:cNvSpPr>
              <p:nvPr/>
            </p:nvSpPr>
            <p:spPr bwMode="auto">
              <a:xfrm>
                <a:off x="518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1" name="Rectangle 65"/>
              <p:cNvSpPr>
                <a:spLocks noChangeArrowheads="1"/>
              </p:cNvSpPr>
              <p:nvPr/>
            </p:nvSpPr>
            <p:spPr bwMode="auto">
              <a:xfrm>
                <a:off x="1476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1" name="Line 66"/>
              <p:cNvSpPr>
                <a:spLocks noChangeShapeType="1"/>
              </p:cNvSpPr>
              <p:nvPr/>
            </p:nvSpPr>
            <p:spPr bwMode="auto">
              <a:xfrm>
                <a:off x="147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2" name="Rectangle 67"/>
              <p:cNvSpPr>
                <a:spLocks noChangeArrowheads="1"/>
              </p:cNvSpPr>
              <p:nvPr/>
            </p:nvSpPr>
            <p:spPr bwMode="auto">
              <a:xfrm>
                <a:off x="2201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3" name="Line 68"/>
              <p:cNvSpPr>
                <a:spLocks noChangeShapeType="1"/>
              </p:cNvSpPr>
              <p:nvPr/>
            </p:nvSpPr>
            <p:spPr bwMode="auto">
              <a:xfrm>
                <a:off x="2201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4" name="Rectangle 69"/>
              <p:cNvSpPr>
                <a:spLocks noChangeArrowheads="1"/>
              </p:cNvSpPr>
              <p:nvPr/>
            </p:nvSpPr>
            <p:spPr bwMode="auto">
              <a:xfrm>
                <a:off x="104" y="1123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5" name="Rectangle 70"/>
              <p:cNvSpPr>
                <a:spLocks noChangeArrowheads="1"/>
              </p:cNvSpPr>
              <p:nvPr/>
            </p:nvSpPr>
            <p:spPr bwMode="auto">
              <a:xfrm>
                <a:off x="566" y="1123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6" name="Rectangle 71"/>
              <p:cNvSpPr>
                <a:spLocks noChangeArrowheads="1"/>
              </p:cNvSpPr>
              <p:nvPr/>
            </p:nvSpPr>
            <p:spPr bwMode="auto">
              <a:xfrm>
                <a:off x="1523" y="1123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7" name="Rectangle 72"/>
              <p:cNvSpPr>
                <a:spLocks noChangeArrowheads="1"/>
              </p:cNvSpPr>
              <p:nvPr/>
            </p:nvSpPr>
            <p:spPr bwMode="auto">
              <a:xfrm>
                <a:off x="56" y="112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8" name="Line 73"/>
              <p:cNvSpPr>
                <a:spLocks noChangeShapeType="1"/>
              </p:cNvSpPr>
              <p:nvPr/>
            </p:nvSpPr>
            <p:spPr bwMode="auto">
              <a:xfrm>
                <a:off x="5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9" name="Rectangle 74"/>
              <p:cNvSpPr>
                <a:spLocks noChangeArrowheads="1"/>
              </p:cNvSpPr>
              <p:nvPr/>
            </p:nvSpPr>
            <p:spPr bwMode="auto">
              <a:xfrm>
                <a:off x="518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0" name="Line 75"/>
              <p:cNvSpPr>
                <a:spLocks noChangeShapeType="1"/>
              </p:cNvSpPr>
              <p:nvPr/>
            </p:nvSpPr>
            <p:spPr bwMode="auto">
              <a:xfrm>
                <a:off x="518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1" name="Rectangle 76"/>
              <p:cNvSpPr>
                <a:spLocks noChangeArrowheads="1"/>
              </p:cNvSpPr>
              <p:nvPr/>
            </p:nvSpPr>
            <p:spPr bwMode="auto">
              <a:xfrm>
                <a:off x="1476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2" name="Line 77"/>
              <p:cNvSpPr>
                <a:spLocks noChangeShapeType="1"/>
              </p:cNvSpPr>
              <p:nvPr/>
            </p:nvSpPr>
            <p:spPr bwMode="auto">
              <a:xfrm>
                <a:off x="147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3" name="Rectangle 78"/>
              <p:cNvSpPr>
                <a:spLocks noChangeArrowheads="1"/>
              </p:cNvSpPr>
              <p:nvPr/>
            </p:nvSpPr>
            <p:spPr bwMode="auto">
              <a:xfrm>
                <a:off x="2201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4" name="Line 79"/>
              <p:cNvSpPr>
                <a:spLocks noChangeShapeType="1"/>
              </p:cNvSpPr>
              <p:nvPr/>
            </p:nvSpPr>
            <p:spPr bwMode="auto">
              <a:xfrm>
                <a:off x="2201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5" name="Rectangle 80"/>
              <p:cNvSpPr>
                <a:spLocks noChangeArrowheads="1"/>
              </p:cNvSpPr>
              <p:nvPr/>
            </p:nvSpPr>
            <p:spPr bwMode="auto">
              <a:xfrm>
                <a:off x="104" y="137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6" name="Rectangle 81"/>
              <p:cNvSpPr>
                <a:spLocks noChangeArrowheads="1"/>
              </p:cNvSpPr>
              <p:nvPr/>
            </p:nvSpPr>
            <p:spPr bwMode="auto">
              <a:xfrm>
                <a:off x="566" y="1378"/>
                <a:ext cx="758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Clipper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7" name="Rectangle 82"/>
              <p:cNvSpPr>
                <a:spLocks noChangeArrowheads="1"/>
              </p:cNvSpPr>
              <p:nvPr/>
            </p:nvSpPr>
            <p:spPr bwMode="auto">
              <a:xfrm>
                <a:off x="1523" y="1378"/>
                <a:ext cx="61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Green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8" name="Rectangle 83"/>
              <p:cNvSpPr>
                <a:spLocks noChangeArrowheads="1"/>
              </p:cNvSpPr>
              <p:nvPr/>
            </p:nvSpPr>
            <p:spPr bwMode="auto">
              <a:xfrm>
                <a:off x="56" y="137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9" name="Line 84"/>
              <p:cNvSpPr>
                <a:spLocks noChangeShapeType="1"/>
              </p:cNvSpPr>
              <p:nvPr/>
            </p:nvSpPr>
            <p:spPr bwMode="auto">
              <a:xfrm>
                <a:off x="5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0" name="Rectangle 85"/>
              <p:cNvSpPr>
                <a:spLocks noChangeArrowheads="1"/>
              </p:cNvSpPr>
              <p:nvPr/>
            </p:nvSpPr>
            <p:spPr bwMode="auto">
              <a:xfrm>
                <a:off x="518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1" name="Line 86"/>
              <p:cNvSpPr>
                <a:spLocks noChangeShapeType="1"/>
              </p:cNvSpPr>
              <p:nvPr/>
            </p:nvSpPr>
            <p:spPr bwMode="auto">
              <a:xfrm>
                <a:off x="518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2" name="Rectangle 87"/>
              <p:cNvSpPr>
                <a:spLocks noChangeArrowheads="1"/>
              </p:cNvSpPr>
              <p:nvPr/>
            </p:nvSpPr>
            <p:spPr bwMode="auto">
              <a:xfrm>
                <a:off x="1476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3" name="Line 88"/>
              <p:cNvSpPr>
                <a:spLocks noChangeShapeType="1"/>
              </p:cNvSpPr>
              <p:nvPr/>
            </p:nvSpPr>
            <p:spPr bwMode="auto">
              <a:xfrm>
                <a:off x="147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4" name="Rectangle 89"/>
              <p:cNvSpPr>
                <a:spLocks noChangeArrowheads="1"/>
              </p:cNvSpPr>
              <p:nvPr/>
            </p:nvSpPr>
            <p:spPr bwMode="auto">
              <a:xfrm>
                <a:off x="2201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5" name="Line 90"/>
              <p:cNvSpPr>
                <a:spLocks noChangeShapeType="1"/>
              </p:cNvSpPr>
              <p:nvPr/>
            </p:nvSpPr>
            <p:spPr bwMode="auto">
              <a:xfrm>
                <a:off x="2201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6" name="Rectangle 91"/>
              <p:cNvSpPr>
                <a:spLocks noChangeArrowheads="1"/>
              </p:cNvSpPr>
              <p:nvPr/>
            </p:nvSpPr>
            <p:spPr bwMode="auto">
              <a:xfrm>
                <a:off x="104" y="1634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7" name="Rectangle 92"/>
              <p:cNvSpPr>
                <a:spLocks noChangeArrowheads="1"/>
              </p:cNvSpPr>
              <p:nvPr/>
            </p:nvSpPr>
            <p:spPr bwMode="auto">
              <a:xfrm>
                <a:off x="566" y="1634"/>
                <a:ext cx="72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Marine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8" name="Rectangle 93"/>
              <p:cNvSpPr>
                <a:spLocks noChangeArrowheads="1"/>
              </p:cNvSpPr>
              <p:nvPr/>
            </p:nvSpPr>
            <p:spPr bwMode="auto">
              <a:xfrm>
                <a:off x="1523" y="1634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9" name="Rectangle 94"/>
              <p:cNvSpPr>
                <a:spLocks noChangeArrowheads="1"/>
              </p:cNvSpPr>
              <p:nvPr/>
            </p:nvSpPr>
            <p:spPr bwMode="auto">
              <a:xfrm>
                <a:off x="56" y="163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0" name="Line 95"/>
              <p:cNvSpPr>
                <a:spLocks noChangeShapeType="1"/>
              </p:cNvSpPr>
              <p:nvPr/>
            </p:nvSpPr>
            <p:spPr bwMode="auto">
              <a:xfrm>
                <a:off x="5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1" name="Rectangle 96"/>
              <p:cNvSpPr>
                <a:spLocks noChangeArrowheads="1"/>
              </p:cNvSpPr>
              <p:nvPr/>
            </p:nvSpPr>
            <p:spPr bwMode="auto">
              <a:xfrm>
                <a:off x="56" y="1888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2" name="Line 97"/>
              <p:cNvSpPr>
                <a:spLocks noChangeShapeType="1"/>
              </p:cNvSpPr>
              <p:nvPr/>
            </p:nvSpPr>
            <p:spPr bwMode="auto">
              <a:xfrm>
                <a:off x="56" y="1888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3" name="Rectangle 98"/>
              <p:cNvSpPr>
                <a:spLocks noChangeArrowheads="1"/>
              </p:cNvSpPr>
              <p:nvPr/>
            </p:nvSpPr>
            <p:spPr bwMode="auto">
              <a:xfrm>
                <a:off x="518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4" name="Line 99"/>
              <p:cNvSpPr>
                <a:spLocks noChangeShapeType="1"/>
              </p:cNvSpPr>
              <p:nvPr/>
            </p:nvSpPr>
            <p:spPr bwMode="auto">
              <a:xfrm>
                <a:off x="518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5" name="Rectangle 100"/>
              <p:cNvSpPr>
                <a:spLocks noChangeArrowheads="1"/>
              </p:cNvSpPr>
              <p:nvPr/>
            </p:nvSpPr>
            <p:spPr bwMode="auto">
              <a:xfrm>
                <a:off x="518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6" name="Line 101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7" name="Line 102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8" name="Rectangle 103"/>
              <p:cNvSpPr>
                <a:spLocks noChangeArrowheads="1"/>
              </p:cNvSpPr>
              <p:nvPr/>
            </p:nvSpPr>
            <p:spPr bwMode="auto">
              <a:xfrm>
                <a:off x="526" y="1888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9" name="Line 104"/>
              <p:cNvSpPr>
                <a:spLocks noChangeShapeType="1"/>
              </p:cNvSpPr>
              <p:nvPr/>
            </p:nvSpPr>
            <p:spPr bwMode="auto">
              <a:xfrm>
                <a:off x="526" y="1888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0" name="Rectangle 105"/>
              <p:cNvSpPr>
                <a:spLocks noChangeArrowheads="1"/>
              </p:cNvSpPr>
              <p:nvPr/>
            </p:nvSpPr>
            <p:spPr bwMode="auto">
              <a:xfrm>
                <a:off x="1476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1" name="Line 106"/>
              <p:cNvSpPr>
                <a:spLocks noChangeShapeType="1"/>
              </p:cNvSpPr>
              <p:nvPr/>
            </p:nvSpPr>
            <p:spPr bwMode="auto">
              <a:xfrm>
                <a:off x="147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2" name="Rectangle 107"/>
              <p:cNvSpPr>
                <a:spLocks noChangeArrowheads="1"/>
              </p:cNvSpPr>
              <p:nvPr/>
            </p:nvSpPr>
            <p:spPr bwMode="auto">
              <a:xfrm>
                <a:off x="1476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3" name="Line 108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4" name="Line 109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5" name="Rectangle 110"/>
              <p:cNvSpPr>
                <a:spLocks noChangeArrowheads="1"/>
              </p:cNvSpPr>
              <p:nvPr/>
            </p:nvSpPr>
            <p:spPr bwMode="auto">
              <a:xfrm>
                <a:off x="1484" y="1888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6" name="Line 111"/>
              <p:cNvSpPr>
                <a:spLocks noChangeShapeType="1"/>
              </p:cNvSpPr>
              <p:nvPr/>
            </p:nvSpPr>
            <p:spPr bwMode="auto">
              <a:xfrm>
                <a:off x="1484" y="1888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7" name="Rectangle 112"/>
              <p:cNvSpPr>
                <a:spLocks noChangeArrowheads="1"/>
              </p:cNvSpPr>
              <p:nvPr/>
            </p:nvSpPr>
            <p:spPr bwMode="auto">
              <a:xfrm>
                <a:off x="2201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8" name="Line 113"/>
              <p:cNvSpPr>
                <a:spLocks noChangeShapeType="1"/>
              </p:cNvSpPr>
              <p:nvPr/>
            </p:nvSpPr>
            <p:spPr bwMode="auto">
              <a:xfrm>
                <a:off x="2201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9" name="Rectangle 114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0" name="Line 115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1" name="Line 116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2" name="Rectangle 117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3" name="Line 118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4" name="Line 119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912" name="Group 30911"/>
          <p:cNvGrpSpPr/>
          <p:nvPr/>
        </p:nvGrpSpPr>
        <p:grpSpPr>
          <a:xfrm>
            <a:off x="4483426" y="110110"/>
            <a:ext cx="4576517" cy="2101850"/>
            <a:chOff x="3427539" y="1004888"/>
            <a:chExt cx="5564061" cy="2101850"/>
          </a:xfrm>
        </p:grpSpPr>
        <p:sp>
          <p:nvSpPr>
            <p:cNvPr id="30729" name="Text Box 8"/>
            <p:cNvSpPr txBox="1">
              <a:spLocks noChangeArrowheads="1"/>
            </p:cNvSpPr>
            <p:nvPr/>
          </p:nvSpPr>
          <p:spPr bwMode="auto">
            <a:xfrm>
              <a:off x="3427539" y="1094561"/>
              <a:ext cx="1186885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Sailors</a:t>
              </a:r>
            </a:p>
          </p:txBody>
        </p:sp>
        <p:grpSp>
          <p:nvGrpSpPr>
            <p:cNvPr id="30786" name="Group 122"/>
            <p:cNvGrpSpPr>
              <a:grpSpLocks noChangeAspect="1"/>
            </p:cNvGrpSpPr>
            <p:nvPr/>
          </p:nvGrpSpPr>
          <p:grpSpPr bwMode="auto">
            <a:xfrm>
              <a:off x="4724400" y="1004888"/>
              <a:ext cx="4267200" cy="2101850"/>
              <a:chOff x="2976" y="633"/>
              <a:chExt cx="2688" cy="1324"/>
            </a:xfrm>
          </p:grpSpPr>
          <p:sp>
            <p:nvSpPr>
              <p:cNvPr id="30787" name="AutoShape 121"/>
              <p:cNvSpPr>
                <a:spLocks noChangeAspect="1" noChangeArrowheads="1" noTextEdit="1"/>
              </p:cNvSpPr>
              <p:nvPr/>
            </p:nvSpPr>
            <p:spPr bwMode="auto">
              <a:xfrm>
                <a:off x="2976" y="633"/>
                <a:ext cx="2688" cy="1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8" name="Rectangle 123"/>
              <p:cNvSpPr>
                <a:spLocks noChangeArrowheads="1"/>
              </p:cNvSpPr>
              <p:nvPr/>
            </p:nvSpPr>
            <p:spPr bwMode="auto">
              <a:xfrm>
                <a:off x="3050" y="641"/>
                <a:ext cx="459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9" name="Rectangle 124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8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0" name="Rectangle 125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1" name="Line 126"/>
              <p:cNvSpPr>
                <a:spLocks noChangeShapeType="1"/>
              </p:cNvSpPr>
              <p:nvPr/>
            </p:nvSpPr>
            <p:spPr bwMode="auto">
              <a:xfrm>
                <a:off x="3083" y="872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2" name="Rectangle 127"/>
              <p:cNvSpPr>
                <a:spLocks noChangeArrowheads="1"/>
              </p:cNvSpPr>
              <p:nvPr/>
            </p:nvSpPr>
            <p:spPr bwMode="auto">
              <a:xfrm>
                <a:off x="3517" y="641"/>
                <a:ext cx="78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3" name="Rectangle 128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70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4" name="Rectangle 129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5" name="Rectangle 130"/>
              <p:cNvSpPr>
                <a:spLocks noChangeArrowheads="1"/>
              </p:cNvSpPr>
              <p:nvPr/>
            </p:nvSpPr>
            <p:spPr bwMode="auto">
              <a:xfrm>
                <a:off x="4312" y="641"/>
                <a:ext cx="73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6" name="Rectangle 131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5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7" name="Rectangle 132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1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rating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8" name="Rectangle 133"/>
              <p:cNvSpPr>
                <a:spLocks noChangeArrowheads="1"/>
              </p:cNvSpPr>
              <p:nvPr/>
            </p:nvSpPr>
            <p:spPr bwMode="auto">
              <a:xfrm>
                <a:off x="5058" y="641"/>
                <a:ext cx="606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9" name="Rectangle 134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532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0" name="Rectangle 135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39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age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01" name="Rectangle 136"/>
              <p:cNvSpPr>
                <a:spLocks noChangeArrowheads="1"/>
              </p:cNvSpPr>
              <p:nvPr/>
            </p:nvSpPr>
            <p:spPr bwMode="auto">
              <a:xfrm>
                <a:off x="3033" y="63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2" name="Line 137"/>
              <p:cNvSpPr>
                <a:spLocks noChangeShapeType="1"/>
              </p:cNvSpPr>
              <p:nvPr/>
            </p:nvSpPr>
            <p:spPr bwMode="auto">
              <a:xfrm>
                <a:off x="3033" y="63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3" name="Rectangle 138"/>
              <p:cNvSpPr>
                <a:spLocks noChangeArrowheads="1"/>
              </p:cNvSpPr>
              <p:nvPr/>
            </p:nvSpPr>
            <p:spPr bwMode="auto">
              <a:xfrm>
                <a:off x="3509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4" name="Line 139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5" name="Line 140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6" name="Rectangle 141"/>
              <p:cNvSpPr>
                <a:spLocks noChangeArrowheads="1"/>
              </p:cNvSpPr>
              <p:nvPr/>
            </p:nvSpPr>
            <p:spPr bwMode="auto">
              <a:xfrm>
                <a:off x="3517" y="63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7" name="Line 142"/>
              <p:cNvSpPr>
                <a:spLocks noChangeShapeType="1"/>
              </p:cNvSpPr>
              <p:nvPr/>
            </p:nvSpPr>
            <p:spPr bwMode="auto">
              <a:xfrm>
                <a:off x="3517" y="63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8" name="Rectangle 143"/>
              <p:cNvSpPr>
                <a:spLocks noChangeArrowheads="1"/>
              </p:cNvSpPr>
              <p:nvPr/>
            </p:nvSpPr>
            <p:spPr bwMode="auto">
              <a:xfrm>
                <a:off x="4304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9" name="Line 144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0" name="Line 145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1" name="Rectangle 146"/>
              <p:cNvSpPr>
                <a:spLocks noChangeArrowheads="1"/>
              </p:cNvSpPr>
              <p:nvPr/>
            </p:nvSpPr>
            <p:spPr bwMode="auto">
              <a:xfrm>
                <a:off x="4312" y="63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2" name="Line 147"/>
              <p:cNvSpPr>
                <a:spLocks noChangeShapeType="1"/>
              </p:cNvSpPr>
              <p:nvPr/>
            </p:nvSpPr>
            <p:spPr bwMode="auto">
              <a:xfrm>
                <a:off x="4312" y="63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3" name="Rectangle 148"/>
              <p:cNvSpPr>
                <a:spLocks noChangeArrowheads="1"/>
              </p:cNvSpPr>
              <p:nvPr/>
            </p:nvSpPr>
            <p:spPr bwMode="auto">
              <a:xfrm>
                <a:off x="5049" y="63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4" name="Line 149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5" name="Line 150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6" name="Rectangle 151"/>
              <p:cNvSpPr>
                <a:spLocks noChangeArrowheads="1"/>
              </p:cNvSpPr>
              <p:nvPr/>
            </p:nvSpPr>
            <p:spPr bwMode="auto">
              <a:xfrm>
                <a:off x="5058" y="63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7" name="Line 152"/>
              <p:cNvSpPr>
                <a:spLocks noChangeShapeType="1"/>
              </p:cNvSpPr>
              <p:nvPr/>
            </p:nvSpPr>
            <p:spPr bwMode="auto">
              <a:xfrm>
                <a:off x="5058" y="63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8" name="Rectangle 153"/>
              <p:cNvSpPr>
                <a:spLocks noChangeArrowheads="1"/>
              </p:cNvSpPr>
              <p:nvPr/>
            </p:nvSpPr>
            <p:spPr bwMode="auto">
              <a:xfrm>
                <a:off x="5664" y="63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9" name="Line 154"/>
              <p:cNvSpPr>
                <a:spLocks noChangeShapeType="1"/>
              </p:cNvSpPr>
              <p:nvPr/>
            </p:nvSpPr>
            <p:spPr bwMode="auto">
              <a:xfrm>
                <a:off x="5664" y="63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0" name="Rectangle 155"/>
              <p:cNvSpPr>
                <a:spLocks noChangeArrowheads="1"/>
              </p:cNvSpPr>
              <p:nvPr/>
            </p:nvSpPr>
            <p:spPr bwMode="auto">
              <a:xfrm>
                <a:off x="3033" y="641"/>
                <a:ext cx="17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1" name="Line 156"/>
              <p:cNvSpPr>
                <a:spLocks noChangeShapeType="1"/>
              </p:cNvSpPr>
              <p:nvPr/>
            </p:nvSpPr>
            <p:spPr bwMode="auto">
              <a:xfrm>
                <a:off x="3033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2" name="Rectangle 157"/>
              <p:cNvSpPr>
                <a:spLocks noChangeArrowheads="1"/>
              </p:cNvSpPr>
              <p:nvPr/>
            </p:nvSpPr>
            <p:spPr bwMode="auto">
              <a:xfrm>
                <a:off x="3509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3" name="Line 158"/>
              <p:cNvSpPr>
                <a:spLocks noChangeShapeType="1"/>
              </p:cNvSpPr>
              <p:nvPr/>
            </p:nvSpPr>
            <p:spPr bwMode="auto">
              <a:xfrm>
                <a:off x="350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4" name="Rectangle 159"/>
              <p:cNvSpPr>
                <a:spLocks noChangeArrowheads="1"/>
              </p:cNvSpPr>
              <p:nvPr/>
            </p:nvSpPr>
            <p:spPr bwMode="auto">
              <a:xfrm>
                <a:off x="4304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5" name="Line 160"/>
              <p:cNvSpPr>
                <a:spLocks noChangeShapeType="1"/>
              </p:cNvSpPr>
              <p:nvPr/>
            </p:nvSpPr>
            <p:spPr bwMode="auto">
              <a:xfrm>
                <a:off x="430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6" name="Rectangle 161"/>
              <p:cNvSpPr>
                <a:spLocks noChangeArrowheads="1"/>
              </p:cNvSpPr>
              <p:nvPr/>
            </p:nvSpPr>
            <p:spPr bwMode="auto">
              <a:xfrm>
                <a:off x="5049" y="641"/>
                <a:ext cx="9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7" name="Line 162"/>
              <p:cNvSpPr>
                <a:spLocks noChangeShapeType="1"/>
              </p:cNvSpPr>
              <p:nvPr/>
            </p:nvSpPr>
            <p:spPr bwMode="auto">
              <a:xfrm>
                <a:off x="504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8" name="Rectangle 163"/>
              <p:cNvSpPr>
                <a:spLocks noChangeArrowheads="1"/>
              </p:cNvSpPr>
              <p:nvPr/>
            </p:nvSpPr>
            <p:spPr bwMode="auto">
              <a:xfrm>
                <a:off x="5664" y="641"/>
                <a:ext cx="16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9" name="Line 164"/>
              <p:cNvSpPr>
                <a:spLocks noChangeShapeType="1"/>
              </p:cNvSpPr>
              <p:nvPr/>
            </p:nvSpPr>
            <p:spPr bwMode="auto">
              <a:xfrm>
                <a:off x="566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0" name="Rectangle 165"/>
              <p:cNvSpPr>
                <a:spLocks noChangeArrowheads="1"/>
              </p:cNvSpPr>
              <p:nvPr/>
            </p:nvSpPr>
            <p:spPr bwMode="auto">
              <a:xfrm>
                <a:off x="3083" y="976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1" name="Rectangle 166"/>
              <p:cNvSpPr>
                <a:spLocks noChangeArrowheads="1"/>
              </p:cNvSpPr>
              <p:nvPr/>
            </p:nvSpPr>
            <p:spPr bwMode="auto">
              <a:xfrm>
                <a:off x="3558" y="976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dustin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2" name="Rectangle 167"/>
              <p:cNvSpPr>
                <a:spLocks noChangeArrowheads="1"/>
              </p:cNvSpPr>
              <p:nvPr/>
            </p:nvSpPr>
            <p:spPr bwMode="auto">
              <a:xfrm>
                <a:off x="4533" y="976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7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3" name="Rectangle 168"/>
              <p:cNvSpPr>
                <a:spLocks noChangeArrowheads="1"/>
              </p:cNvSpPr>
              <p:nvPr/>
            </p:nvSpPr>
            <p:spPr bwMode="auto">
              <a:xfrm>
                <a:off x="5099" y="976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4" name="Rectangle 169"/>
              <p:cNvSpPr>
                <a:spLocks noChangeArrowheads="1"/>
              </p:cNvSpPr>
              <p:nvPr/>
            </p:nvSpPr>
            <p:spPr bwMode="auto">
              <a:xfrm>
                <a:off x="3033" y="968"/>
                <a:ext cx="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5" name="Line 170"/>
              <p:cNvSpPr>
                <a:spLocks noChangeShapeType="1"/>
              </p:cNvSpPr>
              <p:nvPr/>
            </p:nvSpPr>
            <p:spPr bwMode="auto">
              <a:xfrm>
                <a:off x="3033" y="968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6" name="Rectangle 171"/>
              <p:cNvSpPr>
                <a:spLocks noChangeArrowheads="1"/>
              </p:cNvSpPr>
              <p:nvPr/>
            </p:nvSpPr>
            <p:spPr bwMode="auto">
              <a:xfrm>
                <a:off x="3050" y="968"/>
                <a:ext cx="45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7" name="Line 172"/>
              <p:cNvSpPr>
                <a:spLocks noChangeShapeType="1"/>
              </p:cNvSpPr>
              <p:nvPr/>
            </p:nvSpPr>
            <p:spPr bwMode="auto">
              <a:xfrm>
                <a:off x="3050" y="968"/>
                <a:ext cx="45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8" name="Rectangle 173"/>
              <p:cNvSpPr>
                <a:spLocks noChangeArrowheads="1"/>
              </p:cNvSpPr>
              <p:nvPr/>
            </p:nvSpPr>
            <p:spPr bwMode="auto">
              <a:xfrm>
                <a:off x="3509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9" name="Line 174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0" name="Line 175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1" name="Rectangle 176"/>
              <p:cNvSpPr>
                <a:spLocks noChangeArrowheads="1"/>
              </p:cNvSpPr>
              <p:nvPr/>
            </p:nvSpPr>
            <p:spPr bwMode="auto">
              <a:xfrm>
                <a:off x="3517" y="968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2" name="Line 177"/>
              <p:cNvSpPr>
                <a:spLocks noChangeShapeType="1"/>
              </p:cNvSpPr>
              <p:nvPr/>
            </p:nvSpPr>
            <p:spPr bwMode="auto">
              <a:xfrm>
                <a:off x="3517" y="968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3" name="Rectangle 178"/>
              <p:cNvSpPr>
                <a:spLocks noChangeArrowheads="1"/>
              </p:cNvSpPr>
              <p:nvPr/>
            </p:nvSpPr>
            <p:spPr bwMode="auto">
              <a:xfrm>
                <a:off x="4304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4" name="Line 179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5" name="Line 180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6" name="Rectangle 181"/>
              <p:cNvSpPr>
                <a:spLocks noChangeArrowheads="1"/>
              </p:cNvSpPr>
              <p:nvPr/>
            </p:nvSpPr>
            <p:spPr bwMode="auto">
              <a:xfrm>
                <a:off x="4312" y="968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7" name="Line 182"/>
              <p:cNvSpPr>
                <a:spLocks noChangeShapeType="1"/>
              </p:cNvSpPr>
              <p:nvPr/>
            </p:nvSpPr>
            <p:spPr bwMode="auto">
              <a:xfrm>
                <a:off x="4312" y="968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8" name="Rectangle 183"/>
              <p:cNvSpPr>
                <a:spLocks noChangeArrowheads="1"/>
              </p:cNvSpPr>
              <p:nvPr/>
            </p:nvSpPr>
            <p:spPr bwMode="auto">
              <a:xfrm>
                <a:off x="5049" y="968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9" name="Line 184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0" name="Line 185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1" name="Rectangle 186"/>
              <p:cNvSpPr>
                <a:spLocks noChangeArrowheads="1"/>
              </p:cNvSpPr>
              <p:nvPr/>
            </p:nvSpPr>
            <p:spPr bwMode="auto">
              <a:xfrm>
                <a:off x="5058" y="968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2" name="Line 187"/>
              <p:cNvSpPr>
                <a:spLocks noChangeShapeType="1"/>
              </p:cNvSpPr>
              <p:nvPr/>
            </p:nvSpPr>
            <p:spPr bwMode="auto">
              <a:xfrm>
                <a:off x="5058" y="968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3" name="Rectangle 188"/>
              <p:cNvSpPr>
                <a:spLocks noChangeArrowheads="1"/>
              </p:cNvSpPr>
              <p:nvPr/>
            </p:nvSpPr>
            <p:spPr bwMode="auto">
              <a:xfrm>
                <a:off x="5664" y="968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4" name="Line 189"/>
              <p:cNvSpPr>
                <a:spLocks noChangeShapeType="1"/>
              </p:cNvSpPr>
              <p:nvPr/>
            </p:nvSpPr>
            <p:spPr bwMode="auto">
              <a:xfrm>
                <a:off x="5664" y="96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5" name="Rectangle 190"/>
              <p:cNvSpPr>
                <a:spLocks noChangeArrowheads="1"/>
              </p:cNvSpPr>
              <p:nvPr/>
            </p:nvSpPr>
            <p:spPr bwMode="auto">
              <a:xfrm>
                <a:off x="3033" y="976"/>
                <a:ext cx="17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6" name="Line 191"/>
              <p:cNvSpPr>
                <a:spLocks noChangeShapeType="1"/>
              </p:cNvSpPr>
              <p:nvPr/>
            </p:nvSpPr>
            <p:spPr bwMode="auto">
              <a:xfrm>
                <a:off x="3033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7" name="Rectangle 192"/>
              <p:cNvSpPr>
                <a:spLocks noChangeArrowheads="1"/>
              </p:cNvSpPr>
              <p:nvPr/>
            </p:nvSpPr>
            <p:spPr bwMode="auto">
              <a:xfrm>
                <a:off x="3509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8" name="Line 193"/>
              <p:cNvSpPr>
                <a:spLocks noChangeShapeType="1"/>
              </p:cNvSpPr>
              <p:nvPr/>
            </p:nvSpPr>
            <p:spPr bwMode="auto">
              <a:xfrm>
                <a:off x="350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9" name="Rectangle 194"/>
              <p:cNvSpPr>
                <a:spLocks noChangeArrowheads="1"/>
              </p:cNvSpPr>
              <p:nvPr/>
            </p:nvSpPr>
            <p:spPr bwMode="auto">
              <a:xfrm>
                <a:off x="4304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0" name="Line 195"/>
              <p:cNvSpPr>
                <a:spLocks noChangeShapeType="1"/>
              </p:cNvSpPr>
              <p:nvPr/>
            </p:nvSpPr>
            <p:spPr bwMode="auto">
              <a:xfrm>
                <a:off x="430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1" name="Rectangle 196"/>
              <p:cNvSpPr>
                <a:spLocks noChangeArrowheads="1"/>
              </p:cNvSpPr>
              <p:nvPr/>
            </p:nvSpPr>
            <p:spPr bwMode="auto">
              <a:xfrm>
                <a:off x="5049" y="976"/>
                <a:ext cx="9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2" name="Line 197"/>
              <p:cNvSpPr>
                <a:spLocks noChangeShapeType="1"/>
              </p:cNvSpPr>
              <p:nvPr/>
            </p:nvSpPr>
            <p:spPr bwMode="auto">
              <a:xfrm>
                <a:off x="504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3" name="Rectangle 198"/>
              <p:cNvSpPr>
                <a:spLocks noChangeArrowheads="1"/>
              </p:cNvSpPr>
              <p:nvPr/>
            </p:nvSpPr>
            <p:spPr bwMode="auto">
              <a:xfrm>
                <a:off x="5664" y="976"/>
                <a:ext cx="16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4" name="Line 199"/>
              <p:cNvSpPr>
                <a:spLocks noChangeShapeType="1"/>
              </p:cNvSpPr>
              <p:nvPr/>
            </p:nvSpPr>
            <p:spPr bwMode="auto">
              <a:xfrm>
                <a:off x="566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5" name="Rectangle 200"/>
              <p:cNvSpPr>
                <a:spLocks noChangeArrowheads="1"/>
              </p:cNvSpPr>
              <p:nvPr/>
            </p:nvSpPr>
            <p:spPr bwMode="auto">
              <a:xfrm>
                <a:off x="3083" y="128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6" name="Rectangle 201"/>
              <p:cNvSpPr>
                <a:spLocks noChangeArrowheads="1"/>
              </p:cNvSpPr>
              <p:nvPr/>
            </p:nvSpPr>
            <p:spPr bwMode="auto">
              <a:xfrm>
                <a:off x="3558" y="1287"/>
                <a:ext cx="67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lubber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7" name="Rectangle 202"/>
              <p:cNvSpPr>
                <a:spLocks noChangeArrowheads="1"/>
              </p:cNvSpPr>
              <p:nvPr/>
            </p:nvSpPr>
            <p:spPr bwMode="auto">
              <a:xfrm>
                <a:off x="4533" y="1287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8" name="Rectangle 203"/>
              <p:cNvSpPr>
                <a:spLocks noChangeArrowheads="1"/>
              </p:cNvSpPr>
              <p:nvPr/>
            </p:nvSpPr>
            <p:spPr bwMode="auto">
              <a:xfrm>
                <a:off x="5099" y="128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55.5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9" name="Rectangle 204"/>
              <p:cNvSpPr>
                <a:spLocks noChangeArrowheads="1"/>
              </p:cNvSpPr>
              <p:nvPr/>
            </p:nvSpPr>
            <p:spPr bwMode="auto">
              <a:xfrm>
                <a:off x="3033" y="1287"/>
                <a:ext cx="17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0" name="Line 205"/>
              <p:cNvSpPr>
                <a:spLocks noChangeShapeType="1"/>
              </p:cNvSpPr>
              <p:nvPr/>
            </p:nvSpPr>
            <p:spPr bwMode="auto">
              <a:xfrm>
                <a:off x="3033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1" name="Rectangle 206"/>
              <p:cNvSpPr>
                <a:spLocks noChangeArrowheads="1"/>
              </p:cNvSpPr>
              <p:nvPr/>
            </p:nvSpPr>
            <p:spPr bwMode="auto">
              <a:xfrm>
                <a:off x="3509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2" name="Line 207"/>
              <p:cNvSpPr>
                <a:spLocks noChangeShapeType="1"/>
              </p:cNvSpPr>
              <p:nvPr/>
            </p:nvSpPr>
            <p:spPr bwMode="auto">
              <a:xfrm>
                <a:off x="350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3" name="Rectangle 208"/>
              <p:cNvSpPr>
                <a:spLocks noChangeArrowheads="1"/>
              </p:cNvSpPr>
              <p:nvPr/>
            </p:nvSpPr>
            <p:spPr bwMode="auto">
              <a:xfrm>
                <a:off x="4304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4" name="Line 209"/>
              <p:cNvSpPr>
                <a:spLocks noChangeShapeType="1"/>
              </p:cNvSpPr>
              <p:nvPr/>
            </p:nvSpPr>
            <p:spPr bwMode="auto">
              <a:xfrm>
                <a:off x="430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5" name="Rectangle 210"/>
              <p:cNvSpPr>
                <a:spLocks noChangeArrowheads="1"/>
              </p:cNvSpPr>
              <p:nvPr/>
            </p:nvSpPr>
            <p:spPr bwMode="auto">
              <a:xfrm>
                <a:off x="5049" y="1287"/>
                <a:ext cx="9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6" name="Line 211"/>
              <p:cNvSpPr>
                <a:spLocks noChangeShapeType="1"/>
              </p:cNvSpPr>
              <p:nvPr/>
            </p:nvSpPr>
            <p:spPr bwMode="auto">
              <a:xfrm>
                <a:off x="504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7" name="Rectangle 212"/>
              <p:cNvSpPr>
                <a:spLocks noChangeArrowheads="1"/>
              </p:cNvSpPr>
              <p:nvPr/>
            </p:nvSpPr>
            <p:spPr bwMode="auto">
              <a:xfrm>
                <a:off x="5664" y="1287"/>
                <a:ext cx="16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8" name="Line 213"/>
              <p:cNvSpPr>
                <a:spLocks noChangeShapeType="1"/>
              </p:cNvSpPr>
              <p:nvPr/>
            </p:nvSpPr>
            <p:spPr bwMode="auto">
              <a:xfrm>
                <a:off x="566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9" name="Rectangle 214"/>
              <p:cNvSpPr>
                <a:spLocks noChangeArrowheads="1"/>
              </p:cNvSpPr>
              <p:nvPr/>
            </p:nvSpPr>
            <p:spPr bwMode="auto">
              <a:xfrm>
                <a:off x="308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0" name="Rectangle 215"/>
              <p:cNvSpPr>
                <a:spLocks noChangeArrowheads="1"/>
              </p:cNvSpPr>
              <p:nvPr/>
            </p:nvSpPr>
            <p:spPr bwMode="auto">
              <a:xfrm>
                <a:off x="3558" y="1567"/>
                <a:ext cx="54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rusty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1" name="Rectangle 216"/>
              <p:cNvSpPr>
                <a:spLocks noChangeArrowheads="1"/>
              </p:cNvSpPr>
              <p:nvPr/>
            </p:nvSpPr>
            <p:spPr bwMode="auto">
              <a:xfrm>
                <a:off x="453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2" name="Rectangle 217"/>
              <p:cNvSpPr>
                <a:spLocks noChangeArrowheads="1"/>
              </p:cNvSpPr>
              <p:nvPr/>
            </p:nvSpPr>
            <p:spPr bwMode="auto">
              <a:xfrm>
                <a:off x="5099" y="156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3" name="Rectangle 218"/>
              <p:cNvSpPr>
                <a:spLocks noChangeArrowheads="1"/>
              </p:cNvSpPr>
              <p:nvPr/>
            </p:nvSpPr>
            <p:spPr bwMode="auto">
              <a:xfrm>
                <a:off x="3033" y="1566"/>
                <a:ext cx="17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4" name="Line 219"/>
              <p:cNvSpPr>
                <a:spLocks noChangeShapeType="1"/>
              </p:cNvSpPr>
              <p:nvPr/>
            </p:nvSpPr>
            <p:spPr bwMode="auto">
              <a:xfrm>
                <a:off x="3033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5" name="Rectangle 220"/>
              <p:cNvSpPr>
                <a:spLocks noChangeArrowheads="1"/>
              </p:cNvSpPr>
              <p:nvPr/>
            </p:nvSpPr>
            <p:spPr bwMode="auto">
              <a:xfrm>
                <a:off x="3033" y="185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6" name="Line 221"/>
              <p:cNvSpPr>
                <a:spLocks noChangeShapeType="1"/>
              </p:cNvSpPr>
              <p:nvPr/>
            </p:nvSpPr>
            <p:spPr bwMode="auto">
              <a:xfrm>
                <a:off x="3033" y="185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7" name="Rectangle 222"/>
              <p:cNvSpPr>
                <a:spLocks noChangeArrowheads="1"/>
              </p:cNvSpPr>
              <p:nvPr/>
            </p:nvSpPr>
            <p:spPr bwMode="auto">
              <a:xfrm>
                <a:off x="3509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8" name="Line 223"/>
              <p:cNvSpPr>
                <a:spLocks noChangeShapeType="1"/>
              </p:cNvSpPr>
              <p:nvPr/>
            </p:nvSpPr>
            <p:spPr bwMode="auto">
              <a:xfrm>
                <a:off x="350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9" name="Rectangle 224"/>
              <p:cNvSpPr>
                <a:spLocks noChangeArrowheads="1"/>
              </p:cNvSpPr>
              <p:nvPr/>
            </p:nvSpPr>
            <p:spPr bwMode="auto">
              <a:xfrm>
                <a:off x="3509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0" name="Line 225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1" name="Line 226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2" name="Rectangle 227"/>
              <p:cNvSpPr>
                <a:spLocks noChangeArrowheads="1"/>
              </p:cNvSpPr>
              <p:nvPr/>
            </p:nvSpPr>
            <p:spPr bwMode="auto">
              <a:xfrm>
                <a:off x="3517" y="185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3" name="Line 228"/>
              <p:cNvSpPr>
                <a:spLocks noChangeShapeType="1"/>
              </p:cNvSpPr>
              <p:nvPr/>
            </p:nvSpPr>
            <p:spPr bwMode="auto">
              <a:xfrm>
                <a:off x="3517" y="185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4" name="Rectangle 229"/>
              <p:cNvSpPr>
                <a:spLocks noChangeArrowheads="1"/>
              </p:cNvSpPr>
              <p:nvPr/>
            </p:nvSpPr>
            <p:spPr bwMode="auto">
              <a:xfrm>
                <a:off x="4304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5" name="Line 230"/>
              <p:cNvSpPr>
                <a:spLocks noChangeShapeType="1"/>
              </p:cNvSpPr>
              <p:nvPr/>
            </p:nvSpPr>
            <p:spPr bwMode="auto">
              <a:xfrm>
                <a:off x="430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6" name="Rectangle 231"/>
              <p:cNvSpPr>
                <a:spLocks noChangeArrowheads="1"/>
              </p:cNvSpPr>
              <p:nvPr/>
            </p:nvSpPr>
            <p:spPr bwMode="auto">
              <a:xfrm>
                <a:off x="4304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7" name="Line 232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8" name="Line 233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9" name="Rectangle 234"/>
              <p:cNvSpPr>
                <a:spLocks noChangeArrowheads="1"/>
              </p:cNvSpPr>
              <p:nvPr/>
            </p:nvSpPr>
            <p:spPr bwMode="auto">
              <a:xfrm>
                <a:off x="4312" y="185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0" name="Line 235"/>
              <p:cNvSpPr>
                <a:spLocks noChangeShapeType="1"/>
              </p:cNvSpPr>
              <p:nvPr/>
            </p:nvSpPr>
            <p:spPr bwMode="auto">
              <a:xfrm>
                <a:off x="4312" y="185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1" name="Rectangle 236"/>
              <p:cNvSpPr>
                <a:spLocks noChangeArrowheads="1"/>
              </p:cNvSpPr>
              <p:nvPr/>
            </p:nvSpPr>
            <p:spPr bwMode="auto">
              <a:xfrm>
                <a:off x="5049" y="1566"/>
                <a:ext cx="9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2" name="Line 237"/>
              <p:cNvSpPr>
                <a:spLocks noChangeShapeType="1"/>
              </p:cNvSpPr>
              <p:nvPr/>
            </p:nvSpPr>
            <p:spPr bwMode="auto">
              <a:xfrm>
                <a:off x="504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3" name="Rectangle 238"/>
              <p:cNvSpPr>
                <a:spLocks noChangeArrowheads="1"/>
              </p:cNvSpPr>
              <p:nvPr/>
            </p:nvSpPr>
            <p:spPr bwMode="auto">
              <a:xfrm>
                <a:off x="5049" y="185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4" name="Line 239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5" name="Line 240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6" name="Rectangle 241"/>
              <p:cNvSpPr>
                <a:spLocks noChangeArrowheads="1"/>
              </p:cNvSpPr>
              <p:nvPr/>
            </p:nvSpPr>
            <p:spPr bwMode="auto">
              <a:xfrm>
                <a:off x="5058" y="185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7" name="Line 242"/>
              <p:cNvSpPr>
                <a:spLocks noChangeShapeType="1"/>
              </p:cNvSpPr>
              <p:nvPr/>
            </p:nvSpPr>
            <p:spPr bwMode="auto">
              <a:xfrm>
                <a:off x="5058" y="185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8" name="Rectangle 243"/>
              <p:cNvSpPr>
                <a:spLocks noChangeArrowheads="1"/>
              </p:cNvSpPr>
              <p:nvPr/>
            </p:nvSpPr>
            <p:spPr bwMode="auto">
              <a:xfrm>
                <a:off x="5664" y="1566"/>
                <a:ext cx="16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9" name="Line 244"/>
              <p:cNvSpPr>
                <a:spLocks noChangeShapeType="1"/>
              </p:cNvSpPr>
              <p:nvPr/>
            </p:nvSpPr>
            <p:spPr bwMode="auto">
              <a:xfrm>
                <a:off x="566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0" name="Rectangle 245"/>
              <p:cNvSpPr>
                <a:spLocks noChangeArrowheads="1"/>
              </p:cNvSpPr>
              <p:nvPr/>
            </p:nvSpPr>
            <p:spPr bwMode="auto">
              <a:xfrm>
                <a:off x="5664" y="185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1" name="Line 246"/>
              <p:cNvSpPr>
                <a:spLocks noChangeShapeType="1"/>
              </p:cNvSpPr>
              <p:nvPr/>
            </p:nvSpPr>
            <p:spPr bwMode="auto">
              <a:xfrm>
                <a:off x="5664" y="185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8" name="Rectangle 4"/>
          <p:cNvSpPr txBox="1">
            <a:spLocks noChangeArrowheads="1"/>
          </p:cNvSpPr>
          <p:nvPr/>
        </p:nvSpPr>
        <p:spPr bwMode="auto">
          <a:xfrm>
            <a:off x="-27563" y="3695782"/>
            <a:ext cx="9108397" cy="5088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dirty="0">
                <a:solidFill>
                  <a:schemeClr val="tx2"/>
                </a:solidFill>
                <a:latin typeface="Candara" panose="020E0502030303020204" pitchFamily="34" charset="0"/>
              </a:rPr>
              <a:t>Find sailors who’ve reserved a red boat </a:t>
            </a:r>
            <a:r>
              <a:rPr lang="en-US" altLang="en-US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and</a:t>
            </a:r>
            <a:r>
              <a:rPr lang="en-US" altLang="en-US" dirty="0" smtClean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en-US" altLang="en-US" dirty="0">
                <a:solidFill>
                  <a:schemeClr val="tx2"/>
                </a:solidFill>
                <a:latin typeface="Candara" panose="020E0502030303020204" pitchFamily="34" charset="0"/>
              </a:rPr>
              <a:t>a green boat</a:t>
            </a:r>
            <a:endParaRPr lang="en-US" altLang="en-US" kern="0" dirty="0" smtClean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65" name="Rectangle 4"/>
          <p:cNvSpPr txBox="1">
            <a:spLocks noChangeArrowheads="1"/>
          </p:cNvSpPr>
          <p:nvPr/>
        </p:nvSpPr>
        <p:spPr bwMode="auto">
          <a:xfrm>
            <a:off x="-22232" y="4109574"/>
            <a:ext cx="9088663" cy="269597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sz="32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en-US" sz="32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l-GR" sz="12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Tempred</a:t>
            </a:r>
            <a:r>
              <a:rPr lang="en-US" sz="3200" dirty="0" smtClean="0">
                <a:solidFill>
                  <a:srgbClr val="002060"/>
                </a:solidFill>
              </a:rPr>
              <a:t> </a:t>
            </a:r>
            <a:r>
              <a:rPr lang="en-US" sz="3200" dirty="0">
                <a:solidFill>
                  <a:srgbClr val="002060"/>
                </a:solidFill>
              </a:rPr>
              <a:t>←</a:t>
            </a:r>
            <a:r>
              <a:rPr lang="en-US" sz="3200" b="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200" b="0" i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r>
              <a:rPr lang="en-US" sz="3200" b="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3200" b="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color=‘red’ </a:t>
            </a:r>
            <a:r>
              <a:rPr lang="en-US" altLang="en-US" sz="3200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0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Boats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3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⋈</a:t>
            </a:r>
            <a:r>
              <a:rPr lang="en-US" sz="3200" b="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0" dirty="0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Reserves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2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Tempgreen</a:t>
            </a:r>
            <a:r>
              <a:rPr lang="en-US" sz="3200" dirty="0" smtClean="0">
                <a:solidFill>
                  <a:srgbClr val="002060"/>
                </a:solidFill>
              </a:rPr>
              <a:t> </a:t>
            </a:r>
            <a:r>
              <a:rPr lang="en-US" sz="3200" dirty="0">
                <a:solidFill>
                  <a:srgbClr val="002060"/>
                </a:solidFill>
              </a:rPr>
              <a:t>←</a:t>
            </a:r>
            <a:r>
              <a:rPr lang="en-US" sz="3200" b="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200" b="0" i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r>
              <a:rPr lang="en-US" sz="3200" b="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l-GR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3200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altLang="en-US" sz="3200" b="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=‘green’ </a:t>
            </a:r>
            <a:r>
              <a:rPr lang="en-US" altLang="en-US" sz="3200" b="0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Boats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3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⋈</a:t>
            </a:r>
            <a:r>
              <a:rPr lang="en-US" sz="3200" b="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0" dirty="0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Reserves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2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altLang="en-US" sz="32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empred</a:t>
            </a:r>
            <a:r>
              <a:rPr lang="en-US" sz="3200" b="0" dirty="0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</a:t>
            </a:r>
            <a:r>
              <a:rPr lang="en-US" sz="3200" b="0" dirty="0">
                <a:solidFill>
                  <a:schemeClr val="tx2"/>
                </a:solidFill>
              </a:rPr>
              <a:t>∩</a:t>
            </a:r>
            <a:r>
              <a:rPr lang="en-US" sz="3200" b="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Tempgreen</a:t>
            </a:r>
            <a:r>
              <a:rPr lang="en-US" sz="3200" b="0" dirty="0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)</a:t>
            </a:r>
            <a:r>
              <a:rPr lang="en-US" altLang="en-US" sz="32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⋈ </a:t>
            </a:r>
            <a:r>
              <a:rPr lang="en-US" altLang="en-US" sz="3200" b="0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Sailors</a:t>
            </a:r>
            <a:r>
              <a:rPr lang="en-US" altLang="en-US" sz="3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l-GR" altLang="en-US" sz="32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43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1"/>
          <p:cNvSpPr>
            <a:spLocks/>
          </p:cNvSpPr>
          <p:nvPr/>
        </p:nvSpPr>
        <p:spPr bwMode="auto">
          <a:xfrm>
            <a:off x="685800" y="6248400"/>
            <a:ext cx="1905000" cy="457200"/>
          </a:xfrm>
          <a:custGeom>
            <a:avLst/>
            <a:gdLst>
              <a:gd name="T0" fmla="*/ 0 w 10000"/>
              <a:gd name="T1" fmla="*/ 0 h 10000"/>
              <a:gd name="T2" fmla="*/ 1905000 w 10000"/>
              <a:gd name="T3" fmla="*/ 0 h 10000"/>
              <a:gd name="T4" fmla="*/ 19050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3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4864" y="33157"/>
            <a:ext cx="2295357" cy="609600"/>
          </a:xfrm>
          <a:noFill/>
        </p:spPr>
        <p:txBody>
          <a:bodyPr/>
          <a:lstStyle/>
          <a:p>
            <a:pPr eaLnBrk="1" hangingPunct="1">
              <a:spcAft>
                <a:spcPts val="13"/>
              </a:spcAft>
            </a:pPr>
            <a:r>
              <a:rPr lang="en-US" alt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</a:p>
        </p:txBody>
      </p:sp>
      <p:grpSp>
        <p:nvGrpSpPr>
          <p:cNvPr id="30913" name="Group 30912"/>
          <p:cNvGrpSpPr/>
          <p:nvPr/>
        </p:nvGrpSpPr>
        <p:grpSpPr>
          <a:xfrm>
            <a:off x="4363484" y="2185523"/>
            <a:ext cx="4717350" cy="1598613"/>
            <a:chOff x="1790159" y="4321699"/>
            <a:chExt cx="4429665" cy="1598613"/>
          </a:xfrm>
        </p:grpSpPr>
        <p:pic>
          <p:nvPicPr>
            <p:cNvPr id="3072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802" y="4321699"/>
              <a:ext cx="3335022" cy="159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Text Box 7"/>
            <p:cNvSpPr txBox="1">
              <a:spLocks noChangeArrowheads="1"/>
            </p:cNvSpPr>
            <p:nvPr/>
          </p:nvSpPr>
          <p:spPr bwMode="auto">
            <a:xfrm>
              <a:off x="1790159" y="4399340"/>
              <a:ext cx="1122912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Reserves</a:t>
              </a:r>
            </a:p>
          </p:txBody>
        </p:sp>
      </p:grpSp>
      <p:grpSp>
        <p:nvGrpSpPr>
          <p:cNvPr id="30785" name="Group 30784"/>
          <p:cNvGrpSpPr/>
          <p:nvPr/>
        </p:nvGrpSpPr>
        <p:grpSpPr>
          <a:xfrm>
            <a:off x="65304" y="738507"/>
            <a:ext cx="3521583" cy="2463808"/>
            <a:chOff x="88900" y="636580"/>
            <a:chExt cx="3417888" cy="2463808"/>
          </a:xfrm>
        </p:grpSpPr>
        <p:sp>
          <p:nvSpPr>
            <p:cNvPr id="30730" name="Text Box 9"/>
            <p:cNvSpPr txBox="1">
              <a:spLocks noChangeArrowheads="1"/>
            </p:cNvSpPr>
            <p:nvPr/>
          </p:nvSpPr>
          <p:spPr bwMode="auto">
            <a:xfrm>
              <a:off x="128081" y="636580"/>
              <a:ext cx="796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Boats</a:t>
              </a:r>
            </a:p>
          </p:txBody>
        </p:sp>
        <p:grpSp>
          <p:nvGrpSpPr>
            <p:cNvPr id="2" name="Group 3"/>
            <p:cNvGrpSpPr>
              <a:grpSpLocks noChangeAspect="1"/>
            </p:cNvGrpSpPr>
            <p:nvPr/>
          </p:nvGrpSpPr>
          <p:grpSpPr bwMode="auto">
            <a:xfrm>
              <a:off x="88900" y="947738"/>
              <a:ext cx="3417888" cy="2152650"/>
              <a:chOff x="56" y="597"/>
              <a:chExt cx="2153" cy="1356"/>
            </a:xfrm>
          </p:grpSpPr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72" y="605"/>
                <a:ext cx="446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Rectangle 6"/>
              <p:cNvSpPr>
                <a:spLocks noChangeArrowheads="1"/>
              </p:cNvSpPr>
              <p:nvPr/>
            </p:nvSpPr>
            <p:spPr bwMode="auto">
              <a:xfrm>
                <a:off x="104" y="605"/>
                <a:ext cx="37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>
                <a:off x="104" y="836"/>
                <a:ext cx="27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526" y="605"/>
                <a:ext cx="95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870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66" y="605"/>
                <a:ext cx="14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622" y="605"/>
                <a:ext cx="66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1484" y="605"/>
                <a:ext cx="717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639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1523" y="605"/>
                <a:ext cx="54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color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56" y="597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56" y="597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518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18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526" y="597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526" y="597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1476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>
                <a:off x="1476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1484" y="597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>
                <a:off x="1484" y="597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2201" y="597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2201" y="597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56" y="605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>
                <a:off x="5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518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6"/>
              <p:cNvSpPr>
                <a:spLocks noChangeShapeType="1"/>
              </p:cNvSpPr>
              <p:nvPr/>
            </p:nvSpPr>
            <p:spPr bwMode="auto">
              <a:xfrm>
                <a:off x="518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1476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1476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2201" y="605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2201" y="605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104" y="86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566" y="868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43"/>
              <p:cNvSpPr>
                <a:spLocks noChangeArrowheads="1"/>
              </p:cNvSpPr>
              <p:nvPr/>
            </p:nvSpPr>
            <p:spPr bwMode="auto">
              <a:xfrm>
                <a:off x="1523" y="868"/>
                <a:ext cx="51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Blue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44"/>
              <p:cNvSpPr>
                <a:spLocks noChangeArrowheads="1"/>
              </p:cNvSpPr>
              <p:nvPr/>
            </p:nvSpPr>
            <p:spPr bwMode="auto">
              <a:xfrm>
                <a:off x="56" y="860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56" y="860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72" y="860"/>
                <a:ext cx="44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72" y="860"/>
                <a:ext cx="44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518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50"/>
              <p:cNvSpPr>
                <a:spLocks noChangeShapeType="1"/>
              </p:cNvSpPr>
              <p:nvPr/>
            </p:nvSpPr>
            <p:spPr bwMode="auto">
              <a:xfrm>
                <a:off x="518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526" y="860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526" y="860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1476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1476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1484" y="860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57"/>
              <p:cNvSpPr>
                <a:spLocks noChangeShapeType="1"/>
              </p:cNvSpPr>
              <p:nvPr/>
            </p:nvSpPr>
            <p:spPr bwMode="auto">
              <a:xfrm>
                <a:off x="1484" y="860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2201" y="860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2201" y="860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61"/>
              <p:cNvSpPr>
                <a:spLocks noChangeArrowheads="1"/>
              </p:cNvSpPr>
              <p:nvPr/>
            </p:nvSpPr>
            <p:spPr bwMode="auto">
              <a:xfrm>
                <a:off x="56" y="86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5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3"/>
              <p:cNvSpPr>
                <a:spLocks noChangeArrowheads="1"/>
              </p:cNvSpPr>
              <p:nvPr/>
            </p:nvSpPr>
            <p:spPr bwMode="auto">
              <a:xfrm>
                <a:off x="518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0" name="Line 64"/>
              <p:cNvSpPr>
                <a:spLocks noChangeShapeType="1"/>
              </p:cNvSpPr>
              <p:nvPr/>
            </p:nvSpPr>
            <p:spPr bwMode="auto">
              <a:xfrm>
                <a:off x="518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1" name="Rectangle 65"/>
              <p:cNvSpPr>
                <a:spLocks noChangeArrowheads="1"/>
              </p:cNvSpPr>
              <p:nvPr/>
            </p:nvSpPr>
            <p:spPr bwMode="auto">
              <a:xfrm>
                <a:off x="1476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1" name="Line 66"/>
              <p:cNvSpPr>
                <a:spLocks noChangeShapeType="1"/>
              </p:cNvSpPr>
              <p:nvPr/>
            </p:nvSpPr>
            <p:spPr bwMode="auto">
              <a:xfrm>
                <a:off x="1476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2" name="Rectangle 67"/>
              <p:cNvSpPr>
                <a:spLocks noChangeArrowheads="1"/>
              </p:cNvSpPr>
              <p:nvPr/>
            </p:nvSpPr>
            <p:spPr bwMode="auto">
              <a:xfrm>
                <a:off x="2201" y="86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3" name="Line 68"/>
              <p:cNvSpPr>
                <a:spLocks noChangeShapeType="1"/>
              </p:cNvSpPr>
              <p:nvPr/>
            </p:nvSpPr>
            <p:spPr bwMode="auto">
              <a:xfrm>
                <a:off x="2201" y="86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4" name="Rectangle 69"/>
              <p:cNvSpPr>
                <a:spLocks noChangeArrowheads="1"/>
              </p:cNvSpPr>
              <p:nvPr/>
            </p:nvSpPr>
            <p:spPr bwMode="auto">
              <a:xfrm>
                <a:off x="104" y="1123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5" name="Rectangle 70"/>
              <p:cNvSpPr>
                <a:spLocks noChangeArrowheads="1"/>
              </p:cNvSpPr>
              <p:nvPr/>
            </p:nvSpPr>
            <p:spPr bwMode="auto">
              <a:xfrm>
                <a:off x="566" y="1123"/>
                <a:ext cx="8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Interlake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6" name="Rectangle 71"/>
              <p:cNvSpPr>
                <a:spLocks noChangeArrowheads="1"/>
              </p:cNvSpPr>
              <p:nvPr/>
            </p:nvSpPr>
            <p:spPr bwMode="auto">
              <a:xfrm>
                <a:off x="1523" y="1123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7" name="Rectangle 72"/>
              <p:cNvSpPr>
                <a:spLocks noChangeArrowheads="1"/>
              </p:cNvSpPr>
              <p:nvPr/>
            </p:nvSpPr>
            <p:spPr bwMode="auto">
              <a:xfrm>
                <a:off x="56" y="112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8" name="Line 73"/>
              <p:cNvSpPr>
                <a:spLocks noChangeShapeType="1"/>
              </p:cNvSpPr>
              <p:nvPr/>
            </p:nvSpPr>
            <p:spPr bwMode="auto">
              <a:xfrm>
                <a:off x="5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9" name="Rectangle 74"/>
              <p:cNvSpPr>
                <a:spLocks noChangeArrowheads="1"/>
              </p:cNvSpPr>
              <p:nvPr/>
            </p:nvSpPr>
            <p:spPr bwMode="auto">
              <a:xfrm>
                <a:off x="518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0" name="Line 75"/>
              <p:cNvSpPr>
                <a:spLocks noChangeShapeType="1"/>
              </p:cNvSpPr>
              <p:nvPr/>
            </p:nvSpPr>
            <p:spPr bwMode="auto">
              <a:xfrm>
                <a:off x="518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1" name="Rectangle 76"/>
              <p:cNvSpPr>
                <a:spLocks noChangeArrowheads="1"/>
              </p:cNvSpPr>
              <p:nvPr/>
            </p:nvSpPr>
            <p:spPr bwMode="auto">
              <a:xfrm>
                <a:off x="1476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2" name="Line 77"/>
              <p:cNvSpPr>
                <a:spLocks noChangeShapeType="1"/>
              </p:cNvSpPr>
              <p:nvPr/>
            </p:nvSpPr>
            <p:spPr bwMode="auto">
              <a:xfrm>
                <a:off x="1476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3" name="Rectangle 78"/>
              <p:cNvSpPr>
                <a:spLocks noChangeArrowheads="1"/>
              </p:cNvSpPr>
              <p:nvPr/>
            </p:nvSpPr>
            <p:spPr bwMode="auto">
              <a:xfrm>
                <a:off x="2201" y="112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4" name="Line 79"/>
              <p:cNvSpPr>
                <a:spLocks noChangeShapeType="1"/>
              </p:cNvSpPr>
              <p:nvPr/>
            </p:nvSpPr>
            <p:spPr bwMode="auto">
              <a:xfrm>
                <a:off x="2201" y="112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5" name="Rectangle 80"/>
              <p:cNvSpPr>
                <a:spLocks noChangeArrowheads="1"/>
              </p:cNvSpPr>
              <p:nvPr/>
            </p:nvSpPr>
            <p:spPr bwMode="auto">
              <a:xfrm>
                <a:off x="104" y="1378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6" name="Rectangle 81"/>
              <p:cNvSpPr>
                <a:spLocks noChangeArrowheads="1"/>
              </p:cNvSpPr>
              <p:nvPr/>
            </p:nvSpPr>
            <p:spPr bwMode="auto">
              <a:xfrm>
                <a:off x="566" y="1378"/>
                <a:ext cx="758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Clipper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7" name="Rectangle 82"/>
              <p:cNvSpPr>
                <a:spLocks noChangeArrowheads="1"/>
              </p:cNvSpPr>
              <p:nvPr/>
            </p:nvSpPr>
            <p:spPr bwMode="auto">
              <a:xfrm>
                <a:off x="1523" y="1378"/>
                <a:ext cx="614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Green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8" name="Rectangle 83"/>
              <p:cNvSpPr>
                <a:spLocks noChangeArrowheads="1"/>
              </p:cNvSpPr>
              <p:nvPr/>
            </p:nvSpPr>
            <p:spPr bwMode="auto">
              <a:xfrm>
                <a:off x="56" y="1378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9" name="Line 84"/>
              <p:cNvSpPr>
                <a:spLocks noChangeShapeType="1"/>
              </p:cNvSpPr>
              <p:nvPr/>
            </p:nvSpPr>
            <p:spPr bwMode="auto">
              <a:xfrm>
                <a:off x="5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0" name="Rectangle 85"/>
              <p:cNvSpPr>
                <a:spLocks noChangeArrowheads="1"/>
              </p:cNvSpPr>
              <p:nvPr/>
            </p:nvSpPr>
            <p:spPr bwMode="auto">
              <a:xfrm>
                <a:off x="518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1" name="Line 86"/>
              <p:cNvSpPr>
                <a:spLocks noChangeShapeType="1"/>
              </p:cNvSpPr>
              <p:nvPr/>
            </p:nvSpPr>
            <p:spPr bwMode="auto">
              <a:xfrm>
                <a:off x="518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2" name="Rectangle 87"/>
              <p:cNvSpPr>
                <a:spLocks noChangeArrowheads="1"/>
              </p:cNvSpPr>
              <p:nvPr/>
            </p:nvSpPr>
            <p:spPr bwMode="auto">
              <a:xfrm>
                <a:off x="1476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3" name="Line 88"/>
              <p:cNvSpPr>
                <a:spLocks noChangeShapeType="1"/>
              </p:cNvSpPr>
              <p:nvPr/>
            </p:nvSpPr>
            <p:spPr bwMode="auto">
              <a:xfrm>
                <a:off x="1476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4" name="Rectangle 89"/>
              <p:cNvSpPr>
                <a:spLocks noChangeArrowheads="1"/>
              </p:cNvSpPr>
              <p:nvPr/>
            </p:nvSpPr>
            <p:spPr bwMode="auto">
              <a:xfrm>
                <a:off x="2201" y="1378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5" name="Line 90"/>
              <p:cNvSpPr>
                <a:spLocks noChangeShapeType="1"/>
              </p:cNvSpPr>
              <p:nvPr/>
            </p:nvSpPr>
            <p:spPr bwMode="auto">
              <a:xfrm>
                <a:off x="2201" y="1378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6" name="Rectangle 91"/>
              <p:cNvSpPr>
                <a:spLocks noChangeArrowheads="1"/>
              </p:cNvSpPr>
              <p:nvPr/>
            </p:nvSpPr>
            <p:spPr bwMode="auto">
              <a:xfrm>
                <a:off x="104" y="1634"/>
                <a:ext cx="42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7" name="Rectangle 92"/>
              <p:cNvSpPr>
                <a:spLocks noChangeArrowheads="1"/>
              </p:cNvSpPr>
              <p:nvPr/>
            </p:nvSpPr>
            <p:spPr bwMode="auto">
              <a:xfrm>
                <a:off x="566" y="1634"/>
                <a:ext cx="72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Marine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8" name="Rectangle 93"/>
              <p:cNvSpPr>
                <a:spLocks noChangeArrowheads="1"/>
              </p:cNvSpPr>
              <p:nvPr/>
            </p:nvSpPr>
            <p:spPr bwMode="auto">
              <a:xfrm>
                <a:off x="1523" y="1634"/>
                <a:ext cx="447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9" name="Rectangle 94"/>
              <p:cNvSpPr>
                <a:spLocks noChangeArrowheads="1"/>
              </p:cNvSpPr>
              <p:nvPr/>
            </p:nvSpPr>
            <p:spPr bwMode="auto">
              <a:xfrm>
                <a:off x="56" y="1633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0" name="Line 95"/>
              <p:cNvSpPr>
                <a:spLocks noChangeShapeType="1"/>
              </p:cNvSpPr>
              <p:nvPr/>
            </p:nvSpPr>
            <p:spPr bwMode="auto">
              <a:xfrm>
                <a:off x="5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1" name="Rectangle 96"/>
              <p:cNvSpPr>
                <a:spLocks noChangeArrowheads="1"/>
              </p:cNvSpPr>
              <p:nvPr/>
            </p:nvSpPr>
            <p:spPr bwMode="auto">
              <a:xfrm>
                <a:off x="56" y="1888"/>
                <a:ext cx="462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2" name="Line 97"/>
              <p:cNvSpPr>
                <a:spLocks noChangeShapeType="1"/>
              </p:cNvSpPr>
              <p:nvPr/>
            </p:nvSpPr>
            <p:spPr bwMode="auto">
              <a:xfrm>
                <a:off x="56" y="1888"/>
                <a:ext cx="4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3" name="Rectangle 98"/>
              <p:cNvSpPr>
                <a:spLocks noChangeArrowheads="1"/>
              </p:cNvSpPr>
              <p:nvPr/>
            </p:nvSpPr>
            <p:spPr bwMode="auto">
              <a:xfrm>
                <a:off x="518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4" name="Line 99"/>
              <p:cNvSpPr>
                <a:spLocks noChangeShapeType="1"/>
              </p:cNvSpPr>
              <p:nvPr/>
            </p:nvSpPr>
            <p:spPr bwMode="auto">
              <a:xfrm>
                <a:off x="518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5" name="Rectangle 100"/>
              <p:cNvSpPr>
                <a:spLocks noChangeArrowheads="1"/>
              </p:cNvSpPr>
              <p:nvPr/>
            </p:nvSpPr>
            <p:spPr bwMode="auto">
              <a:xfrm>
                <a:off x="518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6" name="Line 101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7" name="Line 102"/>
              <p:cNvSpPr>
                <a:spLocks noChangeShapeType="1"/>
              </p:cNvSpPr>
              <p:nvPr/>
            </p:nvSpPr>
            <p:spPr bwMode="auto">
              <a:xfrm>
                <a:off x="518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8" name="Rectangle 103"/>
              <p:cNvSpPr>
                <a:spLocks noChangeArrowheads="1"/>
              </p:cNvSpPr>
              <p:nvPr/>
            </p:nvSpPr>
            <p:spPr bwMode="auto">
              <a:xfrm>
                <a:off x="526" y="1888"/>
                <a:ext cx="95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9" name="Line 104"/>
              <p:cNvSpPr>
                <a:spLocks noChangeShapeType="1"/>
              </p:cNvSpPr>
              <p:nvPr/>
            </p:nvSpPr>
            <p:spPr bwMode="auto">
              <a:xfrm>
                <a:off x="526" y="1888"/>
                <a:ext cx="9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0" name="Rectangle 105"/>
              <p:cNvSpPr>
                <a:spLocks noChangeArrowheads="1"/>
              </p:cNvSpPr>
              <p:nvPr/>
            </p:nvSpPr>
            <p:spPr bwMode="auto">
              <a:xfrm>
                <a:off x="1476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1" name="Line 106"/>
              <p:cNvSpPr>
                <a:spLocks noChangeShapeType="1"/>
              </p:cNvSpPr>
              <p:nvPr/>
            </p:nvSpPr>
            <p:spPr bwMode="auto">
              <a:xfrm>
                <a:off x="1476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2" name="Rectangle 107"/>
              <p:cNvSpPr>
                <a:spLocks noChangeArrowheads="1"/>
              </p:cNvSpPr>
              <p:nvPr/>
            </p:nvSpPr>
            <p:spPr bwMode="auto">
              <a:xfrm>
                <a:off x="1476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3" name="Line 108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4" name="Line 109"/>
              <p:cNvSpPr>
                <a:spLocks noChangeShapeType="1"/>
              </p:cNvSpPr>
              <p:nvPr/>
            </p:nvSpPr>
            <p:spPr bwMode="auto">
              <a:xfrm>
                <a:off x="1476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5" name="Rectangle 110"/>
              <p:cNvSpPr>
                <a:spLocks noChangeArrowheads="1"/>
              </p:cNvSpPr>
              <p:nvPr/>
            </p:nvSpPr>
            <p:spPr bwMode="auto">
              <a:xfrm>
                <a:off x="1484" y="1888"/>
                <a:ext cx="7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6" name="Line 111"/>
              <p:cNvSpPr>
                <a:spLocks noChangeShapeType="1"/>
              </p:cNvSpPr>
              <p:nvPr/>
            </p:nvSpPr>
            <p:spPr bwMode="auto">
              <a:xfrm>
                <a:off x="1484" y="1888"/>
                <a:ext cx="7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7" name="Rectangle 112"/>
              <p:cNvSpPr>
                <a:spLocks noChangeArrowheads="1"/>
              </p:cNvSpPr>
              <p:nvPr/>
            </p:nvSpPr>
            <p:spPr bwMode="auto">
              <a:xfrm>
                <a:off x="2201" y="1633"/>
                <a:ext cx="8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8" name="Line 113"/>
              <p:cNvSpPr>
                <a:spLocks noChangeShapeType="1"/>
              </p:cNvSpPr>
              <p:nvPr/>
            </p:nvSpPr>
            <p:spPr bwMode="auto">
              <a:xfrm>
                <a:off x="2201" y="1633"/>
                <a:ext cx="0" cy="2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9" name="Rectangle 114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0" name="Line 115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1" name="Line 116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2" name="Rectangle 117"/>
              <p:cNvSpPr>
                <a:spLocks noChangeArrowheads="1"/>
              </p:cNvSpPr>
              <p:nvPr/>
            </p:nvSpPr>
            <p:spPr bwMode="auto">
              <a:xfrm>
                <a:off x="2201" y="188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3" name="Line 118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4" name="Line 119"/>
              <p:cNvSpPr>
                <a:spLocks noChangeShapeType="1"/>
              </p:cNvSpPr>
              <p:nvPr/>
            </p:nvSpPr>
            <p:spPr bwMode="auto">
              <a:xfrm>
                <a:off x="2201" y="188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912" name="Group 30911"/>
          <p:cNvGrpSpPr/>
          <p:nvPr/>
        </p:nvGrpSpPr>
        <p:grpSpPr>
          <a:xfrm>
            <a:off x="4483426" y="110110"/>
            <a:ext cx="4576517" cy="2101850"/>
            <a:chOff x="3427539" y="1004888"/>
            <a:chExt cx="5564061" cy="2101850"/>
          </a:xfrm>
        </p:grpSpPr>
        <p:sp>
          <p:nvSpPr>
            <p:cNvPr id="30729" name="Text Box 8"/>
            <p:cNvSpPr txBox="1">
              <a:spLocks noChangeArrowheads="1"/>
            </p:cNvSpPr>
            <p:nvPr/>
          </p:nvSpPr>
          <p:spPr bwMode="auto">
            <a:xfrm>
              <a:off x="3427539" y="1094561"/>
              <a:ext cx="1186885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Sailors</a:t>
              </a:r>
            </a:p>
          </p:txBody>
        </p:sp>
        <p:grpSp>
          <p:nvGrpSpPr>
            <p:cNvPr id="30786" name="Group 122"/>
            <p:cNvGrpSpPr>
              <a:grpSpLocks noChangeAspect="1"/>
            </p:cNvGrpSpPr>
            <p:nvPr/>
          </p:nvGrpSpPr>
          <p:grpSpPr bwMode="auto">
            <a:xfrm>
              <a:off x="4724400" y="1004888"/>
              <a:ext cx="4267200" cy="2101850"/>
              <a:chOff x="2976" y="633"/>
              <a:chExt cx="2688" cy="1324"/>
            </a:xfrm>
          </p:grpSpPr>
          <p:sp>
            <p:nvSpPr>
              <p:cNvPr id="30787" name="AutoShape 121"/>
              <p:cNvSpPr>
                <a:spLocks noChangeAspect="1" noChangeArrowheads="1" noTextEdit="1"/>
              </p:cNvSpPr>
              <p:nvPr/>
            </p:nvSpPr>
            <p:spPr bwMode="auto">
              <a:xfrm>
                <a:off x="2976" y="633"/>
                <a:ext cx="2688" cy="1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8" name="Rectangle 123"/>
              <p:cNvSpPr>
                <a:spLocks noChangeArrowheads="1"/>
              </p:cNvSpPr>
              <p:nvPr/>
            </p:nvSpPr>
            <p:spPr bwMode="auto">
              <a:xfrm>
                <a:off x="3050" y="641"/>
                <a:ext cx="459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9" name="Rectangle 124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8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0" name="Rectangle 125"/>
              <p:cNvSpPr>
                <a:spLocks noChangeArrowheads="1"/>
              </p:cNvSpPr>
              <p:nvPr/>
            </p:nvSpPr>
            <p:spPr bwMode="auto">
              <a:xfrm>
                <a:off x="3083" y="641"/>
                <a:ext cx="36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1" name="Line 126"/>
              <p:cNvSpPr>
                <a:spLocks noChangeShapeType="1"/>
              </p:cNvSpPr>
              <p:nvPr/>
            </p:nvSpPr>
            <p:spPr bwMode="auto">
              <a:xfrm>
                <a:off x="3083" y="872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2" name="Rectangle 127"/>
              <p:cNvSpPr>
                <a:spLocks noChangeArrowheads="1"/>
              </p:cNvSpPr>
              <p:nvPr/>
            </p:nvSpPr>
            <p:spPr bwMode="auto">
              <a:xfrm>
                <a:off x="3517" y="641"/>
                <a:ext cx="78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3" name="Rectangle 128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70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4" name="Rectangle 129"/>
              <p:cNvSpPr>
                <a:spLocks noChangeArrowheads="1"/>
              </p:cNvSpPr>
              <p:nvPr/>
            </p:nvSpPr>
            <p:spPr bwMode="auto">
              <a:xfrm>
                <a:off x="3558" y="641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sname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5" name="Rectangle 130"/>
              <p:cNvSpPr>
                <a:spLocks noChangeArrowheads="1"/>
              </p:cNvSpPr>
              <p:nvPr/>
            </p:nvSpPr>
            <p:spPr bwMode="auto">
              <a:xfrm>
                <a:off x="4312" y="641"/>
                <a:ext cx="737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6" name="Rectangle 131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55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7" name="Rectangle 132"/>
              <p:cNvSpPr>
                <a:spLocks noChangeArrowheads="1"/>
              </p:cNvSpPr>
              <p:nvPr/>
            </p:nvSpPr>
            <p:spPr bwMode="auto">
              <a:xfrm>
                <a:off x="4353" y="641"/>
                <a:ext cx="61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rating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8" name="Rectangle 133"/>
              <p:cNvSpPr>
                <a:spLocks noChangeArrowheads="1"/>
              </p:cNvSpPr>
              <p:nvPr/>
            </p:nvSpPr>
            <p:spPr bwMode="auto">
              <a:xfrm>
                <a:off x="5058" y="641"/>
                <a:ext cx="606" cy="327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9" name="Rectangle 134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532" cy="255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0" name="Rectangle 135"/>
              <p:cNvSpPr>
                <a:spLocks noChangeArrowheads="1"/>
              </p:cNvSpPr>
              <p:nvPr/>
            </p:nvSpPr>
            <p:spPr bwMode="auto">
              <a:xfrm>
                <a:off x="5099" y="641"/>
                <a:ext cx="393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age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01" name="Rectangle 136"/>
              <p:cNvSpPr>
                <a:spLocks noChangeArrowheads="1"/>
              </p:cNvSpPr>
              <p:nvPr/>
            </p:nvSpPr>
            <p:spPr bwMode="auto">
              <a:xfrm>
                <a:off x="3033" y="63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2" name="Line 137"/>
              <p:cNvSpPr>
                <a:spLocks noChangeShapeType="1"/>
              </p:cNvSpPr>
              <p:nvPr/>
            </p:nvSpPr>
            <p:spPr bwMode="auto">
              <a:xfrm>
                <a:off x="3033" y="63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3" name="Rectangle 138"/>
              <p:cNvSpPr>
                <a:spLocks noChangeArrowheads="1"/>
              </p:cNvSpPr>
              <p:nvPr/>
            </p:nvSpPr>
            <p:spPr bwMode="auto">
              <a:xfrm>
                <a:off x="3509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4" name="Line 139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5" name="Line 140"/>
              <p:cNvSpPr>
                <a:spLocks noChangeShapeType="1"/>
              </p:cNvSpPr>
              <p:nvPr/>
            </p:nvSpPr>
            <p:spPr bwMode="auto">
              <a:xfrm>
                <a:off x="350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6" name="Rectangle 141"/>
              <p:cNvSpPr>
                <a:spLocks noChangeArrowheads="1"/>
              </p:cNvSpPr>
              <p:nvPr/>
            </p:nvSpPr>
            <p:spPr bwMode="auto">
              <a:xfrm>
                <a:off x="3517" y="63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7" name="Line 142"/>
              <p:cNvSpPr>
                <a:spLocks noChangeShapeType="1"/>
              </p:cNvSpPr>
              <p:nvPr/>
            </p:nvSpPr>
            <p:spPr bwMode="auto">
              <a:xfrm>
                <a:off x="3517" y="63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8" name="Rectangle 143"/>
              <p:cNvSpPr>
                <a:spLocks noChangeArrowheads="1"/>
              </p:cNvSpPr>
              <p:nvPr/>
            </p:nvSpPr>
            <p:spPr bwMode="auto">
              <a:xfrm>
                <a:off x="4304" y="63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9" name="Line 144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0" name="Line 145"/>
              <p:cNvSpPr>
                <a:spLocks noChangeShapeType="1"/>
              </p:cNvSpPr>
              <p:nvPr/>
            </p:nvSpPr>
            <p:spPr bwMode="auto">
              <a:xfrm>
                <a:off x="4304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1" name="Rectangle 146"/>
              <p:cNvSpPr>
                <a:spLocks noChangeArrowheads="1"/>
              </p:cNvSpPr>
              <p:nvPr/>
            </p:nvSpPr>
            <p:spPr bwMode="auto">
              <a:xfrm>
                <a:off x="4312" y="63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2" name="Line 147"/>
              <p:cNvSpPr>
                <a:spLocks noChangeShapeType="1"/>
              </p:cNvSpPr>
              <p:nvPr/>
            </p:nvSpPr>
            <p:spPr bwMode="auto">
              <a:xfrm>
                <a:off x="4312" y="63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3" name="Rectangle 148"/>
              <p:cNvSpPr>
                <a:spLocks noChangeArrowheads="1"/>
              </p:cNvSpPr>
              <p:nvPr/>
            </p:nvSpPr>
            <p:spPr bwMode="auto">
              <a:xfrm>
                <a:off x="5049" y="63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4" name="Line 149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5" name="Line 150"/>
              <p:cNvSpPr>
                <a:spLocks noChangeShapeType="1"/>
              </p:cNvSpPr>
              <p:nvPr/>
            </p:nvSpPr>
            <p:spPr bwMode="auto">
              <a:xfrm>
                <a:off x="5049" y="63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6" name="Rectangle 151"/>
              <p:cNvSpPr>
                <a:spLocks noChangeArrowheads="1"/>
              </p:cNvSpPr>
              <p:nvPr/>
            </p:nvSpPr>
            <p:spPr bwMode="auto">
              <a:xfrm>
                <a:off x="5058" y="63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7" name="Line 152"/>
              <p:cNvSpPr>
                <a:spLocks noChangeShapeType="1"/>
              </p:cNvSpPr>
              <p:nvPr/>
            </p:nvSpPr>
            <p:spPr bwMode="auto">
              <a:xfrm>
                <a:off x="5058" y="63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8" name="Rectangle 153"/>
              <p:cNvSpPr>
                <a:spLocks noChangeArrowheads="1"/>
              </p:cNvSpPr>
              <p:nvPr/>
            </p:nvSpPr>
            <p:spPr bwMode="auto">
              <a:xfrm>
                <a:off x="5664" y="63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9" name="Line 154"/>
              <p:cNvSpPr>
                <a:spLocks noChangeShapeType="1"/>
              </p:cNvSpPr>
              <p:nvPr/>
            </p:nvSpPr>
            <p:spPr bwMode="auto">
              <a:xfrm>
                <a:off x="5664" y="63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0" name="Rectangle 155"/>
              <p:cNvSpPr>
                <a:spLocks noChangeArrowheads="1"/>
              </p:cNvSpPr>
              <p:nvPr/>
            </p:nvSpPr>
            <p:spPr bwMode="auto">
              <a:xfrm>
                <a:off x="3033" y="641"/>
                <a:ext cx="17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1" name="Line 156"/>
              <p:cNvSpPr>
                <a:spLocks noChangeShapeType="1"/>
              </p:cNvSpPr>
              <p:nvPr/>
            </p:nvSpPr>
            <p:spPr bwMode="auto">
              <a:xfrm>
                <a:off x="3033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2" name="Rectangle 157"/>
              <p:cNvSpPr>
                <a:spLocks noChangeArrowheads="1"/>
              </p:cNvSpPr>
              <p:nvPr/>
            </p:nvSpPr>
            <p:spPr bwMode="auto">
              <a:xfrm>
                <a:off x="3509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3" name="Line 158"/>
              <p:cNvSpPr>
                <a:spLocks noChangeShapeType="1"/>
              </p:cNvSpPr>
              <p:nvPr/>
            </p:nvSpPr>
            <p:spPr bwMode="auto">
              <a:xfrm>
                <a:off x="350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4" name="Rectangle 159"/>
              <p:cNvSpPr>
                <a:spLocks noChangeArrowheads="1"/>
              </p:cNvSpPr>
              <p:nvPr/>
            </p:nvSpPr>
            <p:spPr bwMode="auto">
              <a:xfrm>
                <a:off x="4304" y="641"/>
                <a:ext cx="8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5" name="Line 160"/>
              <p:cNvSpPr>
                <a:spLocks noChangeShapeType="1"/>
              </p:cNvSpPr>
              <p:nvPr/>
            </p:nvSpPr>
            <p:spPr bwMode="auto">
              <a:xfrm>
                <a:off x="430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6" name="Rectangle 161"/>
              <p:cNvSpPr>
                <a:spLocks noChangeArrowheads="1"/>
              </p:cNvSpPr>
              <p:nvPr/>
            </p:nvSpPr>
            <p:spPr bwMode="auto">
              <a:xfrm>
                <a:off x="5049" y="641"/>
                <a:ext cx="9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7" name="Line 162"/>
              <p:cNvSpPr>
                <a:spLocks noChangeShapeType="1"/>
              </p:cNvSpPr>
              <p:nvPr/>
            </p:nvSpPr>
            <p:spPr bwMode="auto">
              <a:xfrm>
                <a:off x="5049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8" name="Rectangle 163"/>
              <p:cNvSpPr>
                <a:spLocks noChangeArrowheads="1"/>
              </p:cNvSpPr>
              <p:nvPr/>
            </p:nvSpPr>
            <p:spPr bwMode="auto">
              <a:xfrm>
                <a:off x="5664" y="641"/>
                <a:ext cx="16" cy="3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9" name="Line 164"/>
              <p:cNvSpPr>
                <a:spLocks noChangeShapeType="1"/>
              </p:cNvSpPr>
              <p:nvPr/>
            </p:nvSpPr>
            <p:spPr bwMode="auto">
              <a:xfrm>
                <a:off x="5664" y="641"/>
                <a:ext cx="0" cy="3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0" name="Rectangle 165"/>
              <p:cNvSpPr>
                <a:spLocks noChangeArrowheads="1"/>
              </p:cNvSpPr>
              <p:nvPr/>
            </p:nvSpPr>
            <p:spPr bwMode="auto">
              <a:xfrm>
                <a:off x="3083" y="976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1" name="Rectangle 166"/>
              <p:cNvSpPr>
                <a:spLocks noChangeArrowheads="1"/>
              </p:cNvSpPr>
              <p:nvPr/>
            </p:nvSpPr>
            <p:spPr bwMode="auto">
              <a:xfrm>
                <a:off x="3558" y="976"/>
                <a:ext cx="656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dustin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2" name="Rectangle 167"/>
              <p:cNvSpPr>
                <a:spLocks noChangeArrowheads="1"/>
              </p:cNvSpPr>
              <p:nvPr/>
            </p:nvSpPr>
            <p:spPr bwMode="auto">
              <a:xfrm>
                <a:off x="4533" y="976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7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3" name="Rectangle 168"/>
              <p:cNvSpPr>
                <a:spLocks noChangeArrowheads="1"/>
              </p:cNvSpPr>
              <p:nvPr/>
            </p:nvSpPr>
            <p:spPr bwMode="auto">
              <a:xfrm>
                <a:off x="5099" y="976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4" name="Rectangle 169"/>
              <p:cNvSpPr>
                <a:spLocks noChangeArrowheads="1"/>
              </p:cNvSpPr>
              <p:nvPr/>
            </p:nvSpPr>
            <p:spPr bwMode="auto">
              <a:xfrm>
                <a:off x="3033" y="968"/>
                <a:ext cx="1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5" name="Line 170"/>
              <p:cNvSpPr>
                <a:spLocks noChangeShapeType="1"/>
              </p:cNvSpPr>
              <p:nvPr/>
            </p:nvSpPr>
            <p:spPr bwMode="auto">
              <a:xfrm>
                <a:off x="3033" y="968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6" name="Rectangle 171"/>
              <p:cNvSpPr>
                <a:spLocks noChangeArrowheads="1"/>
              </p:cNvSpPr>
              <p:nvPr/>
            </p:nvSpPr>
            <p:spPr bwMode="auto">
              <a:xfrm>
                <a:off x="3050" y="968"/>
                <a:ext cx="45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7" name="Line 172"/>
              <p:cNvSpPr>
                <a:spLocks noChangeShapeType="1"/>
              </p:cNvSpPr>
              <p:nvPr/>
            </p:nvSpPr>
            <p:spPr bwMode="auto">
              <a:xfrm>
                <a:off x="3050" y="968"/>
                <a:ext cx="45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8" name="Rectangle 173"/>
              <p:cNvSpPr>
                <a:spLocks noChangeArrowheads="1"/>
              </p:cNvSpPr>
              <p:nvPr/>
            </p:nvSpPr>
            <p:spPr bwMode="auto">
              <a:xfrm>
                <a:off x="3509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9" name="Line 174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0" name="Line 175"/>
              <p:cNvSpPr>
                <a:spLocks noChangeShapeType="1"/>
              </p:cNvSpPr>
              <p:nvPr/>
            </p:nvSpPr>
            <p:spPr bwMode="auto">
              <a:xfrm>
                <a:off x="350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1" name="Rectangle 176"/>
              <p:cNvSpPr>
                <a:spLocks noChangeArrowheads="1"/>
              </p:cNvSpPr>
              <p:nvPr/>
            </p:nvSpPr>
            <p:spPr bwMode="auto">
              <a:xfrm>
                <a:off x="3517" y="968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2" name="Line 177"/>
              <p:cNvSpPr>
                <a:spLocks noChangeShapeType="1"/>
              </p:cNvSpPr>
              <p:nvPr/>
            </p:nvSpPr>
            <p:spPr bwMode="auto">
              <a:xfrm>
                <a:off x="3517" y="968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3" name="Rectangle 178"/>
              <p:cNvSpPr>
                <a:spLocks noChangeArrowheads="1"/>
              </p:cNvSpPr>
              <p:nvPr/>
            </p:nvSpPr>
            <p:spPr bwMode="auto">
              <a:xfrm>
                <a:off x="4304" y="968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4" name="Line 179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5" name="Line 180"/>
              <p:cNvSpPr>
                <a:spLocks noChangeShapeType="1"/>
              </p:cNvSpPr>
              <p:nvPr/>
            </p:nvSpPr>
            <p:spPr bwMode="auto">
              <a:xfrm>
                <a:off x="4304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6" name="Rectangle 181"/>
              <p:cNvSpPr>
                <a:spLocks noChangeArrowheads="1"/>
              </p:cNvSpPr>
              <p:nvPr/>
            </p:nvSpPr>
            <p:spPr bwMode="auto">
              <a:xfrm>
                <a:off x="4312" y="968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7" name="Line 182"/>
              <p:cNvSpPr>
                <a:spLocks noChangeShapeType="1"/>
              </p:cNvSpPr>
              <p:nvPr/>
            </p:nvSpPr>
            <p:spPr bwMode="auto">
              <a:xfrm>
                <a:off x="4312" y="968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8" name="Rectangle 183"/>
              <p:cNvSpPr>
                <a:spLocks noChangeArrowheads="1"/>
              </p:cNvSpPr>
              <p:nvPr/>
            </p:nvSpPr>
            <p:spPr bwMode="auto">
              <a:xfrm>
                <a:off x="5049" y="968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9" name="Line 184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0" name="Line 185"/>
              <p:cNvSpPr>
                <a:spLocks noChangeShapeType="1"/>
              </p:cNvSpPr>
              <p:nvPr/>
            </p:nvSpPr>
            <p:spPr bwMode="auto">
              <a:xfrm>
                <a:off x="5049" y="968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1" name="Rectangle 186"/>
              <p:cNvSpPr>
                <a:spLocks noChangeArrowheads="1"/>
              </p:cNvSpPr>
              <p:nvPr/>
            </p:nvSpPr>
            <p:spPr bwMode="auto">
              <a:xfrm>
                <a:off x="5058" y="968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2" name="Line 187"/>
              <p:cNvSpPr>
                <a:spLocks noChangeShapeType="1"/>
              </p:cNvSpPr>
              <p:nvPr/>
            </p:nvSpPr>
            <p:spPr bwMode="auto">
              <a:xfrm>
                <a:off x="5058" y="968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3" name="Rectangle 188"/>
              <p:cNvSpPr>
                <a:spLocks noChangeArrowheads="1"/>
              </p:cNvSpPr>
              <p:nvPr/>
            </p:nvSpPr>
            <p:spPr bwMode="auto">
              <a:xfrm>
                <a:off x="5664" y="968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4" name="Line 189"/>
              <p:cNvSpPr>
                <a:spLocks noChangeShapeType="1"/>
              </p:cNvSpPr>
              <p:nvPr/>
            </p:nvSpPr>
            <p:spPr bwMode="auto">
              <a:xfrm>
                <a:off x="5664" y="96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5" name="Rectangle 190"/>
              <p:cNvSpPr>
                <a:spLocks noChangeArrowheads="1"/>
              </p:cNvSpPr>
              <p:nvPr/>
            </p:nvSpPr>
            <p:spPr bwMode="auto">
              <a:xfrm>
                <a:off x="3033" y="976"/>
                <a:ext cx="17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6" name="Line 191"/>
              <p:cNvSpPr>
                <a:spLocks noChangeShapeType="1"/>
              </p:cNvSpPr>
              <p:nvPr/>
            </p:nvSpPr>
            <p:spPr bwMode="auto">
              <a:xfrm>
                <a:off x="3033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7" name="Rectangle 192"/>
              <p:cNvSpPr>
                <a:spLocks noChangeArrowheads="1"/>
              </p:cNvSpPr>
              <p:nvPr/>
            </p:nvSpPr>
            <p:spPr bwMode="auto">
              <a:xfrm>
                <a:off x="3509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8" name="Line 193"/>
              <p:cNvSpPr>
                <a:spLocks noChangeShapeType="1"/>
              </p:cNvSpPr>
              <p:nvPr/>
            </p:nvSpPr>
            <p:spPr bwMode="auto">
              <a:xfrm>
                <a:off x="350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9" name="Rectangle 194"/>
              <p:cNvSpPr>
                <a:spLocks noChangeArrowheads="1"/>
              </p:cNvSpPr>
              <p:nvPr/>
            </p:nvSpPr>
            <p:spPr bwMode="auto">
              <a:xfrm>
                <a:off x="4304" y="976"/>
                <a:ext cx="8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0" name="Line 195"/>
              <p:cNvSpPr>
                <a:spLocks noChangeShapeType="1"/>
              </p:cNvSpPr>
              <p:nvPr/>
            </p:nvSpPr>
            <p:spPr bwMode="auto">
              <a:xfrm>
                <a:off x="430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1" name="Rectangle 196"/>
              <p:cNvSpPr>
                <a:spLocks noChangeArrowheads="1"/>
              </p:cNvSpPr>
              <p:nvPr/>
            </p:nvSpPr>
            <p:spPr bwMode="auto">
              <a:xfrm>
                <a:off x="5049" y="976"/>
                <a:ext cx="9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2" name="Line 197"/>
              <p:cNvSpPr>
                <a:spLocks noChangeShapeType="1"/>
              </p:cNvSpPr>
              <p:nvPr/>
            </p:nvSpPr>
            <p:spPr bwMode="auto">
              <a:xfrm>
                <a:off x="5049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3" name="Rectangle 198"/>
              <p:cNvSpPr>
                <a:spLocks noChangeArrowheads="1"/>
              </p:cNvSpPr>
              <p:nvPr/>
            </p:nvSpPr>
            <p:spPr bwMode="auto">
              <a:xfrm>
                <a:off x="5664" y="976"/>
                <a:ext cx="16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4" name="Line 199"/>
              <p:cNvSpPr>
                <a:spLocks noChangeShapeType="1"/>
              </p:cNvSpPr>
              <p:nvPr/>
            </p:nvSpPr>
            <p:spPr bwMode="auto">
              <a:xfrm>
                <a:off x="5664" y="976"/>
                <a:ext cx="0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5" name="Rectangle 200"/>
              <p:cNvSpPr>
                <a:spLocks noChangeArrowheads="1"/>
              </p:cNvSpPr>
              <p:nvPr/>
            </p:nvSpPr>
            <p:spPr bwMode="auto">
              <a:xfrm>
                <a:off x="3083" y="128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6" name="Rectangle 201"/>
              <p:cNvSpPr>
                <a:spLocks noChangeArrowheads="1"/>
              </p:cNvSpPr>
              <p:nvPr/>
            </p:nvSpPr>
            <p:spPr bwMode="auto">
              <a:xfrm>
                <a:off x="3558" y="1287"/>
                <a:ext cx="67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lubber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7" name="Rectangle 202"/>
              <p:cNvSpPr>
                <a:spLocks noChangeArrowheads="1"/>
              </p:cNvSpPr>
              <p:nvPr/>
            </p:nvSpPr>
            <p:spPr bwMode="auto">
              <a:xfrm>
                <a:off x="4533" y="1287"/>
                <a:ext cx="205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8" name="Rectangle 203"/>
              <p:cNvSpPr>
                <a:spLocks noChangeArrowheads="1"/>
              </p:cNvSpPr>
              <p:nvPr/>
            </p:nvSpPr>
            <p:spPr bwMode="auto">
              <a:xfrm>
                <a:off x="5099" y="128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55.5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9" name="Rectangle 204"/>
              <p:cNvSpPr>
                <a:spLocks noChangeArrowheads="1"/>
              </p:cNvSpPr>
              <p:nvPr/>
            </p:nvSpPr>
            <p:spPr bwMode="auto">
              <a:xfrm>
                <a:off x="3033" y="1287"/>
                <a:ext cx="17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0" name="Line 205"/>
              <p:cNvSpPr>
                <a:spLocks noChangeShapeType="1"/>
              </p:cNvSpPr>
              <p:nvPr/>
            </p:nvSpPr>
            <p:spPr bwMode="auto">
              <a:xfrm>
                <a:off x="3033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1" name="Rectangle 206"/>
              <p:cNvSpPr>
                <a:spLocks noChangeArrowheads="1"/>
              </p:cNvSpPr>
              <p:nvPr/>
            </p:nvSpPr>
            <p:spPr bwMode="auto">
              <a:xfrm>
                <a:off x="3509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2" name="Line 207"/>
              <p:cNvSpPr>
                <a:spLocks noChangeShapeType="1"/>
              </p:cNvSpPr>
              <p:nvPr/>
            </p:nvSpPr>
            <p:spPr bwMode="auto">
              <a:xfrm>
                <a:off x="350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3" name="Rectangle 208"/>
              <p:cNvSpPr>
                <a:spLocks noChangeArrowheads="1"/>
              </p:cNvSpPr>
              <p:nvPr/>
            </p:nvSpPr>
            <p:spPr bwMode="auto">
              <a:xfrm>
                <a:off x="4304" y="1287"/>
                <a:ext cx="8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4" name="Line 209"/>
              <p:cNvSpPr>
                <a:spLocks noChangeShapeType="1"/>
              </p:cNvSpPr>
              <p:nvPr/>
            </p:nvSpPr>
            <p:spPr bwMode="auto">
              <a:xfrm>
                <a:off x="430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5" name="Rectangle 210"/>
              <p:cNvSpPr>
                <a:spLocks noChangeArrowheads="1"/>
              </p:cNvSpPr>
              <p:nvPr/>
            </p:nvSpPr>
            <p:spPr bwMode="auto">
              <a:xfrm>
                <a:off x="5049" y="1287"/>
                <a:ext cx="9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6" name="Line 211"/>
              <p:cNvSpPr>
                <a:spLocks noChangeShapeType="1"/>
              </p:cNvSpPr>
              <p:nvPr/>
            </p:nvSpPr>
            <p:spPr bwMode="auto">
              <a:xfrm>
                <a:off x="5049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7" name="Rectangle 212"/>
              <p:cNvSpPr>
                <a:spLocks noChangeArrowheads="1"/>
              </p:cNvSpPr>
              <p:nvPr/>
            </p:nvSpPr>
            <p:spPr bwMode="auto">
              <a:xfrm>
                <a:off x="5664" y="1287"/>
                <a:ext cx="16" cy="2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8" name="Line 213"/>
              <p:cNvSpPr>
                <a:spLocks noChangeShapeType="1"/>
              </p:cNvSpPr>
              <p:nvPr/>
            </p:nvSpPr>
            <p:spPr bwMode="auto">
              <a:xfrm>
                <a:off x="5664" y="1287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9" name="Rectangle 214"/>
              <p:cNvSpPr>
                <a:spLocks noChangeArrowheads="1"/>
              </p:cNvSpPr>
              <p:nvPr/>
            </p:nvSpPr>
            <p:spPr bwMode="auto">
              <a:xfrm>
                <a:off x="308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0" name="Rectangle 215"/>
              <p:cNvSpPr>
                <a:spLocks noChangeArrowheads="1"/>
              </p:cNvSpPr>
              <p:nvPr/>
            </p:nvSpPr>
            <p:spPr bwMode="auto">
              <a:xfrm>
                <a:off x="3558" y="1567"/>
                <a:ext cx="541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rusty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1" name="Rectangle 216"/>
              <p:cNvSpPr>
                <a:spLocks noChangeArrowheads="1"/>
              </p:cNvSpPr>
              <p:nvPr/>
            </p:nvSpPr>
            <p:spPr bwMode="auto">
              <a:xfrm>
                <a:off x="4533" y="1567"/>
                <a:ext cx="320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2" name="Rectangle 217"/>
              <p:cNvSpPr>
                <a:spLocks noChangeArrowheads="1"/>
              </p:cNvSpPr>
              <p:nvPr/>
            </p:nvSpPr>
            <p:spPr bwMode="auto">
              <a:xfrm>
                <a:off x="5099" y="1567"/>
                <a:ext cx="492" cy="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35.0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3" name="Rectangle 218"/>
              <p:cNvSpPr>
                <a:spLocks noChangeArrowheads="1"/>
              </p:cNvSpPr>
              <p:nvPr/>
            </p:nvSpPr>
            <p:spPr bwMode="auto">
              <a:xfrm>
                <a:off x="3033" y="1566"/>
                <a:ext cx="17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4" name="Line 219"/>
              <p:cNvSpPr>
                <a:spLocks noChangeShapeType="1"/>
              </p:cNvSpPr>
              <p:nvPr/>
            </p:nvSpPr>
            <p:spPr bwMode="auto">
              <a:xfrm>
                <a:off x="3033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5" name="Rectangle 220"/>
              <p:cNvSpPr>
                <a:spLocks noChangeArrowheads="1"/>
              </p:cNvSpPr>
              <p:nvPr/>
            </p:nvSpPr>
            <p:spPr bwMode="auto">
              <a:xfrm>
                <a:off x="3033" y="1853"/>
                <a:ext cx="47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6" name="Line 221"/>
              <p:cNvSpPr>
                <a:spLocks noChangeShapeType="1"/>
              </p:cNvSpPr>
              <p:nvPr/>
            </p:nvSpPr>
            <p:spPr bwMode="auto">
              <a:xfrm>
                <a:off x="3033" y="1853"/>
                <a:ext cx="4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7" name="Rectangle 222"/>
              <p:cNvSpPr>
                <a:spLocks noChangeArrowheads="1"/>
              </p:cNvSpPr>
              <p:nvPr/>
            </p:nvSpPr>
            <p:spPr bwMode="auto">
              <a:xfrm>
                <a:off x="3509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8" name="Line 223"/>
              <p:cNvSpPr>
                <a:spLocks noChangeShapeType="1"/>
              </p:cNvSpPr>
              <p:nvPr/>
            </p:nvSpPr>
            <p:spPr bwMode="auto">
              <a:xfrm>
                <a:off x="350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9" name="Rectangle 224"/>
              <p:cNvSpPr>
                <a:spLocks noChangeArrowheads="1"/>
              </p:cNvSpPr>
              <p:nvPr/>
            </p:nvSpPr>
            <p:spPr bwMode="auto">
              <a:xfrm>
                <a:off x="3509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0" name="Line 225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1" name="Line 226"/>
              <p:cNvSpPr>
                <a:spLocks noChangeShapeType="1"/>
              </p:cNvSpPr>
              <p:nvPr/>
            </p:nvSpPr>
            <p:spPr bwMode="auto">
              <a:xfrm>
                <a:off x="350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2" name="Rectangle 227"/>
              <p:cNvSpPr>
                <a:spLocks noChangeArrowheads="1"/>
              </p:cNvSpPr>
              <p:nvPr/>
            </p:nvSpPr>
            <p:spPr bwMode="auto">
              <a:xfrm>
                <a:off x="3517" y="1853"/>
                <a:ext cx="78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3" name="Line 228"/>
              <p:cNvSpPr>
                <a:spLocks noChangeShapeType="1"/>
              </p:cNvSpPr>
              <p:nvPr/>
            </p:nvSpPr>
            <p:spPr bwMode="auto">
              <a:xfrm>
                <a:off x="3517" y="1853"/>
                <a:ext cx="78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4" name="Rectangle 229"/>
              <p:cNvSpPr>
                <a:spLocks noChangeArrowheads="1"/>
              </p:cNvSpPr>
              <p:nvPr/>
            </p:nvSpPr>
            <p:spPr bwMode="auto">
              <a:xfrm>
                <a:off x="4304" y="1566"/>
                <a:ext cx="8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5" name="Line 230"/>
              <p:cNvSpPr>
                <a:spLocks noChangeShapeType="1"/>
              </p:cNvSpPr>
              <p:nvPr/>
            </p:nvSpPr>
            <p:spPr bwMode="auto">
              <a:xfrm>
                <a:off x="430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6" name="Rectangle 231"/>
              <p:cNvSpPr>
                <a:spLocks noChangeArrowheads="1"/>
              </p:cNvSpPr>
              <p:nvPr/>
            </p:nvSpPr>
            <p:spPr bwMode="auto">
              <a:xfrm>
                <a:off x="4304" y="1853"/>
                <a:ext cx="8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7" name="Line 232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8" name="Line 233"/>
              <p:cNvSpPr>
                <a:spLocks noChangeShapeType="1"/>
              </p:cNvSpPr>
              <p:nvPr/>
            </p:nvSpPr>
            <p:spPr bwMode="auto">
              <a:xfrm>
                <a:off x="4304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9" name="Rectangle 234"/>
              <p:cNvSpPr>
                <a:spLocks noChangeArrowheads="1"/>
              </p:cNvSpPr>
              <p:nvPr/>
            </p:nvSpPr>
            <p:spPr bwMode="auto">
              <a:xfrm>
                <a:off x="4312" y="1853"/>
                <a:ext cx="737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0" name="Line 235"/>
              <p:cNvSpPr>
                <a:spLocks noChangeShapeType="1"/>
              </p:cNvSpPr>
              <p:nvPr/>
            </p:nvSpPr>
            <p:spPr bwMode="auto">
              <a:xfrm>
                <a:off x="4312" y="1853"/>
                <a:ext cx="7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1" name="Rectangle 236"/>
              <p:cNvSpPr>
                <a:spLocks noChangeArrowheads="1"/>
              </p:cNvSpPr>
              <p:nvPr/>
            </p:nvSpPr>
            <p:spPr bwMode="auto">
              <a:xfrm>
                <a:off x="5049" y="1566"/>
                <a:ext cx="9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2" name="Line 237"/>
              <p:cNvSpPr>
                <a:spLocks noChangeShapeType="1"/>
              </p:cNvSpPr>
              <p:nvPr/>
            </p:nvSpPr>
            <p:spPr bwMode="auto">
              <a:xfrm>
                <a:off x="5049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3" name="Rectangle 238"/>
              <p:cNvSpPr>
                <a:spLocks noChangeArrowheads="1"/>
              </p:cNvSpPr>
              <p:nvPr/>
            </p:nvSpPr>
            <p:spPr bwMode="auto">
              <a:xfrm>
                <a:off x="5049" y="1853"/>
                <a:ext cx="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4" name="Line 239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5" name="Line 240"/>
              <p:cNvSpPr>
                <a:spLocks noChangeShapeType="1"/>
              </p:cNvSpPr>
              <p:nvPr/>
            </p:nvSpPr>
            <p:spPr bwMode="auto">
              <a:xfrm>
                <a:off x="5049" y="1853"/>
                <a:ext cx="0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6" name="Rectangle 241"/>
              <p:cNvSpPr>
                <a:spLocks noChangeArrowheads="1"/>
              </p:cNvSpPr>
              <p:nvPr/>
            </p:nvSpPr>
            <p:spPr bwMode="auto">
              <a:xfrm>
                <a:off x="5058" y="1853"/>
                <a:ext cx="60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7" name="Line 242"/>
              <p:cNvSpPr>
                <a:spLocks noChangeShapeType="1"/>
              </p:cNvSpPr>
              <p:nvPr/>
            </p:nvSpPr>
            <p:spPr bwMode="auto">
              <a:xfrm>
                <a:off x="5058" y="1853"/>
                <a:ext cx="60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8" name="Rectangle 243"/>
              <p:cNvSpPr>
                <a:spLocks noChangeArrowheads="1"/>
              </p:cNvSpPr>
              <p:nvPr/>
            </p:nvSpPr>
            <p:spPr bwMode="auto">
              <a:xfrm>
                <a:off x="5664" y="1566"/>
                <a:ext cx="16" cy="2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9" name="Line 244"/>
              <p:cNvSpPr>
                <a:spLocks noChangeShapeType="1"/>
              </p:cNvSpPr>
              <p:nvPr/>
            </p:nvSpPr>
            <p:spPr bwMode="auto">
              <a:xfrm>
                <a:off x="5664" y="1566"/>
                <a:ext cx="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0" name="Rectangle 245"/>
              <p:cNvSpPr>
                <a:spLocks noChangeArrowheads="1"/>
              </p:cNvSpPr>
              <p:nvPr/>
            </p:nvSpPr>
            <p:spPr bwMode="auto">
              <a:xfrm>
                <a:off x="5664" y="1853"/>
                <a:ext cx="1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1" name="Line 246"/>
              <p:cNvSpPr>
                <a:spLocks noChangeShapeType="1"/>
              </p:cNvSpPr>
              <p:nvPr/>
            </p:nvSpPr>
            <p:spPr bwMode="auto">
              <a:xfrm>
                <a:off x="5664" y="1853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8" name="Rectangle 4"/>
          <p:cNvSpPr txBox="1">
            <a:spLocks noChangeArrowheads="1"/>
          </p:cNvSpPr>
          <p:nvPr/>
        </p:nvSpPr>
        <p:spPr bwMode="auto">
          <a:xfrm>
            <a:off x="0" y="4086119"/>
            <a:ext cx="9144000" cy="5088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CA" dirty="0">
                <a:solidFill>
                  <a:srgbClr val="0070C0"/>
                </a:solidFill>
              </a:rPr>
              <a:t>Find the names of sailors who’ve reserved all </a:t>
            </a:r>
            <a:r>
              <a:rPr lang="en-CA" dirty="0" smtClean="0">
                <a:solidFill>
                  <a:srgbClr val="0070C0"/>
                </a:solidFill>
              </a:rPr>
              <a:t>boats</a:t>
            </a:r>
            <a:endParaRPr lang="en-US" altLang="en-US" kern="0" dirty="0" smtClean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265" name="Rectangle 4"/>
          <p:cNvSpPr txBox="1">
            <a:spLocks noChangeArrowheads="1"/>
          </p:cNvSpPr>
          <p:nvPr/>
        </p:nvSpPr>
        <p:spPr bwMode="auto">
          <a:xfrm>
            <a:off x="-22232" y="4705489"/>
            <a:ext cx="9088663" cy="21000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r>
              <a:rPr lang="en-US" altLang="en-US" sz="32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en-US" sz="32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l-GR" sz="12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Tempsid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dirty="0" smtClean="0">
                <a:solidFill>
                  <a:srgbClr val="002060"/>
                </a:solidFill>
              </a:rPr>
              <a:t>←</a:t>
            </a:r>
            <a:r>
              <a:rPr lang="en-US" sz="36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6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sid,bid</a:t>
            </a:r>
            <a:r>
              <a:rPr lang="en-US" altLang="en-US" sz="36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Reserves</a:t>
            </a:r>
            <a:r>
              <a:rPr lang="en-US" altLang="en-US" sz="3600" b="0" dirty="0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÷</a:t>
            </a:r>
            <a:r>
              <a:rPr lang="en-US" altLang="en-US" sz="3600" b="0" i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6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</a:t>
            </a:r>
            <a:r>
              <a:rPr lang="en-US" altLang="en-US" sz="36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Boats</a:t>
            </a:r>
            <a:r>
              <a:rPr lang="en-US" altLang="en-US" sz="36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6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3600" b="0" i="1" baseline="-25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sz="36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36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</a:t>
            </a:r>
            <a:r>
              <a:rPr lang="en-US" sz="3600" b="0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empsid</a:t>
            </a:r>
            <a:r>
              <a:rPr lang="en-US" altLang="en-US" sz="3600" b="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⋈ </a:t>
            </a:r>
            <a:r>
              <a:rPr lang="en-US" altLang="en-US" sz="3600" b="0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Sailors</a:t>
            </a:r>
            <a:r>
              <a:rPr lang="en-US" altLang="en-US" sz="3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l-GR" altLang="en-US" sz="3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437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4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144001" cy="50720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1800" dirty="0"/>
              <a:t>Three-Schema(ANSI-SPARC) Architecture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2000" y="609600"/>
            <a:ext cx="7543800" cy="6172200"/>
            <a:chOff x="4400550" y="744537"/>
            <a:chExt cx="7164389" cy="5867400"/>
          </a:xfrm>
        </p:grpSpPr>
        <p:pic>
          <p:nvPicPr>
            <p:cNvPr id="8" name="Picture 4" descr="fig02_0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1"/>
            <a:stretch/>
          </p:blipFill>
          <p:spPr bwMode="auto">
            <a:xfrm>
              <a:off x="4400550" y="744537"/>
              <a:ext cx="7164389" cy="586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4400550" y="1009650"/>
              <a:ext cx="257175" cy="409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0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Complete Set of Relational Operations</a:t>
            </a:r>
          </a:p>
        </p:txBody>
      </p:sp>
      <p:sp>
        <p:nvSpPr>
          <p:cNvPr id="100356" name="Rectangle 1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The set of operations including SELECT </a:t>
            </a:r>
            <a:r>
              <a:rPr lang="en-US" altLang="en-US" dirty="0" smtClean="0">
                <a:latin typeface="Symbol" panose="05050102010706020507" pitchFamily="18" charset="2"/>
              </a:rPr>
              <a:t></a:t>
            </a:r>
            <a:r>
              <a:rPr lang="en-US" altLang="en-US" dirty="0" smtClean="0"/>
              <a:t>, PROJECT </a:t>
            </a:r>
            <a:r>
              <a:rPr lang="en-US" altLang="en-US" dirty="0" smtClean="0">
                <a:latin typeface="Symbol" panose="05050102010706020507" pitchFamily="18" charset="2"/>
              </a:rPr>
              <a:t></a:t>
            </a:r>
            <a:r>
              <a:rPr lang="en-US" altLang="en-US" dirty="0" smtClean="0"/>
              <a:t> , UNION </a:t>
            </a:r>
            <a:r>
              <a:rPr lang="en-US" altLang="en-US" dirty="0" smtClean="0">
                <a:latin typeface="Symbol" panose="05050102010706020507" pitchFamily="18" charset="2"/>
              </a:rPr>
              <a:t></a:t>
            </a:r>
            <a:r>
              <a:rPr lang="en-US" altLang="en-US" dirty="0" smtClean="0"/>
              <a:t>, DIFFERENCE </a:t>
            </a:r>
            <a:r>
              <a:rPr lang="en-US" altLang="en-US" dirty="0" smtClean="0">
                <a:latin typeface="Symbol" panose="05050102010706020507" pitchFamily="18" charset="2"/>
              </a:rPr>
              <a:t>-</a:t>
            </a:r>
            <a:r>
              <a:rPr lang="en-US" altLang="en-US" dirty="0" smtClean="0"/>
              <a:t> , RENAME </a:t>
            </a:r>
            <a:r>
              <a:rPr lang="en-US" altLang="en-US" dirty="0" smtClean="0">
                <a:sym typeface="Symbol" panose="05050102010706020507" pitchFamily="18" charset="2"/>
              </a:rPr>
              <a:t></a:t>
            </a:r>
            <a:r>
              <a:rPr lang="en-US" altLang="en-US" dirty="0" smtClean="0"/>
              <a:t>, and CARTESIAN PRODUCT X is called a </a:t>
            </a:r>
            <a:r>
              <a:rPr lang="en-US" altLang="en-US" i="1" dirty="0" smtClean="0"/>
              <a:t>complete set</a:t>
            </a:r>
            <a:r>
              <a:rPr lang="en-US" altLang="en-US" dirty="0" smtClean="0"/>
              <a:t> because any other relational algebra expression can be expressed by a combination of these five operations.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For example: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R </a:t>
            </a:r>
            <a:r>
              <a:rPr lang="en-US" altLang="en-US" dirty="0" smtClean="0">
                <a:latin typeface="Symbol" panose="05050102010706020507" pitchFamily="18" charset="2"/>
              </a:rPr>
              <a:t></a:t>
            </a:r>
            <a:r>
              <a:rPr lang="en-US" altLang="en-US" dirty="0" smtClean="0"/>
              <a:t> S = (R </a:t>
            </a:r>
            <a:r>
              <a:rPr lang="en-US" altLang="en-US" dirty="0" smtClean="0">
                <a:latin typeface="Symbol" panose="05050102010706020507" pitchFamily="18" charset="2"/>
              </a:rPr>
              <a:t></a:t>
            </a:r>
            <a:r>
              <a:rPr lang="en-US" altLang="en-US" dirty="0" smtClean="0"/>
              <a:t> S ) – ((R </a:t>
            </a:r>
            <a:r>
              <a:rPr lang="en-US" altLang="en-US" dirty="0" smtClean="0">
                <a:latin typeface="Symbol" panose="05050102010706020507" pitchFamily="18" charset="2"/>
              </a:rPr>
              <a:t>-</a:t>
            </a:r>
            <a:r>
              <a:rPr lang="en-US" altLang="en-US" dirty="0" smtClean="0"/>
              <a:t> S) </a:t>
            </a:r>
            <a:r>
              <a:rPr lang="en-US" altLang="en-US" dirty="0" smtClean="0">
                <a:latin typeface="Symbol" panose="05050102010706020507" pitchFamily="18" charset="2"/>
              </a:rPr>
              <a:t></a:t>
            </a:r>
            <a:r>
              <a:rPr lang="en-US" altLang="en-US" dirty="0" smtClean="0"/>
              <a:t> (S </a:t>
            </a:r>
            <a:r>
              <a:rPr lang="en-US" altLang="en-US" dirty="0" smtClean="0">
                <a:latin typeface="Symbol" panose="05050102010706020507" pitchFamily="18" charset="2"/>
              </a:rPr>
              <a:t>-</a:t>
            </a:r>
            <a:r>
              <a:rPr lang="en-US" altLang="en-US" dirty="0" smtClean="0"/>
              <a:t> R))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R  ⋈</a:t>
            </a:r>
            <a:r>
              <a:rPr lang="en-US" altLang="en-US" baseline="-25000" dirty="0" smtClean="0"/>
              <a:t>&lt;join condition&gt;</a:t>
            </a:r>
            <a:r>
              <a:rPr lang="en-US" altLang="en-US" dirty="0" smtClean="0"/>
              <a:t>S = </a:t>
            </a:r>
            <a:r>
              <a:rPr lang="en-US" altLang="en-US" dirty="0" smtClean="0">
                <a:latin typeface="Symbol" panose="05050102010706020507" pitchFamily="18" charset="2"/>
              </a:rPr>
              <a:t></a:t>
            </a:r>
            <a:r>
              <a:rPr lang="en-US" altLang="en-US" dirty="0" smtClean="0"/>
              <a:t> </a:t>
            </a:r>
            <a:r>
              <a:rPr lang="en-US" altLang="en-US" baseline="-25000" dirty="0" smtClean="0"/>
              <a:t>&lt;join condition&gt;</a:t>
            </a:r>
            <a:r>
              <a:rPr lang="en-US" altLang="en-US" dirty="0" smtClean="0"/>
              <a:t> (R X S)</a:t>
            </a:r>
          </a:p>
        </p:txBody>
      </p:sp>
    </p:spTree>
    <p:extLst>
      <p:ext uri="{BB962C8B-B14F-4D97-AF65-F5344CB8AC3E}">
        <p14:creationId xmlns:p14="http://schemas.microsoft.com/office/powerpoint/2010/main" val="3140794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smtClean="0">
                <a:latin typeface="Verdana" panose="020B0604030504040204" pitchFamily="34" charset="0"/>
              </a:rPr>
              <a:t>Operations of Relational Algebra</a:t>
            </a:r>
          </a:p>
        </p:txBody>
      </p:sp>
      <p:sp>
        <p:nvSpPr>
          <p:cNvPr id="106500" name="TextBox 4"/>
          <p:cNvSpPr txBox="1">
            <a:spLocks noChangeArrowheads="1"/>
          </p:cNvSpPr>
          <p:nvPr/>
        </p:nvSpPr>
        <p:spPr bwMode="auto">
          <a:xfrm>
            <a:off x="5668963" y="6581775"/>
            <a:ext cx="3475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i="1" dirty="0">
                <a:solidFill>
                  <a:schemeClr val="tx1"/>
                </a:solidFill>
                <a:latin typeface="Verdana" panose="020B0604030504040204" pitchFamily="34" charset="0"/>
              </a:rPr>
              <a:t>continued on next slide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825" t="17951" r="17083" b="32136"/>
          <a:stretch/>
        </p:blipFill>
        <p:spPr>
          <a:xfrm>
            <a:off x="0" y="1447800"/>
            <a:ext cx="9188324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7080"/>
      </p:ext>
    </p:extLst>
  </p:cSld>
  <p:clrMapOvr>
    <a:masterClrMapping/>
  </p:clrMapOvr>
  <p:transition spd="med" advTm="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20188" cy="914399"/>
          </a:xfrm>
        </p:spPr>
        <p:txBody>
          <a:bodyPr/>
          <a:lstStyle/>
          <a:p>
            <a:r>
              <a:rPr lang="en-US" altLang="en-US" sz="3200" dirty="0" smtClean="0">
                <a:latin typeface="Verdana" panose="020B0604030504040204" pitchFamily="34" charset="0"/>
              </a:rPr>
              <a:t>Operations of Relational Algebra (continued)</a:t>
            </a:r>
          </a:p>
        </p:txBody>
      </p:sp>
      <p:pic>
        <p:nvPicPr>
          <p:cNvPr id="107523" name="Picture 2" descr="tab08_01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" r="14035"/>
          <a:stretch/>
        </p:blipFill>
        <p:spPr bwMode="auto">
          <a:xfrm>
            <a:off x="0" y="1371600"/>
            <a:ext cx="907985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518341"/>
      </p:ext>
    </p:extLst>
  </p:cSld>
  <p:clrMapOvr>
    <a:masterClrMapping/>
  </p:clrMapOvr>
  <p:transition spd="med" advTm="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5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55906" cy="914399"/>
          </a:xfrm>
        </p:spPr>
        <p:txBody>
          <a:bodyPr/>
          <a:lstStyle/>
          <a:p>
            <a:pPr algn="ctr"/>
            <a:r>
              <a:rPr lang="en-US" altLang="en-US" sz="3200" dirty="0" smtClean="0">
                <a:latin typeface="Verdana" panose="020B0604030504040204" pitchFamily="34" charset="0"/>
              </a:rPr>
              <a:t> </a:t>
            </a:r>
            <a:endParaRPr lang="en-US" altLang="en-US" sz="3200" dirty="0" smtClean="0">
              <a:latin typeface="Verdana" panose="020B0604030504040204" pitchFamily="34" charset="0"/>
            </a:endParaRPr>
          </a:p>
        </p:txBody>
      </p:sp>
      <p:sp>
        <p:nvSpPr>
          <p:cNvPr id="4" name="Title 5"/>
          <p:cNvSpPr txBox="1">
            <a:spLocks noChangeArrowheads="1"/>
          </p:cNvSpPr>
          <p:nvPr/>
        </p:nvSpPr>
        <p:spPr bwMode="auto">
          <a:xfrm>
            <a:off x="0" y="1638299"/>
            <a:ext cx="9120188" cy="3352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6600" kern="0" cap="small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Review on Relational Algebra</a:t>
            </a:r>
          </a:p>
          <a:p>
            <a:pPr algn="ctr"/>
            <a:r>
              <a:rPr lang="en-US" altLang="en-US" sz="6600" cap="small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With Exercises on University </a:t>
            </a:r>
            <a:r>
              <a:rPr lang="en-US" altLang="en-US" sz="6600" cap="small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Database</a:t>
            </a:r>
            <a:endParaRPr lang="en-US" altLang="en-US" sz="6600" kern="0" cap="small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5" name="Title 5"/>
          <p:cNvSpPr txBox="1">
            <a:spLocks noChangeArrowheads="1"/>
          </p:cNvSpPr>
          <p:nvPr/>
        </p:nvSpPr>
        <p:spPr bwMode="auto">
          <a:xfrm>
            <a:off x="-12971" y="5638799"/>
            <a:ext cx="9156971" cy="914399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algn="ctr"/>
            <a:endParaRPr lang="en-US" altLang="en-US" sz="3200" kern="0" dirty="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3"/>
      </p:ext>
    </p:extLst>
  </p:cSld>
  <p:clrMapOvr>
    <a:masterClrMapping/>
  </p:clrMapOvr>
  <p:transition spd="med" advTm="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20188" cy="7620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4800" dirty="0" smtClean="0"/>
              <a:t>University Schema</a:t>
            </a:r>
            <a:endParaRPr lang="en-US" altLang="en-US" sz="4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-6219" y="938393"/>
            <a:ext cx="9126408" cy="561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 Narrow" panose="020B0606020202030204" pitchFamily="34" charset="0"/>
              </a:rPr>
              <a:t>classroom (</a:t>
            </a:r>
            <a:r>
              <a:rPr lang="en-US" sz="2200" u="sng" dirty="0">
                <a:latin typeface="Arial Narrow" panose="020B0606020202030204" pitchFamily="34" charset="0"/>
              </a:rPr>
              <a:t>building, </a:t>
            </a:r>
            <a:r>
              <a:rPr lang="en-US" sz="2200" u="sng" dirty="0" err="1">
                <a:latin typeface="Arial Narrow" panose="020B0606020202030204" pitchFamily="34" charset="0"/>
              </a:rPr>
              <a:t>room_number</a:t>
            </a:r>
            <a:r>
              <a:rPr lang="en-US" sz="2200" dirty="0">
                <a:latin typeface="Arial Narrow" panose="020B0606020202030204" pitchFamily="34" charset="0"/>
              </a:rPr>
              <a:t>, </a:t>
            </a:r>
            <a:r>
              <a:rPr lang="en-US" sz="2200" dirty="0" smtClean="0">
                <a:latin typeface="Arial Narrow" panose="020B0606020202030204" pitchFamily="34" charset="0"/>
              </a:rPr>
              <a:t>capacity);</a:t>
            </a:r>
            <a:endParaRPr lang="en-US" sz="22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 Narrow" panose="020B0606020202030204" pitchFamily="34" charset="0"/>
              </a:rPr>
              <a:t>department (</a:t>
            </a:r>
            <a:r>
              <a:rPr lang="en-US" sz="2200" u="sng" dirty="0" err="1">
                <a:latin typeface="Arial Narrow" panose="020B0606020202030204" pitchFamily="34" charset="0"/>
              </a:rPr>
              <a:t>dept_name</a:t>
            </a:r>
            <a:r>
              <a:rPr lang="en-US" sz="2200" dirty="0">
                <a:latin typeface="Arial Narrow" panose="020B0606020202030204" pitchFamily="34" charset="0"/>
              </a:rPr>
              <a:t>,  building, </a:t>
            </a:r>
            <a:r>
              <a:rPr lang="en-US" sz="2200" dirty="0" smtClean="0">
                <a:latin typeface="Arial Narrow" panose="020B0606020202030204" pitchFamily="34" charset="0"/>
              </a:rPr>
              <a:t>budget);</a:t>
            </a:r>
            <a:endParaRPr lang="en-US" sz="22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 Narrow" panose="020B0606020202030204" pitchFamily="34" charset="0"/>
              </a:rPr>
              <a:t>course(</a:t>
            </a:r>
            <a:r>
              <a:rPr lang="en-US" sz="2200" u="sng" dirty="0" err="1">
                <a:latin typeface="Arial Narrow" panose="020B0606020202030204" pitchFamily="34" charset="0"/>
              </a:rPr>
              <a:t>course_id</a:t>
            </a:r>
            <a:r>
              <a:rPr lang="en-US" sz="2200" dirty="0">
                <a:latin typeface="Arial Narrow" panose="020B0606020202030204" pitchFamily="34" charset="0"/>
              </a:rPr>
              <a:t>, </a:t>
            </a:r>
            <a:r>
              <a:rPr lang="en-US" sz="2200" dirty="0" smtClean="0">
                <a:latin typeface="Arial Narrow" panose="020B0606020202030204" pitchFamily="34" charset="0"/>
              </a:rPr>
              <a:t>title, </a:t>
            </a:r>
            <a:r>
              <a:rPr lang="en-US" sz="2200" i="1" dirty="0" err="1">
                <a:latin typeface="Arial Narrow" panose="020B0606020202030204" pitchFamily="34" charset="0"/>
              </a:rPr>
              <a:t>dept_name</a:t>
            </a:r>
            <a:r>
              <a:rPr lang="en-US" sz="2200" dirty="0">
                <a:latin typeface="Arial Narrow" panose="020B0606020202030204" pitchFamily="34" charset="0"/>
              </a:rPr>
              <a:t>  , </a:t>
            </a:r>
            <a:r>
              <a:rPr lang="en-US" sz="2200" dirty="0" smtClean="0">
                <a:latin typeface="Arial Narrow" panose="020B0606020202030204" pitchFamily="34" charset="0"/>
              </a:rPr>
              <a:t>credits);</a:t>
            </a:r>
            <a:endParaRPr lang="en-US" sz="22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 Narrow" panose="020B0606020202030204" pitchFamily="34" charset="0"/>
              </a:rPr>
              <a:t>instructor(</a:t>
            </a:r>
            <a:r>
              <a:rPr lang="en-US" sz="2200" u="sng" dirty="0">
                <a:latin typeface="Arial Narrow" panose="020B0606020202030204" pitchFamily="34" charset="0"/>
              </a:rPr>
              <a:t>ID</a:t>
            </a:r>
            <a:r>
              <a:rPr lang="en-US" sz="2200" dirty="0">
                <a:latin typeface="Arial Narrow" panose="020B0606020202030204" pitchFamily="34" charset="0"/>
              </a:rPr>
              <a:t>, name, </a:t>
            </a:r>
            <a:r>
              <a:rPr lang="en-US" sz="2200" i="1" dirty="0" err="1">
                <a:latin typeface="Arial Narrow" panose="020B0606020202030204" pitchFamily="34" charset="0"/>
              </a:rPr>
              <a:t>dept_name</a:t>
            </a:r>
            <a:r>
              <a:rPr lang="en-US" sz="2200" dirty="0">
                <a:latin typeface="Arial Narrow" panose="020B0606020202030204" pitchFamily="34" charset="0"/>
              </a:rPr>
              <a:t>  , </a:t>
            </a:r>
            <a:r>
              <a:rPr lang="en-US" sz="2200" dirty="0" smtClean="0">
                <a:latin typeface="Arial Narrow" panose="020B0606020202030204" pitchFamily="34" charset="0"/>
              </a:rPr>
              <a:t>salary)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 Narrow" panose="020B0606020202030204" pitchFamily="34" charset="0"/>
              </a:rPr>
              <a:t>s</a:t>
            </a:r>
            <a:r>
              <a:rPr lang="en-US" sz="2200" dirty="0" smtClean="0">
                <a:latin typeface="Arial Narrow" panose="020B0606020202030204" pitchFamily="34" charset="0"/>
              </a:rPr>
              <a:t>ection (</a:t>
            </a:r>
            <a:r>
              <a:rPr lang="en-US" sz="2200" i="1" u="sng" dirty="0" err="1" smtClean="0">
                <a:latin typeface="Arial Narrow" panose="020B0606020202030204" pitchFamily="34" charset="0"/>
              </a:rPr>
              <a:t>course_id</a:t>
            </a:r>
            <a:r>
              <a:rPr lang="en-US" sz="2200" u="sng" dirty="0" smtClean="0">
                <a:latin typeface="Arial Narrow" panose="020B0606020202030204" pitchFamily="34" charset="0"/>
              </a:rPr>
              <a:t> ,  </a:t>
            </a:r>
            <a:r>
              <a:rPr lang="en-US" sz="2200" u="sng" dirty="0" err="1">
                <a:latin typeface="Arial Narrow" panose="020B0606020202030204" pitchFamily="34" charset="0"/>
              </a:rPr>
              <a:t>sec_id</a:t>
            </a:r>
            <a:r>
              <a:rPr lang="en-US" sz="2200" u="sng" dirty="0">
                <a:latin typeface="Arial Narrow" panose="020B0606020202030204" pitchFamily="34" charset="0"/>
              </a:rPr>
              <a:t> </a:t>
            </a:r>
            <a:r>
              <a:rPr lang="en-US" sz="2200" u="sng" dirty="0" smtClean="0">
                <a:latin typeface="Arial Narrow" panose="020B0606020202030204" pitchFamily="34" charset="0"/>
              </a:rPr>
              <a:t>, semester,  year</a:t>
            </a:r>
            <a:r>
              <a:rPr lang="en-US" sz="2200" dirty="0" smtClean="0">
                <a:latin typeface="Arial Narrow" panose="020B0606020202030204" pitchFamily="34" charset="0"/>
              </a:rPr>
              <a:t>,  </a:t>
            </a:r>
            <a:r>
              <a:rPr lang="en-US" sz="2200" i="1" dirty="0">
                <a:latin typeface="Arial Narrow" panose="020B0606020202030204" pitchFamily="34" charset="0"/>
              </a:rPr>
              <a:t>building</a:t>
            </a:r>
            <a:r>
              <a:rPr lang="en-US" sz="2200" dirty="0">
                <a:latin typeface="Arial Narrow" panose="020B0606020202030204" pitchFamily="34" charset="0"/>
              </a:rPr>
              <a:t>, </a:t>
            </a:r>
            <a:r>
              <a:rPr lang="en-US" sz="2200" dirty="0" smtClean="0">
                <a:latin typeface="Arial Narrow" panose="020B0606020202030204" pitchFamily="34" charset="0"/>
              </a:rPr>
              <a:t> </a:t>
            </a:r>
            <a:r>
              <a:rPr lang="en-US" sz="2200" i="1" dirty="0" err="1" smtClean="0">
                <a:latin typeface="Arial Narrow" panose="020B0606020202030204" pitchFamily="34" charset="0"/>
              </a:rPr>
              <a:t>room_number</a:t>
            </a:r>
            <a:r>
              <a:rPr lang="en-US" sz="2200" dirty="0" smtClean="0">
                <a:latin typeface="Arial Narrow" panose="020B0606020202030204" pitchFamily="34" charset="0"/>
              </a:rPr>
              <a:t>, </a:t>
            </a:r>
            <a:r>
              <a:rPr lang="en-US" sz="2200" dirty="0" err="1" smtClean="0">
                <a:latin typeface="Arial Narrow" panose="020B0606020202030204" pitchFamily="34" charset="0"/>
              </a:rPr>
              <a:t>time_slot_id</a:t>
            </a:r>
            <a:r>
              <a:rPr lang="en-US" sz="2200" dirty="0" smtClean="0">
                <a:latin typeface="Arial Narrow" panose="020B0606020202030204" pitchFamily="34" charset="0"/>
              </a:rPr>
              <a:t>);</a:t>
            </a:r>
            <a:endParaRPr lang="en-US" sz="22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u="sng" dirty="0" smtClean="0">
                <a:latin typeface="Arial Narrow" panose="020B0606020202030204" pitchFamily="34" charset="0"/>
              </a:rPr>
              <a:t>teaches(</a:t>
            </a:r>
            <a:r>
              <a:rPr lang="en-US" sz="2200" i="1" u="sng" dirty="0" smtClean="0">
                <a:latin typeface="Arial Narrow" panose="020B0606020202030204" pitchFamily="34" charset="0"/>
              </a:rPr>
              <a:t>ID, </a:t>
            </a:r>
            <a:r>
              <a:rPr lang="en-US" sz="2200" i="1" u="sng" dirty="0" err="1">
                <a:latin typeface="Arial Narrow" panose="020B0606020202030204" pitchFamily="34" charset="0"/>
              </a:rPr>
              <a:t>course_id</a:t>
            </a:r>
            <a:r>
              <a:rPr lang="en-US" sz="2200" i="1" u="sng" dirty="0">
                <a:latin typeface="Arial Narrow" panose="020B0606020202030204" pitchFamily="34" charset="0"/>
              </a:rPr>
              <a:t> ,  </a:t>
            </a:r>
            <a:r>
              <a:rPr lang="en-US" sz="2200" i="1" u="sng" dirty="0" err="1">
                <a:latin typeface="Arial Narrow" panose="020B0606020202030204" pitchFamily="34" charset="0"/>
              </a:rPr>
              <a:t>sec_id</a:t>
            </a:r>
            <a:r>
              <a:rPr lang="en-US" sz="2200" i="1" u="sng" dirty="0">
                <a:latin typeface="Arial Narrow" panose="020B0606020202030204" pitchFamily="34" charset="0"/>
              </a:rPr>
              <a:t> , semester  , </a:t>
            </a:r>
            <a:r>
              <a:rPr lang="en-US" sz="2200" i="1" u="sng" dirty="0" smtClean="0">
                <a:latin typeface="Arial Narrow" panose="020B0606020202030204" pitchFamily="34" charset="0"/>
              </a:rPr>
              <a:t>year</a:t>
            </a:r>
            <a:r>
              <a:rPr lang="en-US" sz="2200" dirty="0" smtClean="0">
                <a:latin typeface="Arial Narrow" panose="020B0606020202030204" pitchFamily="34" charset="0"/>
              </a:rPr>
              <a:t>);</a:t>
            </a:r>
            <a:endParaRPr lang="en-US" sz="22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 Narrow" panose="020B0606020202030204" pitchFamily="34" charset="0"/>
              </a:rPr>
              <a:t>student(</a:t>
            </a:r>
            <a:r>
              <a:rPr lang="en-US" sz="2200" u="sng" dirty="0">
                <a:latin typeface="Arial Narrow" panose="020B0606020202030204" pitchFamily="34" charset="0"/>
              </a:rPr>
              <a:t>ID</a:t>
            </a:r>
            <a:r>
              <a:rPr lang="en-US" sz="2200" dirty="0">
                <a:latin typeface="Arial Narrow" panose="020B0606020202030204" pitchFamily="34" charset="0"/>
              </a:rPr>
              <a:t>,  name , </a:t>
            </a:r>
            <a:r>
              <a:rPr lang="en-US" sz="2200" i="1" dirty="0" err="1">
                <a:latin typeface="Arial Narrow" panose="020B0606020202030204" pitchFamily="34" charset="0"/>
              </a:rPr>
              <a:t>dept_name</a:t>
            </a:r>
            <a:r>
              <a:rPr lang="en-US" sz="2200" dirty="0">
                <a:latin typeface="Arial Narrow" panose="020B0606020202030204" pitchFamily="34" charset="0"/>
              </a:rPr>
              <a:t>  , </a:t>
            </a:r>
            <a:r>
              <a:rPr lang="en-US" sz="2200" dirty="0" err="1" smtClean="0">
                <a:latin typeface="Arial Narrow" panose="020B0606020202030204" pitchFamily="34" charset="0"/>
              </a:rPr>
              <a:t>tot_cred</a:t>
            </a:r>
            <a:r>
              <a:rPr lang="en-US" sz="2200" dirty="0" smtClean="0">
                <a:latin typeface="Arial Narrow" panose="020B0606020202030204" pitchFamily="34" charset="0"/>
              </a:rPr>
              <a:t>);</a:t>
            </a:r>
            <a:endParaRPr lang="en-US" sz="22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u="sng" dirty="0">
                <a:latin typeface="Arial Narrow" panose="020B0606020202030204" pitchFamily="34" charset="0"/>
              </a:rPr>
              <a:t>takes(</a:t>
            </a:r>
            <a:r>
              <a:rPr lang="en-US" sz="2200" i="1" u="sng" dirty="0">
                <a:latin typeface="Arial Narrow" panose="020B0606020202030204" pitchFamily="34" charset="0"/>
              </a:rPr>
              <a:t>ID, </a:t>
            </a:r>
            <a:r>
              <a:rPr lang="en-US" sz="2200" i="1" u="sng" dirty="0" err="1">
                <a:latin typeface="Arial Narrow" panose="020B0606020202030204" pitchFamily="34" charset="0"/>
              </a:rPr>
              <a:t>course_id</a:t>
            </a:r>
            <a:r>
              <a:rPr lang="en-US" sz="2200" i="1" u="sng" dirty="0">
                <a:latin typeface="Arial Narrow" panose="020B0606020202030204" pitchFamily="34" charset="0"/>
              </a:rPr>
              <a:t> , </a:t>
            </a:r>
            <a:r>
              <a:rPr lang="en-US" sz="2200" i="1" u="sng" dirty="0" err="1">
                <a:latin typeface="Arial Narrow" panose="020B0606020202030204" pitchFamily="34" charset="0"/>
              </a:rPr>
              <a:t>sec_id</a:t>
            </a:r>
            <a:r>
              <a:rPr lang="en-US" sz="2200" i="1" u="sng" dirty="0">
                <a:latin typeface="Arial Narrow" panose="020B0606020202030204" pitchFamily="34" charset="0"/>
              </a:rPr>
              <a:t> ,  semester , year</a:t>
            </a:r>
            <a:r>
              <a:rPr lang="en-US" sz="2200" dirty="0">
                <a:latin typeface="Arial Narrow" panose="020B0606020202030204" pitchFamily="34" charset="0"/>
              </a:rPr>
              <a:t>, </a:t>
            </a:r>
            <a:r>
              <a:rPr lang="en-US" sz="2200" dirty="0" smtClean="0">
                <a:latin typeface="Arial Narrow" panose="020B0606020202030204" pitchFamily="34" charset="0"/>
              </a:rPr>
              <a:t>grade);</a:t>
            </a:r>
            <a:endParaRPr lang="en-US" sz="22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 Narrow" panose="020B0606020202030204" pitchFamily="34" charset="0"/>
              </a:rPr>
              <a:t>advisor(</a:t>
            </a:r>
            <a:r>
              <a:rPr lang="en-US" sz="2200" i="1" dirty="0" err="1">
                <a:latin typeface="Arial Narrow" panose="020B0606020202030204" pitchFamily="34" charset="0"/>
              </a:rPr>
              <a:t>s_ID</a:t>
            </a:r>
            <a:r>
              <a:rPr lang="en-US" sz="2200" i="1" dirty="0">
                <a:latin typeface="Arial Narrow" panose="020B0606020202030204" pitchFamily="34" charset="0"/>
              </a:rPr>
              <a:t>, </a:t>
            </a:r>
            <a:r>
              <a:rPr lang="en-US" sz="2200" i="1" dirty="0" err="1">
                <a:latin typeface="Arial Narrow" panose="020B0606020202030204" pitchFamily="34" charset="0"/>
              </a:rPr>
              <a:t>i_ID</a:t>
            </a:r>
            <a:r>
              <a:rPr lang="en-US" sz="2200" dirty="0">
                <a:latin typeface="Arial Narrow" panose="020B0606020202030204" pitchFamily="34" charset="0"/>
              </a:rPr>
              <a:t> </a:t>
            </a:r>
            <a:r>
              <a:rPr lang="en-US" sz="2200" dirty="0" smtClean="0">
                <a:latin typeface="Arial Narrow" panose="020B0606020202030204" pitchFamily="34" charset="0"/>
              </a:rPr>
              <a:t>);</a:t>
            </a:r>
            <a:endParaRPr lang="en-US" sz="22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 Narrow" panose="020B0606020202030204" pitchFamily="34" charset="0"/>
              </a:rPr>
              <a:t>time_slot</a:t>
            </a:r>
            <a:r>
              <a:rPr lang="en-US" sz="2200" dirty="0">
                <a:latin typeface="Arial Narrow" panose="020B0606020202030204" pitchFamily="34" charset="0"/>
              </a:rPr>
              <a:t>(</a:t>
            </a:r>
            <a:r>
              <a:rPr lang="en-US" sz="2200" u="sng" dirty="0" err="1">
                <a:latin typeface="Arial Narrow" panose="020B0606020202030204" pitchFamily="34" charset="0"/>
              </a:rPr>
              <a:t>time_slot_id</a:t>
            </a:r>
            <a:r>
              <a:rPr lang="en-US" sz="2200" u="sng" dirty="0">
                <a:latin typeface="Arial Narrow" panose="020B0606020202030204" pitchFamily="34" charset="0"/>
              </a:rPr>
              <a:t> , day, </a:t>
            </a:r>
            <a:r>
              <a:rPr lang="en-US" sz="2200" u="sng" dirty="0" err="1">
                <a:latin typeface="Arial Narrow" panose="020B0606020202030204" pitchFamily="34" charset="0"/>
              </a:rPr>
              <a:t>start_hr</a:t>
            </a:r>
            <a:r>
              <a:rPr lang="en-US" sz="2200" u="sng" dirty="0">
                <a:latin typeface="Arial Narrow" panose="020B0606020202030204" pitchFamily="34" charset="0"/>
              </a:rPr>
              <a:t>, </a:t>
            </a:r>
            <a:r>
              <a:rPr lang="en-US" sz="2200" u="sng" dirty="0" err="1">
                <a:latin typeface="Arial Narrow" panose="020B0606020202030204" pitchFamily="34" charset="0"/>
              </a:rPr>
              <a:t>start_min</a:t>
            </a:r>
            <a:r>
              <a:rPr lang="en-US" sz="2200" dirty="0">
                <a:latin typeface="Arial Narrow" panose="020B0606020202030204" pitchFamily="34" charset="0"/>
              </a:rPr>
              <a:t>, </a:t>
            </a:r>
            <a:r>
              <a:rPr lang="en-US" sz="2200" dirty="0" err="1">
                <a:latin typeface="Arial Narrow" panose="020B0606020202030204" pitchFamily="34" charset="0"/>
              </a:rPr>
              <a:t>end_hr</a:t>
            </a:r>
            <a:r>
              <a:rPr lang="en-US" sz="2200" dirty="0">
                <a:latin typeface="Arial Narrow" panose="020B0606020202030204" pitchFamily="34" charset="0"/>
              </a:rPr>
              <a:t> , </a:t>
            </a:r>
            <a:r>
              <a:rPr lang="en-US" sz="2200" dirty="0" err="1" smtClean="0">
                <a:latin typeface="Arial Narrow" panose="020B0606020202030204" pitchFamily="34" charset="0"/>
              </a:rPr>
              <a:t>end_min</a:t>
            </a:r>
            <a:r>
              <a:rPr lang="en-US" sz="2200" dirty="0" smtClean="0">
                <a:latin typeface="Arial Narrow" panose="020B0606020202030204" pitchFamily="34" charset="0"/>
              </a:rPr>
              <a:t>);</a:t>
            </a:r>
            <a:endParaRPr lang="en-US" sz="22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 Narrow" panose="020B0606020202030204" pitchFamily="34" charset="0"/>
              </a:rPr>
              <a:t>prereq</a:t>
            </a:r>
            <a:r>
              <a:rPr lang="en-US" sz="2200" dirty="0">
                <a:latin typeface="Arial Narrow" panose="020B0606020202030204" pitchFamily="34" charset="0"/>
              </a:rPr>
              <a:t>(</a:t>
            </a:r>
            <a:r>
              <a:rPr lang="en-US" sz="2200" i="1" u="sng" dirty="0" err="1">
                <a:latin typeface="Arial Narrow" panose="020B0606020202030204" pitchFamily="34" charset="0"/>
              </a:rPr>
              <a:t>course_id</a:t>
            </a:r>
            <a:r>
              <a:rPr lang="en-US" sz="2200" i="1" u="sng" dirty="0">
                <a:latin typeface="Arial Narrow" panose="020B0606020202030204" pitchFamily="34" charset="0"/>
              </a:rPr>
              <a:t>  , </a:t>
            </a:r>
            <a:r>
              <a:rPr lang="en-US" sz="2200" i="1" u="sng" dirty="0" smtClean="0">
                <a:latin typeface="Arial Narrow" panose="020B0606020202030204" pitchFamily="34" charset="0"/>
              </a:rPr>
              <a:t> </a:t>
            </a:r>
            <a:r>
              <a:rPr lang="en-US" sz="2200" i="1" u="sng" dirty="0" err="1">
                <a:latin typeface="Arial Narrow" panose="020B0606020202030204" pitchFamily="34" charset="0"/>
              </a:rPr>
              <a:t>prereq_id</a:t>
            </a:r>
            <a:r>
              <a:rPr lang="en-US" sz="2200" dirty="0">
                <a:latin typeface="Arial Narrow" panose="020B0606020202030204" pitchFamily="34" charset="0"/>
              </a:rPr>
              <a:t> </a:t>
            </a:r>
            <a:r>
              <a:rPr lang="en-US" sz="2200" dirty="0" smtClean="0">
                <a:latin typeface="Arial Narrow" panose="020B0606020202030204" pitchFamily="34" charset="0"/>
              </a:rPr>
              <a:t>);</a:t>
            </a:r>
            <a:endParaRPr lang="en-US" sz="2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84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B8FF63-5393-4696-8B56-06CDA84E9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23013" y="1066800"/>
            <a:ext cx="91575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14465"/>
            <a:ext cx="8991600" cy="609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Procedural versus non-procedural, or declarative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“Pure” languages: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/>
              <a:t>Relational algebra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/>
              <a:t>Tuple relational calculus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/>
              <a:t>Domain relational calculus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We will concentrate in this review on relational algebra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 smtClean="0"/>
              <a:t>Consists of 6 basic operations</a:t>
            </a:r>
          </a:p>
        </p:txBody>
      </p:sp>
    </p:spTree>
    <p:extLst>
      <p:ext uri="{BB962C8B-B14F-4D97-AF65-F5344CB8AC3E}">
        <p14:creationId xmlns:p14="http://schemas.microsoft.com/office/powerpoint/2010/main" val="30817344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Freeform 2"/>
          <p:cNvSpPr>
            <a:spLocks/>
          </p:cNvSpPr>
          <p:nvPr/>
        </p:nvSpPr>
        <p:spPr bwMode="auto">
          <a:xfrm>
            <a:off x="3124200" y="6248400"/>
            <a:ext cx="2895600" cy="457200"/>
          </a:xfrm>
          <a:custGeom>
            <a:avLst/>
            <a:gdLst>
              <a:gd name="T0" fmla="*/ 0 w 10000"/>
              <a:gd name="T1" fmla="*/ 0 h 10000"/>
              <a:gd name="T2" fmla="*/ 2895600 w 10000"/>
              <a:gd name="T3" fmla="*/ 0 h 10000"/>
              <a:gd name="T4" fmla="*/ 2895600 w 10000"/>
              <a:gd name="T5" fmla="*/ 457200 h 10000"/>
              <a:gd name="T6" fmla="*/ 0 w 10000"/>
              <a:gd name="T7" fmla="*/ 45720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4647" name="Group 24646"/>
          <p:cNvGrpSpPr/>
          <p:nvPr/>
        </p:nvGrpSpPr>
        <p:grpSpPr>
          <a:xfrm>
            <a:off x="1634115" y="1447800"/>
            <a:ext cx="3332163" cy="1979035"/>
            <a:chOff x="4966278" y="412750"/>
            <a:chExt cx="3332163" cy="1979035"/>
          </a:xfrm>
        </p:grpSpPr>
        <p:pic>
          <p:nvPicPr>
            <p:cNvPr id="24588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278" y="793172"/>
              <a:ext cx="3332163" cy="159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1" name="Text Box 9"/>
            <p:cNvSpPr txBox="1">
              <a:spLocks noChangeArrowheads="1"/>
            </p:cNvSpPr>
            <p:nvPr/>
          </p:nvSpPr>
          <p:spPr bwMode="auto">
            <a:xfrm>
              <a:off x="5040313" y="412750"/>
              <a:ext cx="3730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</a:rPr>
                <a:t>R1</a:t>
              </a:r>
            </a:p>
          </p:txBody>
        </p:sp>
      </p:grpSp>
      <p:grpSp>
        <p:nvGrpSpPr>
          <p:cNvPr id="24646" name="Group 24645"/>
          <p:cNvGrpSpPr/>
          <p:nvPr/>
        </p:nvGrpSpPr>
        <p:grpSpPr>
          <a:xfrm>
            <a:off x="-25547" y="4475884"/>
            <a:ext cx="4154488" cy="2469861"/>
            <a:chOff x="-3176" y="4235739"/>
            <a:chExt cx="4154488" cy="2469861"/>
          </a:xfrm>
        </p:grpSpPr>
        <p:sp>
          <p:nvSpPr>
            <p:cNvPr id="24578" name="Freeform 1"/>
            <p:cNvSpPr>
              <a:spLocks/>
            </p:cNvSpPr>
            <p:nvPr/>
          </p:nvSpPr>
          <p:spPr bwMode="auto">
            <a:xfrm>
              <a:off x="685800" y="6248400"/>
              <a:ext cx="1905000" cy="457200"/>
            </a:xfrm>
            <a:custGeom>
              <a:avLst/>
              <a:gdLst>
                <a:gd name="T0" fmla="*/ 0 w 10000"/>
                <a:gd name="T1" fmla="*/ 0 h 10000"/>
                <a:gd name="T2" fmla="*/ 1905000 w 10000"/>
                <a:gd name="T3" fmla="*/ 0 h 10000"/>
                <a:gd name="T4" fmla="*/ 1905000 w 10000"/>
                <a:gd name="T5" fmla="*/ 457200 h 10000"/>
                <a:gd name="T6" fmla="*/ 0 w 10000"/>
                <a:gd name="T7" fmla="*/ 457200 h 10000"/>
                <a:gd name="T8" fmla="*/ 0 w 10000"/>
                <a:gd name="T9" fmla="*/ 0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00"/>
                <a:gd name="T16" fmla="*/ 0 h 10000"/>
                <a:gd name="T17" fmla="*/ 10000 w 10000"/>
                <a:gd name="T18" fmla="*/ 10000 h 10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2458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6" y="4589463"/>
              <a:ext cx="4154488" cy="210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2" name="Text Box 10"/>
            <p:cNvSpPr txBox="1">
              <a:spLocks noChangeArrowheads="1"/>
            </p:cNvSpPr>
            <p:nvPr/>
          </p:nvSpPr>
          <p:spPr bwMode="auto">
            <a:xfrm>
              <a:off x="138977" y="4235739"/>
              <a:ext cx="32226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</a:rPr>
                <a:t>S1</a:t>
              </a:r>
            </a:p>
          </p:txBody>
        </p:sp>
      </p:grpSp>
      <p:grpSp>
        <p:nvGrpSpPr>
          <p:cNvPr id="24645" name="Group 24644"/>
          <p:cNvGrpSpPr/>
          <p:nvPr/>
        </p:nvGrpSpPr>
        <p:grpSpPr>
          <a:xfrm>
            <a:off x="4886109" y="4369233"/>
            <a:ext cx="4322763" cy="2576512"/>
            <a:chOff x="4824413" y="3762376"/>
            <a:chExt cx="4322763" cy="2576512"/>
          </a:xfrm>
        </p:grpSpPr>
        <p:pic>
          <p:nvPicPr>
            <p:cNvPr id="24590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413" y="4129088"/>
              <a:ext cx="4322763" cy="220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3" name="Text Box 11"/>
            <p:cNvSpPr txBox="1">
              <a:spLocks noChangeArrowheads="1"/>
            </p:cNvSpPr>
            <p:nvPr/>
          </p:nvSpPr>
          <p:spPr bwMode="auto">
            <a:xfrm>
              <a:off x="4904582" y="3762376"/>
              <a:ext cx="3222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</a:rPr>
                <a:t>S2</a:t>
              </a:r>
            </a:p>
          </p:txBody>
        </p:sp>
      </p:grpSp>
      <p:sp>
        <p:nvSpPr>
          <p:cNvPr id="24586" name="Rectangle 15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4419600" cy="6096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 Instances</a:t>
            </a:r>
            <a:endParaRPr lang="en-US" altLang="en-US" dirty="0" smtClean="0"/>
          </a:p>
        </p:txBody>
      </p:sp>
      <p:grpSp>
        <p:nvGrpSpPr>
          <p:cNvPr id="24644" name="Group 24643"/>
          <p:cNvGrpSpPr/>
          <p:nvPr/>
        </p:nvGrpSpPr>
        <p:grpSpPr>
          <a:xfrm>
            <a:off x="5718316" y="0"/>
            <a:ext cx="3359150" cy="2571750"/>
            <a:chOff x="72231" y="2519363"/>
            <a:chExt cx="3359150" cy="2571750"/>
          </a:xfrm>
        </p:grpSpPr>
        <p:sp>
          <p:nvSpPr>
            <p:cNvPr id="24585" name="Text Box 13"/>
            <p:cNvSpPr txBox="1">
              <a:spLocks noChangeArrowheads="1"/>
            </p:cNvSpPr>
            <p:nvPr/>
          </p:nvSpPr>
          <p:spPr bwMode="auto">
            <a:xfrm>
              <a:off x="72231" y="2519363"/>
              <a:ext cx="796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</a:rPr>
                <a:t>Boats</a:t>
              </a:r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97631" y="2944813"/>
              <a:ext cx="709612" cy="4064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48431" y="2944813"/>
              <a:ext cx="595312" cy="4064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48431" y="2944813"/>
              <a:ext cx="5953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bid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148431" y="3313113"/>
              <a:ext cx="442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819943" y="2944813"/>
              <a:ext cx="1458912" cy="4064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883443" y="2944813"/>
              <a:ext cx="1331912" cy="4064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883443" y="2944813"/>
              <a:ext cx="10525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bname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2291556" y="2944813"/>
              <a:ext cx="1127125" cy="4064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2353468" y="2944813"/>
              <a:ext cx="1014412" cy="4064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2353468" y="2944813"/>
              <a:ext cx="8620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color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72231" y="2932113"/>
              <a:ext cx="735012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72231" y="2932113"/>
              <a:ext cx="7350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807243" y="29321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807243" y="29321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807243" y="29321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819943" y="2932113"/>
              <a:ext cx="1458912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819943" y="2932113"/>
              <a:ext cx="1458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2278856" y="29321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278856" y="29321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2278856" y="29321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2291556" y="2932113"/>
              <a:ext cx="1127125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2291556" y="2932113"/>
              <a:ext cx="11271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3418681" y="29321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3418681" y="29321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3418681" y="29321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3418681" y="29321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3418681" y="29321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3418681" y="29321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2231" y="2944813"/>
              <a:ext cx="254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72231" y="29448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807243" y="29448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>
              <a:off x="807243" y="29448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2278856" y="29448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2278856" y="29448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3418681" y="29448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3418681" y="29448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148431" y="3363913"/>
              <a:ext cx="6715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101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883443" y="3363913"/>
              <a:ext cx="13700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Interlake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2353468" y="3363913"/>
              <a:ext cx="7477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blue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>
              <a:off x="72231" y="3351213"/>
              <a:ext cx="254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72231" y="3351213"/>
              <a:ext cx="254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97631" y="3351213"/>
              <a:ext cx="709612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97631" y="3351213"/>
              <a:ext cx="7096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>
              <a:off x="807243" y="33512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9"/>
            <p:cNvSpPr>
              <a:spLocks noChangeShapeType="1"/>
            </p:cNvSpPr>
            <p:nvPr/>
          </p:nvSpPr>
          <p:spPr bwMode="auto">
            <a:xfrm>
              <a:off x="807243" y="33512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0"/>
            <p:cNvSpPr>
              <a:spLocks noChangeShapeType="1"/>
            </p:cNvSpPr>
            <p:nvPr/>
          </p:nvSpPr>
          <p:spPr bwMode="auto">
            <a:xfrm>
              <a:off x="807243" y="33512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1"/>
            <p:cNvSpPr>
              <a:spLocks noChangeArrowheads="1"/>
            </p:cNvSpPr>
            <p:nvPr/>
          </p:nvSpPr>
          <p:spPr bwMode="auto">
            <a:xfrm>
              <a:off x="819943" y="3351213"/>
              <a:ext cx="1458912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52"/>
            <p:cNvSpPr>
              <a:spLocks noChangeShapeType="1"/>
            </p:cNvSpPr>
            <p:nvPr/>
          </p:nvSpPr>
          <p:spPr bwMode="auto">
            <a:xfrm>
              <a:off x="819943" y="3351213"/>
              <a:ext cx="1458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3"/>
            <p:cNvSpPr>
              <a:spLocks noChangeArrowheads="1"/>
            </p:cNvSpPr>
            <p:nvPr/>
          </p:nvSpPr>
          <p:spPr bwMode="auto">
            <a:xfrm>
              <a:off x="2278856" y="33512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54"/>
            <p:cNvSpPr>
              <a:spLocks noChangeShapeType="1"/>
            </p:cNvSpPr>
            <p:nvPr/>
          </p:nvSpPr>
          <p:spPr bwMode="auto">
            <a:xfrm>
              <a:off x="2278856" y="33512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5"/>
            <p:cNvSpPr>
              <a:spLocks noChangeShapeType="1"/>
            </p:cNvSpPr>
            <p:nvPr/>
          </p:nvSpPr>
          <p:spPr bwMode="auto">
            <a:xfrm>
              <a:off x="2278856" y="33512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6"/>
            <p:cNvSpPr>
              <a:spLocks noChangeArrowheads="1"/>
            </p:cNvSpPr>
            <p:nvPr/>
          </p:nvSpPr>
          <p:spPr bwMode="auto">
            <a:xfrm>
              <a:off x="2291556" y="3351213"/>
              <a:ext cx="1127125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57"/>
            <p:cNvSpPr>
              <a:spLocks noChangeShapeType="1"/>
            </p:cNvSpPr>
            <p:nvPr/>
          </p:nvSpPr>
          <p:spPr bwMode="auto">
            <a:xfrm>
              <a:off x="2291556" y="3351213"/>
              <a:ext cx="11271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3418681" y="33512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59"/>
            <p:cNvSpPr>
              <a:spLocks noChangeShapeType="1"/>
            </p:cNvSpPr>
            <p:nvPr/>
          </p:nvSpPr>
          <p:spPr bwMode="auto">
            <a:xfrm>
              <a:off x="3418681" y="33512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60"/>
            <p:cNvSpPr>
              <a:spLocks noChangeShapeType="1"/>
            </p:cNvSpPr>
            <p:nvPr/>
          </p:nvSpPr>
          <p:spPr bwMode="auto">
            <a:xfrm>
              <a:off x="3418681" y="33512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72231" y="3363913"/>
              <a:ext cx="254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62"/>
            <p:cNvSpPr>
              <a:spLocks noChangeShapeType="1"/>
            </p:cNvSpPr>
            <p:nvPr/>
          </p:nvSpPr>
          <p:spPr bwMode="auto">
            <a:xfrm>
              <a:off x="72231" y="33639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807243" y="33639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>
              <a:off x="807243" y="33639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76" name="Rectangle 65"/>
            <p:cNvSpPr>
              <a:spLocks noChangeArrowheads="1"/>
            </p:cNvSpPr>
            <p:nvPr/>
          </p:nvSpPr>
          <p:spPr bwMode="auto">
            <a:xfrm>
              <a:off x="2278856" y="33639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77" name="Line 66"/>
            <p:cNvSpPr>
              <a:spLocks noChangeShapeType="1"/>
            </p:cNvSpPr>
            <p:nvPr/>
          </p:nvSpPr>
          <p:spPr bwMode="auto">
            <a:xfrm>
              <a:off x="2278856" y="33639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1" name="Rectangle 67"/>
            <p:cNvSpPr>
              <a:spLocks noChangeArrowheads="1"/>
            </p:cNvSpPr>
            <p:nvPr/>
          </p:nvSpPr>
          <p:spPr bwMode="auto">
            <a:xfrm>
              <a:off x="3418681" y="33639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2" name="Line 68"/>
            <p:cNvSpPr>
              <a:spLocks noChangeShapeType="1"/>
            </p:cNvSpPr>
            <p:nvPr/>
          </p:nvSpPr>
          <p:spPr bwMode="auto">
            <a:xfrm>
              <a:off x="3418681" y="33639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3" name="Rectangle 69"/>
            <p:cNvSpPr>
              <a:spLocks noChangeArrowheads="1"/>
            </p:cNvSpPr>
            <p:nvPr/>
          </p:nvSpPr>
          <p:spPr bwMode="auto">
            <a:xfrm>
              <a:off x="148431" y="3770313"/>
              <a:ext cx="6715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102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594" name="Rectangle 70"/>
            <p:cNvSpPr>
              <a:spLocks noChangeArrowheads="1"/>
            </p:cNvSpPr>
            <p:nvPr/>
          </p:nvSpPr>
          <p:spPr bwMode="auto">
            <a:xfrm>
              <a:off x="883443" y="3770313"/>
              <a:ext cx="13700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Interlake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595" name="Rectangle 71"/>
            <p:cNvSpPr>
              <a:spLocks noChangeArrowheads="1"/>
            </p:cNvSpPr>
            <p:nvPr/>
          </p:nvSpPr>
          <p:spPr bwMode="auto">
            <a:xfrm>
              <a:off x="2353468" y="3770313"/>
              <a:ext cx="5826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red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596" name="Rectangle 72"/>
            <p:cNvSpPr>
              <a:spLocks noChangeArrowheads="1"/>
            </p:cNvSpPr>
            <p:nvPr/>
          </p:nvSpPr>
          <p:spPr bwMode="auto">
            <a:xfrm>
              <a:off x="72231" y="3770313"/>
              <a:ext cx="254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7" name="Line 73"/>
            <p:cNvSpPr>
              <a:spLocks noChangeShapeType="1"/>
            </p:cNvSpPr>
            <p:nvPr/>
          </p:nvSpPr>
          <p:spPr bwMode="auto">
            <a:xfrm>
              <a:off x="72231" y="37703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8" name="Rectangle 74"/>
            <p:cNvSpPr>
              <a:spLocks noChangeArrowheads="1"/>
            </p:cNvSpPr>
            <p:nvPr/>
          </p:nvSpPr>
          <p:spPr bwMode="auto">
            <a:xfrm>
              <a:off x="807243" y="37703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9" name="Line 75"/>
            <p:cNvSpPr>
              <a:spLocks noChangeShapeType="1"/>
            </p:cNvSpPr>
            <p:nvPr/>
          </p:nvSpPr>
          <p:spPr bwMode="auto">
            <a:xfrm>
              <a:off x="807243" y="37703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00" name="Rectangle 76"/>
            <p:cNvSpPr>
              <a:spLocks noChangeArrowheads="1"/>
            </p:cNvSpPr>
            <p:nvPr/>
          </p:nvSpPr>
          <p:spPr bwMode="auto">
            <a:xfrm>
              <a:off x="2278856" y="37703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01" name="Line 77"/>
            <p:cNvSpPr>
              <a:spLocks noChangeShapeType="1"/>
            </p:cNvSpPr>
            <p:nvPr/>
          </p:nvSpPr>
          <p:spPr bwMode="auto">
            <a:xfrm>
              <a:off x="2278856" y="37703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02" name="Rectangle 78"/>
            <p:cNvSpPr>
              <a:spLocks noChangeArrowheads="1"/>
            </p:cNvSpPr>
            <p:nvPr/>
          </p:nvSpPr>
          <p:spPr bwMode="auto">
            <a:xfrm>
              <a:off x="3418681" y="37703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03" name="Line 79"/>
            <p:cNvSpPr>
              <a:spLocks noChangeShapeType="1"/>
            </p:cNvSpPr>
            <p:nvPr/>
          </p:nvSpPr>
          <p:spPr bwMode="auto">
            <a:xfrm>
              <a:off x="3418681" y="37703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04" name="Rectangle 80"/>
            <p:cNvSpPr>
              <a:spLocks noChangeArrowheads="1"/>
            </p:cNvSpPr>
            <p:nvPr/>
          </p:nvSpPr>
          <p:spPr bwMode="auto">
            <a:xfrm>
              <a:off x="148431" y="4176713"/>
              <a:ext cx="6715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103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605" name="Rectangle 81"/>
            <p:cNvSpPr>
              <a:spLocks noChangeArrowheads="1"/>
            </p:cNvSpPr>
            <p:nvPr/>
          </p:nvSpPr>
          <p:spPr bwMode="auto">
            <a:xfrm>
              <a:off x="883443" y="4176713"/>
              <a:ext cx="12049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Clipper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606" name="Rectangle 82"/>
            <p:cNvSpPr>
              <a:spLocks noChangeArrowheads="1"/>
            </p:cNvSpPr>
            <p:nvPr/>
          </p:nvSpPr>
          <p:spPr bwMode="auto">
            <a:xfrm>
              <a:off x="2353468" y="4176713"/>
              <a:ext cx="9001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green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607" name="Rectangle 83"/>
            <p:cNvSpPr>
              <a:spLocks noChangeArrowheads="1"/>
            </p:cNvSpPr>
            <p:nvPr/>
          </p:nvSpPr>
          <p:spPr bwMode="auto">
            <a:xfrm>
              <a:off x="72231" y="4176713"/>
              <a:ext cx="254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08" name="Line 84"/>
            <p:cNvSpPr>
              <a:spLocks noChangeShapeType="1"/>
            </p:cNvSpPr>
            <p:nvPr/>
          </p:nvSpPr>
          <p:spPr bwMode="auto">
            <a:xfrm>
              <a:off x="72231" y="41767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09" name="Rectangle 85"/>
            <p:cNvSpPr>
              <a:spLocks noChangeArrowheads="1"/>
            </p:cNvSpPr>
            <p:nvPr/>
          </p:nvSpPr>
          <p:spPr bwMode="auto">
            <a:xfrm>
              <a:off x="807243" y="41767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10" name="Line 86"/>
            <p:cNvSpPr>
              <a:spLocks noChangeShapeType="1"/>
            </p:cNvSpPr>
            <p:nvPr/>
          </p:nvSpPr>
          <p:spPr bwMode="auto">
            <a:xfrm>
              <a:off x="807243" y="41767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11" name="Rectangle 87"/>
            <p:cNvSpPr>
              <a:spLocks noChangeArrowheads="1"/>
            </p:cNvSpPr>
            <p:nvPr/>
          </p:nvSpPr>
          <p:spPr bwMode="auto">
            <a:xfrm>
              <a:off x="2278856" y="41767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12" name="Line 88"/>
            <p:cNvSpPr>
              <a:spLocks noChangeShapeType="1"/>
            </p:cNvSpPr>
            <p:nvPr/>
          </p:nvSpPr>
          <p:spPr bwMode="auto">
            <a:xfrm>
              <a:off x="2278856" y="41767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13" name="Rectangle 89"/>
            <p:cNvSpPr>
              <a:spLocks noChangeArrowheads="1"/>
            </p:cNvSpPr>
            <p:nvPr/>
          </p:nvSpPr>
          <p:spPr bwMode="auto">
            <a:xfrm>
              <a:off x="3418681" y="41767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14" name="Line 90"/>
            <p:cNvSpPr>
              <a:spLocks noChangeShapeType="1"/>
            </p:cNvSpPr>
            <p:nvPr/>
          </p:nvSpPr>
          <p:spPr bwMode="auto">
            <a:xfrm>
              <a:off x="3418681" y="41767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15" name="Rectangle 91"/>
            <p:cNvSpPr>
              <a:spLocks noChangeArrowheads="1"/>
            </p:cNvSpPr>
            <p:nvPr/>
          </p:nvSpPr>
          <p:spPr bwMode="auto">
            <a:xfrm>
              <a:off x="148431" y="4583113"/>
              <a:ext cx="6715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104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616" name="Rectangle 92"/>
            <p:cNvSpPr>
              <a:spLocks noChangeArrowheads="1"/>
            </p:cNvSpPr>
            <p:nvPr/>
          </p:nvSpPr>
          <p:spPr bwMode="auto">
            <a:xfrm>
              <a:off x="883443" y="4583113"/>
              <a:ext cx="11541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Marine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617" name="Rectangle 93"/>
            <p:cNvSpPr>
              <a:spLocks noChangeArrowheads="1"/>
            </p:cNvSpPr>
            <p:nvPr/>
          </p:nvSpPr>
          <p:spPr bwMode="auto">
            <a:xfrm>
              <a:off x="2353468" y="4583113"/>
              <a:ext cx="5826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red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618" name="Rectangle 94"/>
            <p:cNvSpPr>
              <a:spLocks noChangeArrowheads="1"/>
            </p:cNvSpPr>
            <p:nvPr/>
          </p:nvSpPr>
          <p:spPr bwMode="auto">
            <a:xfrm>
              <a:off x="72231" y="4583113"/>
              <a:ext cx="254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19" name="Line 95"/>
            <p:cNvSpPr>
              <a:spLocks noChangeShapeType="1"/>
            </p:cNvSpPr>
            <p:nvPr/>
          </p:nvSpPr>
          <p:spPr bwMode="auto">
            <a:xfrm>
              <a:off x="72231" y="45831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0" name="Rectangle 96"/>
            <p:cNvSpPr>
              <a:spLocks noChangeArrowheads="1"/>
            </p:cNvSpPr>
            <p:nvPr/>
          </p:nvSpPr>
          <p:spPr bwMode="auto">
            <a:xfrm>
              <a:off x="72231" y="4989513"/>
              <a:ext cx="735012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1" name="Line 97"/>
            <p:cNvSpPr>
              <a:spLocks noChangeShapeType="1"/>
            </p:cNvSpPr>
            <p:nvPr/>
          </p:nvSpPr>
          <p:spPr bwMode="auto">
            <a:xfrm>
              <a:off x="72231" y="4989513"/>
              <a:ext cx="7350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2" name="Rectangle 98"/>
            <p:cNvSpPr>
              <a:spLocks noChangeArrowheads="1"/>
            </p:cNvSpPr>
            <p:nvPr/>
          </p:nvSpPr>
          <p:spPr bwMode="auto">
            <a:xfrm>
              <a:off x="807243" y="45831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3" name="Line 99"/>
            <p:cNvSpPr>
              <a:spLocks noChangeShapeType="1"/>
            </p:cNvSpPr>
            <p:nvPr/>
          </p:nvSpPr>
          <p:spPr bwMode="auto">
            <a:xfrm>
              <a:off x="807243" y="45831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4" name="Rectangle 100"/>
            <p:cNvSpPr>
              <a:spLocks noChangeArrowheads="1"/>
            </p:cNvSpPr>
            <p:nvPr/>
          </p:nvSpPr>
          <p:spPr bwMode="auto">
            <a:xfrm>
              <a:off x="807243" y="49895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5" name="Line 101"/>
            <p:cNvSpPr>
              <a:spLocks noChangeShapeType="1"/>
            </p:cNvSpPr>
            <p:nvPr/>
          </p:nvSpPr>
          <p:spPr bwMode="auto">
            <a:xfrm>
              <a:off x="807243" y="49895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6" name="Line 102"/>
            <p:cNvSpPr>
              <a:spLocks noChangeShapeType="1"/>
            </p:cNvSpPr>
            <p:nvPr/>
          </p:nvSpPr>
          <p:spPr bwMode="auto">
            <a:xfrm>
              <a:off x="807243" y="49895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7" name="Rectangle 103"/>
            <p:cNvSpPr>
              <a:spLocks noChangeArrowheads="1"/>
            </p:cNvSpPr>
            <p:nvPr/>
          </p:nvSpPr>
          <p:spPr bwMode="auto">
            <a:xfrm>
              <a:off x="819943" y="4989513"/>
              <a:ext cx="1458912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8" name="Line 104"/>
            <p:cNvSpPr>
              <a:spLocks noChangeShapeType="1"/>
            </p:cNvSpPr>
            <p:nvPr/>
          </p:nvSpPr>
          <p:spPr bwMode="auto">
            <a:xfrm>
              <a:off x="819943" y="4989513"/>
              <a:ext cx="1458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9" name="Rectangle 105"/>
            <p:cNvSpPr>
              <a:spLocks noChangeArrowheads="1"/>
            </p:cNvSpPr>
            <p:nvPr/>
          </p:nvSpPr>
          <p:spPr bwMode="auto">
            <a:xfrm>
              <a:off x="2278856" y="45831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0" name="Line 106"/>
            <p:cNvSpPr>
              <a:spLocks noChangeShapeType="1"/>
            </p:cNvSpPr>
            <p:nvPr/>
          </p:nvSpPr>
          <p:spPr bwMode="auto">
            <a:xfrm>
              <a:off x="2278856" y="45831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1" name="Rectangle 107"/>
            <p:cNvSpPr>
              <a:spLocks noChangeArrowheads="1"/>
            </p:cNvSpPr>
            <p:nvPr/>
          </p:nvSpPr>
          <p:spPr bwMode="auto">
            <a:xfrm>
              <a:off x="2278856" y="49895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2" name="Line 108"/>
            <p:cNvSpPr>
              <a:spLocks noChangeShapeType="1"/>
            </p:cNvSpPr>
            <p:nvPr/>
          </p:nvSpPr>
          <p:spPr bwMode="auto">
            <a:xfrm>
              <a:off x="2278856" y="49895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3" name="Line 109"/>
            <p:cNvSpPr>
              <a:spLocks noChangeShapeType="1"/>
            </p:cNvSpPr>
            <p:nvPr/>
          </p:nvSpPr>
          <p:spPr bwMode="auto">
            <a:xfrm>
              <a:off x="2278856" y="49895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4" name="Rectangle 110"/>
            <p:cNvSpPr>
              <a:spLocks noChangeArrowheads="1"/>
            </p:cNvSpPr>
            <p:nvPr/>
          </p:nvSpPr>
          <p:spPr bwMode="auto">
            <a:xfrm>
              <a:off x="2291556" y="4989513"/>
              <a:ext cx="1127125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5" name="Line 111"/>
            <p:cNvSpPr>
              <a:spLocks noChangeShapeType="1"/>
            </p:cNvSpPr>
            <p:nvPr/>
          </p:nvSpPr>
          <p:spPr bwMode="auto">
            <a:xfrm>
              <a:off x="2291556" y="4989513"/>
              <a:ext cx="11271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6" name="Rectangle 112"/>
            <p:cNvSpPr>
              <a:spLocks noChangeArrowheads="1"/>
            </p:cNvSpPr>
            <p:nvPr/>
          </p:nvSpPr>
          <p:spPr bwMode="auto">
            <a:xfrm>
              <a:off x="3418681" y="4583113"/>
              <a:ext cx="12700" cy="406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7" name="Line 113"/>
            <p:cNvSpPr>
              <a:spLocks noChangeShapeType="1"/>
            </p:cNvSpPr>
            <p:nvPr/>
          </p:nvSpPr>
          <p:spPr bwMode="auto">
            <a:xfrm>
              <a:off x="3418681" y="4583113"/>
              <a:ext cx="0" cy="406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8" name="Rectangle 114"/>
            <p:cNvSpPr>
              <a:spLocks noChangeArrowheads="1"/>
            </p:cNvSpPr>
            <p:nvPr/>
          </p:nvSpPr>
          <p:spPr bwMode="auto">
            <a:xfrm>
              <a:off x="3418681" y="49895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9" name="Line 115"/>
            <p:cNvSpPr>
              <a:spLocks noChangeShapeType="1"/>
            </p:cNvSpPr>
            <p:nvPr/>
          </p:nvSpPr>
          <p:spPr bwMode="auto">
            <a:xfrm>
              <a:off x="3418681" y="49895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0" name="Line 116"/>
            <p:cNvSpPr>
              <a:spLocks noChangeShapeType="1"/>
            </p:cNvSpPr>
            <p:nvPr/>
          </p:nvSpPr>
          <p:spPr bwMode="auto">
            <a:xfrm>
              <a:off x="3418681" y="49895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1" name="Rectangle 117"/>
            <p:cNvSpPr>
              <a:spLocks noChangeArrowheads="1"/>
            </p:cNvSpPr>
            <p:nvPr/>
          </p:nvSpPr>
          <p:spPr bwMode="auto">
            <a:xfrm>
              <a:off x="3418681" y="498951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2" name="Line 118"/>
            <p:cNvSpPr>
              <a:spLocks noChangeShapeType="1"/>
            </p:cNvSpPr>
            <p:nvPr/>
          </p:nvSpPr>
          <p:spPr bwMode="auto">
            <a:xfrm>
              <a:off x="3418681" y="49895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3" name="Line 119"/>
            <p:cNvSpPr>
              <a:spLocks noChangeShapeType="1"/>
            </p:cNvSpPr>
            <p:nvPr/>
          </p:nvSpPr>
          <p:spPr bwMode="auto">
            <a:xfrm>
              <a:off x="3418681" y="49895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Box 9"/>
          <p:cNvSpPr txBox="1">
            <a:spLocks noChangeArrowheads="1"/>
          </p:cNvSpPr>
          <p:nvPr/>
        </p:nvSpPr>
        <p:spPr bwMode="auto">
          <a:xfrm>
            <a:off x="173831" y="2411882"/>
            <a:ext cx="135016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 i="1" dirty="0" smtClean="0">
                <a:solidFill>
                  <a:srgbClr val="000000"/>
                </a:solidFill>
              </a:rPr>
              <a:t>Reserves</a:t>
            </a:r>
            <a:endParaRPr lang="en-US" altLang="en-US" sz="2400" b="1" i="1" dirty="0">
              <a:solidFill>
                <a:srgbClr val="000000"/>
              </a:solidFill>
            </a:endParaRPr>
          </a:p>
        </p:txBody>
      </p:sp>
      <p:sp>
        <p:nvSpPr>
          <p:cNvPr id="133" name="Text Box 9"/>
          <p:cNvSpPr txBox="1">
            <a:spLocks noChangeArrowheads="1"/>
          </p:cNvSpPr>
          <p:nvPr/>
        </p:nvSpPr>
        <p:spPr bwMode="auto">
          <a:xfrm>
            <a:off x="3155004" y="3936062"/>
            <a:ext cx="111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altLang="en-US" sz="2400" b="1" i="1" dirty="0" smtClean="0">
                <a:solidFill>
                  <a:srgbClr val="000000"/>
                </a:solidFill>
              </a:rPr>
              <a:t>Sailors</a:t>
            </a:r>
            <a:endParaRPr lang="en-US" altLang="en-US" sz="24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57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762000"/>
            <a:ext cx="8915400" cy="6019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A  procedural language consisting  of a set of operations that take one or two relations as input and produce a new relation as their result.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Six basic operators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select: </a:t>
            </a:r>
            <a:r>
              <a:rPr kumimoji="0" lang="en-US" altLang="en-US" sz="2400" dirty="0">
                <a:sym typeface="Symbol" panose="05050102010706020507" pitchFamily="18" charset="2"/>
              </a:rPr>
              <a:t></a:t>
            </a:r>
            <a:endParaRPr lang="en-US" altLang="en-US" sz="2400" dirty="0"/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project: </a:t>
            </a:r>
            <a:r>
              <a:rPr lang="en-US" altLang="en-US" sz="2400" dirty="0">
                <a:sym typeface="Symbol" panose="05050102010706020507" pitchFamily="18" charset="2"/>
              </a:rPr>
              <a:t></a:t>
            </a:r>
            <a:endParaRPr lang="en-US" altLang="en-US" sz="2400" dirty="0"/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union: 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endParaRPr lang="en-US" altLang="en-US" sz="2400" dirty="0"/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set difference: </a:t>
            </a:r>
            <a:r>
              <a:rPr lang="en-US" altLang="en-US" sz="2400" i="1" dirty="0"/>
              <a:t>–</a:t>
            </a:r>
            <a:r>
              <a:rPr lang="en-US" altLang="en-US" sz="2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Cartesian product: x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rename: </a:t>
            </a:r>
            <a:r>
              <a:rPr lang="en-US" altLang="en-US" sz="2400" i="1" dirty="0">
                <a:sym typeface="Symbol" panose="05050102010706020507" pitchFamily="18" charset="2"/>
              </a:rPr>
              <a:t>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en-US" sz="32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6475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1"/>
            <a:ext cx="9173183" cy="609600"/>
          </a:xfrm>
        </p:spPr>
        <p:txBody>
          <a:bodyPr/>
          <a:lstStyle/>
          <a:p>
            <a:r>
              <a:rPr lang="en-US" altLang="en-US" sz="2800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40" y="674448"/>
            <a:ext cx="9071548" cy="5116752"/>
          </a:xfrm>
        </p:spPr>
        <p:txBody>
          <a:bodyPr/>
          <a:lstStyle/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/>
              <a:t>The  </a:t>
            </a:r>
            <a:r>
              <a:rPr lang="en-US" altLang="en-US" sz="2400" b="1" dirty="0"/>
              <a:t>selec</a:t>
            </a:r>
            <a:r>
              <a:rPr lang="en-US" altLang="en-US" sz="2400" dirty="0"/>
              <a:t>t operation selects tuples that satisfy a given predicate.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/>
              <a:t>Notation:  </a:t>
            </a:r>
            <a:r>
              <a:rPr lang="en-US" altLang="en-US" sz="4000" i="1" dirty="0">
                <a:sym typeface="Symbol" panose="05050102010706020507" pitchFamily="18" charset="2"/>
              </a:rPr>
              <a:t></a:t>
            </a:r>
            <a:r>
              <a:rPr lang="en-US" altLang="en-US" sz="4000" dirty="0">
                <a:sym typeface="Symbol" panose="05050102010706020507" pitchFamily="18" charset="2"/>
              </a:rPr>
              <a:t> </a:t>
            </a:r>
            <a:r>
              <a:rPr lang="en-US" altLang="en-US" sz="4000" baseline="-25000" dirty="0" smtClean="0">
                <a:sym typeface="Symbol" panose="05050102010706020507" pitchFamily="18" charset="2"/>
              </a:rPr>
              <a:t>p(</a:t>
            </a:r>
            <a:r>
              <a:rPr lang="en-US" altLang="en-US" sz="4000" i="1" baseline="-25000" dirty="0" smtClean="0">
                <a:sym typeface="Symbol" panose="05050102010706020507" pitchFamily="18" charset="2"/>
              </a:rPr>
              <a:t>r</a:t>
            </a:r>
            <a:r>
              <a:rPr lang="en-US" altLang="en-US" sz="4000" baseline="-25000" dirty="0">
                <a:sym typeface="Symbol" panose="05050102010706020507" pitchFamily="18" charset="2"/>
              </a:rPr>
              <a:t>)</a:t>
            </a:r>
            <a:endParaRPr lang="en-US" altLang="en-US" sz="2400" baseline="-25000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p is called the </a:t>
            </a:r>
            <a:r>
              <a:rPr lang="en-US" altLang="en-US" sz="2400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b="1" dirty="0">
                <a:sym typeface="Symbol" panose="05050102010706020507" pitchFamily="18" charset="2"/>
              </a:rPr>
              <a:t>Example</a:t>
            </a:r>
            <a:r>
              <a:rPr lang="en-US" altLang="en-US" sz="2400" dirty="0">
                <a:sym typeface="Symbol" panose="05050102010706020507" pitchFamily="18" charset="2"/>
              </a:rPr>
              <a:t>: </a:t>
            </a:r>
            <a:r>
              <a:rPr lang="en-US" altLang="en-US" sz="2400" dirty="0" smtClean="0">
                <a:sym typeface="Symbol" panose="05050102010706020507" pitchFamily="18" charset="2"/>
              </a:rPr>
              <a:t/>
            </a:r>
            <a:br>
              <a:rPr lang="en-US" altLang="en-US" sz="2400" dirty="0" smtClean="0">
                <a:sym typeface="Symbol" panose="05050102010706020507" pitchFamily="18" charset="2"/>
              </a:rPr>
            </a:br>
            <a:r>
              <a:rPr lang="en-US" altLang="en-US" sz="2400" dirty="0" smtClean="0">
                <a:sym typeface="Symbol" panose="05050102010706020507" pitchFamily="18" charset="2"/>
              </a:rPr>
              <a:t>Select </a:t>
            </a:r>
            <a:r>
              <a:rPr lang="en-US" altLang="en-US" sz="2400" dirty="0">
                <a:sym typeface="Symbol" panose="05050102010706020507" pitchFamily="18" charset="2"/>
              </a:rPr>
              <a:t>those tuples of the </a:t>
            </a:r>
            <a:r>
              <a:rPr lang="en-US" altLang="en-US" sz="2400" i="1" dirty="0">
                <a:sym typeface="Symbol" panose="05050102010706020507" pitchFamily="18" charset="2"/>
              </a:rPr>
              <a:t>instructor</a:t>
            </a:r>
            <a:r>
              <a:rPr lang="en-US" altLang="en-US" sz="2400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 smtClean="0">
                <a:sym typeface="Symbol" panose="05050102010706020507" pitchFamily="18" charset="2"/>
              </a:rPr>
              <a:t>Query: </a:t>
            </a:r>
            <a:r>
              <a:rPr lang="en-US" altLang="en-US" sz="1050" dirty="0" smtClean="0">
                <a:sym typeface="Symbol" panose="05050102010706020507" pitchFamily="18" charset="2"/>
              </a:rPr>
              <a:t> </a:t>
            </a:r>
            <a:r>
              <a:rPr lang="en-US" altLang="en-US" sz="2800" i="1" dirty="0" smtClean="0">
                <a:sym typeface="Symbol" panose="05050102010706020507" pitchFamily="18" charset="2"/>
              </a:rPr>
              <a:t></a:t>
            </a:r>
            <a:r>
              <a:rPr lang="en-US" altLang="en-US" sz="2800" dirty="0" smtClean="0">
                <a:sym typeface="Symbol" panose="05050102010706020507" pitchFamily="18" charset="2"/>
              </a:rPr>
              <a:t> 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15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050" dirty="0"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ym typeface="Symbol" panose="05050102010706020507" pitchFamily="18" charset="2"/>
              </a:rPr>
              <a:t>Result</a:t>
            </a:r>
            <a:endParaRPr lang="en-US" altLang="en-US" sz="2400" dirty="0">
              <a:sym typeface="Symbol" panose="05050102010706020507" pitchFamily="18" charset="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EA259D-031F-4208-A7F2-A15AE5165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7654" t="7139" r="6597" b="38122"/>
          <a:stretch/>
        </p:blipFill>
        <p:spPr>
          <a:xfrm>
            <a:off x="1949281" y="5245927"/>
            <a:ext cx="7239000" cy="168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52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33920"/>
            <a:ext cx="8991600" cy="6224080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We allow comparisons using </a:t>
            </a:r>
            <a:r>
              <a:rPr lang="en-US" altLang="en-US" sz="2000" dirty="0" smtClean="0">
                <a:sym typeface="Symbol" panose="05050102010706020507" pitchFamily="18" charset="2"/>
              </a:rPr>
              <a:t>  =, </a:t>
            </a:r>
            <a:r>
              <a:rPr lang="en-US" altLang="en-US" sz="2000" dirty="0">
                <a:sym typeface="Symbol" panose="05050102010706020507" pitchFamily="18" charset="2"/>
              </a:rPr>
              <a:t>, &gt;, . &lt;. </a:t>
            </a:r>
            <a:r>
              <a:rPr lang="en-US" altLang="en-US" sz="2000" dirty="0" smtClean="0">
                <a:sym typeface="Symbol" panose="05050102010706020507" pitchFamily="18" charset="2"/>
              </a:rPr>
              <a:t> in </a:t>
            </a:r>
            <a:r>
              <a:rPr lang="en-US" altLang="en-US" sz="2000" dirty="0">
                <a:sym typeface="Symbol" panose="05050102010706020507" pitchFamily="18" charset="2"/>
              </a:rPr>
              <a:t>the selection predicate. </a:t>
            </a:r>
          </a:p>
          <a:p>
            <a:pPr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We can combine several predicates into a larger predicate by using the connectives</a:t>
            </a:r>
            <a:r>
              <a:rPr lang="en-US" altLang="en-US" sz="2000" dirty="0" smtClean="0">
                <a:sym typeface="Symbol" panose="05050102010706020507" pitchFamily="18" charset="2"/>
              </a:rPr>
              <a:t>: </a:t>
            </a:r>
          </a:p>
          <a:p>
            <a:pPr>
              <a:lnSpc>
                <a:spcPct val="15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000" dirty="0" smtClean="0">
                <a:sym typeface="Symbol" panose="05050102010706020507" pitchFamily="18" charset="2"/>
              </a:rPr>
              <a:t>                    (</a:t>
            </a:r>
            <a:r>
              <a:rPr lang="en-US" altLang="en-US" sz="2000" b="1" dirty="0" smtClean="0">
                <a:sym typeface="Symbol" panose="05050102010706020507" pitchFamily="18" charset="2"/>
              </a:rPr>
              <a:t>and</a:t>
            </a:r>
            <a:r>
              <a:rPr lang="en-US" altLang="en-US" sz="2000" dirty="0" smtClean="0">
                <a:sym typeface="Symbol" panose="05050102010706020507" pitchFamily="18" charset="2"/>
              </a:rPr>
              <a:t>),  (</a:t>
            </a:r>
            <a:r>
              <a:rPr lang="en-US" altLang="en-US" sz="2000" b="1" dirty="0" smtClean="0">
                <a:sym typeface="Symbol" panose="05050102010706020507" pitchFamily="18" charset="2"/>
              </a:rPr>
              <a:t>or</a:t>
            </a:r>
            <a:r>
              <a:rPr lang="en-US" altLang="en-US" sz="2000" dirty="0" smtClean="0">
                <a:sym typeface="Symbol" panose="05050102010706020507" pitchFamily="18" charset="2"/>
              </a:rPr>
              <a:t>),  (</a:t>
            </a:r>
            <a:r>
              <a:rPr lang="en-US" altLang="en-US" sz="2000" b="1" dirty="0" smtClean="0">
                <a:sym typeface="Symbol" panose="05050102010706020507" pitchFamily="18" charset="2"/>
              </a:rPr>
              <a:t>not</a:t>
            </a:r>
            <a:r>
              <a:rPr lang="en-US" altLang="en-US" sz="2000" dirty="0" smtClean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000" dirty="0" smtClean="0">
                <a:sym typeface="Symbol" panose="05050102010706020507" pitchFamily="18" charset="2"/>
              </a:rPr>
              <a:t>Example</a:t>
            </a:r>
            <a:r>
              <a:rPr lang="en-US" altLang="en-US" sz="2000" dirty="0">
                <a:sym typeface="Symbol" panose="05050102010706020507" pitchFamily="18" charset="2"/>
              </a:rPr>
              <a:t>: </a:t>
            </a:r>
            <a:r>
              <a:rPr lang="en-US" altLang="en-US" sz="2000" dirty="0" smtClean="0">
                <a:sym typeface="Symbol" panose="05050102010706020507" pitchFamily="18" charset="2"/>
              </a:rPr>
              <a:t/>
            </a:r>
            <a:br>
              <a:rPr lang="en-US" altLang="en-US" sz="2000" dirty="0" smtClean="0">
                <a:sym typeface="Symbol" panose="05050102010706020507" pitchFamily="18" charset="2"/>
              </a:rPr>
            </a:br>
            <a:r>
              <a:rPr lang="en-US" altLang="en-US" sz="2000" dirty="0" smtClean="0">
                <a:sym typeface="Symbol" panose="05050102010706020507" pitchFamily="18" charset="2"/>
              </a:rPr>
              <a:t>Find </a:t>
            </a:r>
            <a:r>
              <a:rPr lang="en-US" altLang="en-US" sz="2000" dirty="0">
                <a:sym typeface="Symbol" panose="05050102010706020507" pitchFamily="18" charset="2"/>
              </a:rPr>
              <a:t>the instructors in Physics with a salary greater $90,000, we write:</a:t>
            </a:r>
          </a:p>
          <a:p>
            <a:pPr marL="0" indent="0">
              <a:lnSpc>
                <a:spcPct val="15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000" dirty="0"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sym typeface="Symbol" panose="05050102010706020507" pitchFamily="18" charset="2"/>
              </a:rPr>
              <a:t>          </a:t>
            </a:r>
            <a:r>
              <a:rPr lang="en-US" alt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</a:t>
            </a:r>
            <a:r>
              <a:rPr lang="en-US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dept_name=</a:t>
            </a:r>
            <a:r>
              <a:rPr lang="ja-JP" alt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“</a:t>
            </a:r>
            <a:r>
              <a:rPr lang="en-US" altLang="ja-JP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Physics</a:t>
            </a:r>
            <a:r>
              <a:rPr lang="ja-JP" alt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” </a:t>
            </a:r>
            <a:r>
              <a:rPr lang="en-US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</a:t>
            </a:r>
            <a:r>
              <a:rPr lang="ja-JP" alt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ja-JP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salary &gt;</a:t>
            </a:r>
            <a:r>
              <a:rPr lang="en-US" altLang="ja-JP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ja-JP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90,000</a:t>
            </a:r>
            <a:r>
              <a:rPr lang="en-US" altLang="ja-JP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(</a:t>
            </a:r>
            <a:r>
              <a:rPr lang="en-US" altLang="ja-JP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instructor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15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1000" i="1" dirty="0"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sym typeface="Symbol" panose="05050102010706020507" pitchFamily="18" charset="2"/>
              </a:rPr>
              <a:t>The </a:t>
            </a:r>
            <a:r>
              <a:rPr lang="en-US" altLang="en-US" sz="2000" dirty="0">
                <a:sym typeface="Symbol" panose="05050102010706020507" pitchFamily="18" charset="2"/>
              </a:rPr>
              <a:t>select predicate may  include comparisons between two attributes. </a:t>
            </a:r>
          </a:p>
          <a:p>
            <a:pPr lvl="1"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</a:t>
            </a:r>
            <a:r>
              <a:rPr lang="en-US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dept_name=</a:t>
            </a:r>
            <a:r>
              <a:rPr lang="en-US" altLang="ja-JP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building</a:t>
            </a:r>
            <a:r>
              <a:rPr lang="en-US" altLang="ja-JP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ja-JP" alt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(</a:t>
            </a:r>
            <a:r>
              <a:rPr lang="en-US" altLang="ja-JP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department</a:t>
            </a: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)</a:t>
            </a:r>
            <a:endParaRPr lang="en-US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67543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912" y="629056"/>
            <a:ext cx="9067800" cy="6228944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sz="4400" dirty="0">
                <a:sym typeface="Symbol" panose="05050102010706020507" pitchFamily="18" charset="2"/>
              </a:rPr>
              <a:t>                   </a:t>
            </a:r>
            <a:r>
              <a:rPr lang="en-US" altLang="en-US" sz="4400" i="1" baseline="-25000" dirty="0">
                <a:sym typeface="Symbol" panose="05050102010706020507" pitchFamily="18" charset="2"/>
              </a:rPr>
              <a:t>A</a:t>
            </a:r>
            <a:r>
              <a:rPr lang="en-US" altLang="en-US" sz="4400" i="1" baseline="-50000" dirty="0">
                <a:sym typeface="Symbol" panose="05050102010706020507" pitchFamily="18" charset="2"/>
              </a:rPr>
              <a:t>1</a:t>
            </a:r>
            <a:r>
              <a:rPr lang="en-US" altLang="en-US" sz="4400" i="1" baseline="-25000" dirty="0">
                <a:sym typeface="Symbol" panose="05050102010706020507" pitchFamily="18" charset="2"/>
              </a:rPr>
              <a:t>,A</a:t>
            </a:r>
            <a:r>
              <a:rPr lang="en-US" altLang="en-US" sz="4400" i="1" baseline="-50000" dirty="0">
                <a:sym typeface="Symbol" panose="05050102010706020507" pitchFamily="18" charset="2"/>
              </a:rPr>
              <a:t>2</a:t>
            </a:r>
            <a:r>
              <a:rPr lang="en-US" altLang="en-US" sz="4400" i="1" baseline="-25000" dirty="0">
                <a:sym typeface="Symbol" panose="05050102010706020507" pitchFamily="18" charset="2"/>
              </a:rPr>
              <a:t>,A</a:t>
            </a:r>
            <a:r>
              <a:rPr lang="en-US" altLang="en-US" sz="4400" i="1" baseline="-50000" dirty="0">
                <a:sym typeface="Symbol" panose="05050102010706020507" pitchFamily="18" charset="2"/>
              </a:rPr>
              <a:t>3</a:t>
            </a:r>
            <a:r>
              <a:rPr lang="en-US" altLang="en-US" sz="4400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sz="4400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sz="4400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sz="4400" i="1" baseline="-25000" dirty="0">
                <a:sym typeface="Symbol" panose="05050102010706020507" pitchFamily="18" charset="2"/>
              </a:rPr>
              <a:t> </a:t>
            </a:r>
            <a:r>
              <a:rPr lang="en-US" altLang="en-US" sz="4400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Font typeface="Monotype Sorts" charset="2"/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,  …, </a:t>
            </a:r>
            <a:r>
              <a:rPr lang="en-US" altLang="en-US" sz="4400" i="1" dirty="0" err="1"/>
              <a:t>A</a:t>
            </a:r>
            <a:r>
              <a:rPr lang="en-US" altLang="en-US" sz="4400" i="1" baseline="-25000" dirty="0" err="1"/>
              <a:t>k</a:t>
            </a:r>
            <a:r>
              <a:rPr lang="en-US" altLang="en-US" dirty="0"/>
              <a:t> 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30751866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altLang="en-US" sz="2800" dirty="0"/>
              <a:t>Project Operation Example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1"/>
            <a:ext cx="9144000" cy="182879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>
                <a:latin typeface="Candara" panose="020E0502030303020204" pitchFamily="34" charset="0"/>
              </a:rPr>
              <a:t>Example: </a:t>
            </a:r>
            <a:r>
              <a:rPr lang="en-US" altLang="en-US" dirty="0" smtClean="0">
                <a:latin typeface="Candara" panose="020E0502030303020204" pitchFamily="34" charset="0"/>
              </a:rPr>
              <a:t/>
            </a:r>
            <a:br>
              <a:rPr lang="en-US" altLang="en-US" dirty="0" smtClean="0">
                <a:latin typeface="Candara" panose="020E0502030303020204" pitchFamily="34" charset="0"/>
              </a:rPr>
            </a:br>
            <a:r>
              <a:rPr lang="en-US" altLang="en-US" dirty="0" smtClean="0">
                <a:latin typeface="Candara" panose="020E0502030303020204" pitchFamily="34" charset="0"/>
              </a:rPr>
              <a:t>Eliminate </a:t>
            </a:r>
            <a:r>
              <a:rPr lang="en-US" altLang="en-US" dirty="0">
                <a:latin typeface="Candara" panose="020E0502030303020204" pitchFamily="34" charset="0"/>
              </a:rPr>
              <a:t>the </a:t>
            </a:r>
            <a:r>
              <a:rPr lang="en-US" altLang="en-US" i="1" dirty="0">
                <a:latin typeface="Candara" panose="020E0502030303020204" pitchFamily="34" charset="0"/>
              </a:rPr>
              <a:t>dept_name</a:t>
            </a:r>
            <a:r>
              <a:rPr lang="en-US" altLang="en-US" dirty="0">
                <a:latin typeface="Candara" panose="020E0502030303020204" pitchFamily="34" charset="0"/>
              </a:rPr>
              <a:t> attribute of </a:t>
            </a:r>
            <a:r>
              <a:rPr lang="en-US" altLang="en-US" i="1" dirty="0">
                <a:latin typeface="Candara" panose="020E0502030303020204" pitchFamily="34" charset="0"/>
              </a:rPr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>
                <a:latin typeface="Candara" panose="020E0502030303020204" pitchFamily="34" charset="0"/>
              </a:rPr>
              <a:t>Query</a:t>
            </a:r>
            <a:r>
              <a:rPr lang="en-US" altLang="en-US" i="1" dirty="0" smtClean="0">
                <a:latin typeface="Candara" panose="020E0502030303020204" pitchFamily="34" charset="0"/>
              </a:rPr>
              <a:t>:</a:t>
            </a:r>
            <a:r>
              <a:rPr lang="en-US" altLang="en-US" dirty="0" smtClean="0">
                <a:latin typeface="Candara" panose="020E0502030303020204" pitchFamily="34" charset="0"/>
              </a:rPr>
              <a:t>         </a:t>
            </a:r>
            <a:r>
              <a:rPr lang="en-US" altLang="en-US" dirty="0">
                <a:latin typeface="Candara" panose="020E0502030303020204" pitchFamily="34" charset="0"/>
              </a:rPr>
              <a:t>	 </a:t>
            </a:r>
            <a:r>
              <a:rPr lang="en-US" altLang="en-US" sz="4400" dirty="0">
                <a:latin typeface="Candara" panose="020E0502030303020204" pitchFamily="34" charset="0"/>
                <a:sym typeface="Symbol" panose="05050102010706020507" pitchFamily="18" charset="2"/>
              </a:rPr>
              <a:t></a:t>
            </a:r>
            <a:r>
              <a:rPr lang="en-US" altLang="en-US" sz="4400" i="1" baseline="-25000" dirty="0">
                <a:latin typeface="Candara" panose="020E0502030303020204" pitchFamily="34" charset="0"/>
              </a:rPr>
              <a:t>ID, name, salary</a:t>
            </a:r>
            <a:r>
              <a:rPr lang="en-US" altLang="en-US" sz="4400" dirty="0">
                <a:latin typeface="Candara" panose="020E0502030303020204" pitchFamily="34" charset="0"/>
              </a:rPr>
              <a:t> </a:t>
            </a:r>
            <a:r>
              <a:rPr lang="en-US" altLang="en-US" dirty="0">
                <a:latin typeface="Candara" panose="020E0502030303020204" pitchFamily="34" charset="0"/>
              </a:rPr>
              <a:t>(</a:t>
            </a:r>
            <a:r>
              <a:rPr lang="en-US" altLang="en-US" i="1" dirty="0">
                <a:latin typeface="Candara" panose="020E0502030303020204" pitchFamily="34" charset="0"/>
              </a:rPr>
              <a:t>instructor</a:t>
            </a:r>
            <a:r>
              <a:rPr lang="en-US" altLang="en-US" dirty="0">
                <a:latin typeface="Candara" panose="020E0502030303020204" pitchFamily="34" charset="0"/>
              </a:rPr>
              <a:t>) </a:t>
            </a:r>
          </a:p>
          <a:p>
            <a:pPr>
              <a:tabLst>
                <a:tab pos="3257550" algn="ctr"/>
              </a:tabLst>
            </a:pPr>
            <a:endParaRPr lang="en-US" altLang="en-US" dirty="0" smtClean="0">
              <a:latin typeface="Candara" panose="020E0502030303020204" pitchFamily="34" charset="0"/>
            </a:endParaRPr>
          </a:p>
          <a:p>
            <a:pPr>
              <a:tabLst>
                <a:tab pos="3257550" algn="ctr"/>
              </a:tabLst>
            </a:pPr>
            <a:endParaRPr lang="en-US" altLang="en-US" dirty="0">
              <a:latin typeface="Candara" panose="020E0502030303020204" pitchFamily="34" charset="0"/>
            </a:endParaRPr>
          </a:p>
          <a:p>
            <a:pPr>
              <a:tabLst>
                <a:tab pos="3257550" algn="ctr"/>
              </a:tabLst>
            </a:pPr>
            <a:endParaRPr lang="en-US" altLang="en-US" dirty="0" smtClean="0">
              <a:latin typeface="Candara" panose="020E0502030303020204" pitchFamily="34" charset="0"/>
            </a:endParaRPr>
          </a:p>
          <a:p>
            <a:pPr>
              <a:tabLst>
                <a:tab pos="3257550" algn="ctr"/>
              </a:tabLst>
            </a:pPr>
            <a:r>
              <a:rPr lang="en-US" altLang="en-US" dirty="0" smtClean="0">
                <a:latin typeface="Candara" panose="020E0502030303020204" pitchFamily="34" charset="0"/>
              </a:rPr>
              <a:t>Result</a:t>
            </a:r>
            <a:r>
              <a:rPr lang="en-US" altLang="en-US" dirty="0">
                <a:latin typeface="Candara" panose="020E0502030303020204" pitchFamily="34" charset="0"/>
              </a:rPr>
              <a:t>:</a:t>
            </a:r>
            <a:br>
              <a:rPr lang="en-US" altLang="en-US" dirty="0">
                <a:latin typeface="Candara" panose="020E0502030303020204" pitchFamily="34" charset="0"/>
              </a:rPr>
            </a:br>
            <a:endParaRPr lang="en-US" altLang="en-US" dirty="0">
              <a:latin typeface="Candara" panose="020E0502030303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8A827ED-B175-4A55-B05F-235A354E7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6264" t="-1" r="15065" b="15708"/>
          <a:stretch/>
        </p:blipFill>
        <p:spPr>
          <a:xfrm>
            <a:off x="1904999" y="2438400"/>
            <a:ext cx="3667541" cy="44396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19600" y="457200"/>
            <a:ext cx="5077626" cy="57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 Narrow" panose="020B0606020202030204" pitchFamily="34" charset="0"/>
              </a:rPr>
              <a:t>Instructor(</a:t>
            </a:r>
            <a:r>
              <a:rPr lang="en-US" u="sng" dirty="0" smtClean="0">
                <a:latin typeface="Arial Narrow" panose="020B0606020202030204" pitchFamily="34" charset="0"/>
              </a:rPr>
              <a:t>ID</a:t>
            </a:r>
            <a:r>
              <a:rPr lang="en-US" dirty="0">
                <a:latin typeface="Arial Narrow" panose="020B0606020202030204" pitchFamily="34" charset="0"/>
              </a:rPr>
              <a:t>, name, </a:t>
            </a:r>
            <a:r>
              <a:rPr lang="en-US" i="1" dirty="0" err="1">
                <a:latin typeface="Arial Narrow" panose="020B0606020202030204" pitchFamily="34" charset="0"/>
              </a:rPr>
              <a:t>dept_name</a:t>
            </a:r>
            <a:r>
              <a:rPr lang="en-US" dirty="0">
                <a:latin typeface="Arial Narrow" panose="020B0606020202030204" pitchFamily="34" charset="0"/>
              </a:rPr>
              <a:t>  , salary)</a:t>
            </a:r>
          </a:p>
        </p:txBody>
      </p:sp>
    </p:spTree>
    <p:extLst>
      <p:ext uri="{BB962C8B-B14F-4D97-AF65-F5344CB8AC3E}">
        <p14:creationId xmlns:p14="http://schemas.microsoft.com/office/powerpoint/2010/main" val="169227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altLang="en-US" sz="2800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38785"/>
            <a:ext cx="8991600" cy="61721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The result of a relational-algebra operation is relation  and therefore of relational-algebra operations can be composed together into a </a:t>
            </a:r>
            <a:r>
              <a:rPr lang="en-US" altLang="en-US" sz="2400" b="1" dirty="0"/>
              <a:t>relational-algebra expression</a:t>
            </a:r>
            <a:r>
              <a:rPr lang="en-US" alt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Consider  the query -- Find the names of all instructors in the Physics department.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050" dirty="0"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ym typeface="Symbol" panose="05050102010706020507" pitchFamily="18" charset="2"/>
              </a:rPr>
              <a:t>             </a:t>
            </a:r>
            <a:r>
              <a:rPr lang="en-US" altLang="en-US" sz="4000" dirty="0">
                <a:sym typeface="Symbol" panose="05050102010706020507" pitchFamily="18" charset="2"/>
              </a:rPr>
              <a:t></a:t>
            </a:r>
            <a:r>
              <a:rPr lang="en-US" altLang="en-US" sz="4000" i="1" baseline="-25000" dirty="0">
                <a:sym typeface="Symbol" panose="05050102010706020507" pitchFamily="18" charset="2"/>
              </a:rPr>
              <a:t>name</a:t>
            </a:r>
            <a:r>
              <a:rPr lang="en-US" altLang="en-US" sz="4000" dirty="0"/>
              <a:t>(</a:t>
            </a:r>
            <a:r>
              <a:rPr lang="en-US" altLang="en-US" sz="4000" i="1" dirty="0">
                <a:sym typeface="Symbol" panose="05050102010706020507" pitchFamily="18" charset="2"/>
              </a:rPr>
              <a:t></a:t>
            </a:r>
            <a:r>
              <a:rPr lang="en-US" altLang="en-US" sz="4000" dirty="0">
                <a:sym typeface="Symbol" panose="05050102010706020507" pitchFamily="18" charset="2"/>
              </a:rPr>
              <a:t> </a:t>
            </a:r>
            <a:r>
              <a:rPr lang="en-US" altLang="en-US" sz="4000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sz="4000" i="1" dirty="0">
                <a:sym typeface="Symbol" panose="05050102010706020507" pitchFamily="18" charset="2"/>
              </a:rPr>
              <a:t> </a:t>
            </a:r>
            <a:r>
              <a:rPr lang="en-US" altLang="en-US" sz="4000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40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40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40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40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4000" i="1" dirty="0">
                <a:sym typeface="Symbol" panose="05050102010706020507" pitchFamily="18" charset="2"/>
              </a:rPr>
              <a:t>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 smtClean="0">
                <a:sym typeface="Symbol" panose="05050102010706020507" pitchFamily="18" charset="2"/>
              </a:rPr>
              <a:t>))</a:t>
            </a:r>
            <a:endParaRPr lang="en-US" altLang="ja-JP" sz="1050" dirty="0" smtClean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 smtClean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4000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40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54171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43648"/>
            <a:ext cx="8991600" cy="6095999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3149600" algn="ctr"/>
              </a:tabLst>
            </a:pPr>
            <a:r>
              <a:rPr lang="en-US" altLang="en-US" sz="2000" dirty="0"/>
              <a:t>The Cartesian-product operation (denoted by X)  allows us to combine information from any two relations.  </a:t>
            </a:r>
          </a:p>
          <a:p>
            <a:pPr>
              <a:lnSpc>
                <a:spcPct val="150000"/>
              </a:lnSpc>
              <a:tabLst>
                <a:tab pos="3149600" algn="ctr"/>
              </a:tabLst>
            </a:pPr>
            <a:r>
              <a:rPr lang="en-US" altLang="en-US" sz="2000" dirty="0"/>
              <a:t>Example: the Cartesian product of the relations </a:t>
            </a:r>
            <a:r>
              <a:rPr lang="en-US" altLang="en-US" sz="2000" i="1" dirty="0"/>
              <a:t>instructor</a:t>
            </a:r>
            <a:r>
              <a:rPr lang="en-US" altLang="en-US" sz="2000" dirty="0"/>
              <a:t> and t</a:t>
            </a:r>
            <a:r>
              <a:rPr lang="en-US" altLang="en-US" sz="2000" i="1" dirty="0"/>
              <a:t>eaches</a:t>
            </a:r>
            <a:r>
              <a:rPr lang="en-US" altLang="en-US" sz="2000" dirty="0"/>
              <a:t> is written  as</a:t>
            </a:r>
            <a:r>
              <a:rPr lang="en-US" altLang="en-US" sz="2000" dirty="0" smtClean="0"/>
              <a:t>: </a:t>
            </a:r>
          </a:p>
          <a:p>
            <a:pPr>
              <a:lnSpc>
                <a:spcPct val="150000"/>
              </a:lnSpc>
              <a:buNone/>
              <a:tabLst>
                <a:tab pos="3149600" algn="ctr"/>
              </a:tabLst>
            </a:pPr>
            <a:r>
              <a:rPr lang="en-US" altLang="en-US" sz="2000" i="1" dirty="0" smtClean="0"/>
              <a:t>         instructor</a:t>
            </a:r>
            <a:r>
              <a:rPr lang="en-US" altLang="en-US" sz="2000" dirty="0" smtClean="0"/>
              <a:t>  X  </a:t>
            </a:r>
            <a:r>
              <a:rPr lang="en-US" altLang="en-US" sz="2000" i="1" dirty="0" smtClean="0"/>
              <a:t>teaches</a:t>
            </a:r>
          </a:p>
          <a:p>
            <a:pPr>
              <a:lnSpc>
                <a:spcPct val="150000"/>
              </a:lnSpc>
              <a:tabLst>
                <a:tab pos="3149600" algn="ctr"/>
              </a:tabLst>
            </a:pPr>
            <a:r>
              <a:rPr lang="en-US" altLang="en-US" sz="2000" dirty="0" smtClean="0"/>
              <a:t>We </a:t>
            </a:r>
            <a:r>
              <a:rPr lang="en-US" altLang="en-US" sz="2000" dirty="0"/>
              <a:t>construct a tuple of the result out of each possible pair of tuples: one from the </a:t>
            </a:r>
            <a:r>
              <a:rPr lang="en-US" altLang="en-US" sz="2000" i="1" dirty="0"/>
              <a:t>instructor</a:t>
            </a:r>
            <a:r>
              <a:rPr lang="en-US" altLang="en-US" sz="2000" dirty="0"/>
              <a:t> relation and one from the </a:t>
            </a:r>
            <a:r>
              <a:rPr lang="en-US" altLang="en-US" sz="2000" i="1" dirty="0"/>
              <a:t>teaches</a:t>
            </a:r>
            <a:r>
              <a:rPr lang="en-US" altLang="en-US" sz="2000" dirty="0"/>
              <a:t> relation (see next slide)</a:t>
            </a:r>
          </a:p>
          <a:p>
            <a:pPr>
              <a:lnSpc>
                <a:spcPct val="150000"/>
              </a:lnSpc>
              <a:tabLst>
                <a:tab pos="3149600" algn="ctr"/>
              </a:tabLst>
            </a:pPr>
            <a:r>
              <a:rPr lang="en-US" altLang="en-US" sz="2000" dirty="0"/>
              <a:t>Since the instructor</a:t>
            </a:r>
            <a:r>
              <a:rPr lang="en-US" altLang="en-US" sz="2000" i="1" dirty="0"/>
              <a:t> ID </a:t>
            </a:r>
            <a:r>
              <a:rPr lang="en-US" altLang="en-US" sz="2000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3149600" algn="ctr"/>
              </a:tabLst>
            </a:pPr>
            <a:r>
              <a:rPr lang="en-US" altLang="en-US" sz="2000" i="1" dirty="0"/>
              <a:t>instructor.ID</a:t>
            </a:r>
          </a:p>
          <a:p>
            <a:pPr lvl="1">
              <a:tabLst>
                <a:tab pos="3149600" algn="ctr"/>
              </a:tabLst>
            </a:pPr>
            <a:r>
              <a:rPr lang="en-US" altLang="en-US" sz="2000" i="1" dirty="0" smtClean="0"/>
              <a:t>teaches.ID</a:t>
            </a:r>
            <a:endParaRPr lang="en-US" altLang="en-US" sz="2000" i="1" dirty="0"/>
          </a:p>
        </p:txBody>
      </p:sp>
      <p:sp>
        <p:nvSpPr>
          <p:cNvPr id="2" name="Rectangle 1"/>
          <p:cNvSpPr/>
          <p:nvPr/>
        </p:nvSpPr>
        <p:spPr>
          <a:xfrm>
            <a:off x="3213370" y="5970259"/>
            <a:ext cx="5919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instructor(</a:t>
            </a:r>
            <a:r>
              <a:rPr lang="en-US" u="sng" dirty="0">
                <a:latin typeface="Arial Narrow" panose="020B0606020202030204" pitchFamily="34" charset="0"/>
              </a:rPr>
              <a:t>ID</a:t>
            </a:r>
            <a:r>
              <a:rPr lang="en-US" dirty="0">
                <a:latin typeface="Arial Narrow" panose="020B0606020202030204" pitchFamily="34" charset="0"/>
              </a:rPr>
              <a:t>, name, </a:t>
            </a:r>
            <a:r>
              <a:rPr lang="en-US" i="1" dirty="0" err="1">
                <a:latin typeface="Arial Narrow" panose="020B0606020202030204" pitchFamily="34" charset="0"/>
              </a:rPr>
              <a:t>dept_name</a:t>
            </a:r>
            <a:r>
              <a:rPr lang="en-US" dirty="0">
                <a:latin typeface="Arial Narrow" panose="020B0606020202030204" pitchFamily="34" charset="0"/>
              </a:rPr>
              <a:t>  , salary)</a:t>
            </a:r>
          </a:p>
          <a:p>
            <a:r>
              <a:rPr lang="en-US" u="sng" dirty="0" smtClean="0">
                <a:latin typeface="Arial Narrow" panose="020B0606020202030204" pitchFamily="34" charset="0"/>
              </a:rPr>
              <a:t>teaches(</a:t>
            </a:r>
            <a:r>
              <a:rPr lang="en-US" i="1" u="sng" dirty="0" smtClean="0">
                <a:latin typeface="Arial Narrow" panose="020B0606020202030204" pitchFamily="34" charset="0"/>
              </a:rPr>
              <a:t>ID</a:t>
            </a:r>
            <a:r>
              <a:rPr lang="en-US" i="1" u="sng" dirty="0">
                <a:latin typeface="Arial Narrow" panose="020B0606020202030204" pitchFamily="34" charset="0"/>
              </a:rPr>
              <a:t>, </a:t>
            </a:r>
            <a:r>
              <a:rPr lang="en-US" i="1" u="sng" dirty="0" err="1">
                <a:latin typeface="Arial Narrow" panose="020B0606020202030204" pitchFamily="34" charset="0"/>
              </a:rPr>
              <a:t>course_id</a:t>
            </a:r>
            <a:r>
              <a:rPr lang="en-US" i="1" u="sng" dirty="0">
                <a:latin typeface="Arial Narrow" panose="020B0606020202030204" pitchFamily="34" charset="0"/>
              </a:rPr>
              <a:t> ,  </a:t>
            </a:r>
            <a:r>
              <a:rPr lang="en-US" i="1" u="sng" dirty="0" err="1">
                <a:latin typeface="Arial Narrow" panose="020B0606020202030204" pitchFamily="34" charset="0"/>
              </a:rPr>
              <a:t>sec_id</a:t>
            </a:r>
            <a:r>
              <a:rPr lang="en-US" i="1" u="sng" dirty="0">
                <a:latin typeface="Arial Narrow" panose="020B0606020202030204" pitchFamily="34" charset="0"/>
              </a:rPr>
              <a:t> , semester  , year</a:t>
            </a:r>
            <a:r>
              <a:rPr lang="en-US" dirty="0">
                <a:latin typeface="Arial Narrow" panose="020B0606020202030204" pitchFamily="34" charset="0"/>
              </a:rPr>
              <a:t>);</a:t>
            </a: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78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752600" cy="6826530"/>
          </a:xfrm>
        </p:spPr>
        <p:txBody>
          <a:bodyPr/>
          <a:lstStyle/>
          <a:p>
            <a:pPr algn="ctr"/>
            <a:r>
              <a:rPr lang="en-US" altLang="en-US" i="1" dirty="0" smtClean="0">
                <a:latin typeface="Candara" panose="020E0502030303020204" pitchFamily="34" charset="0"/>
              </a:rPr>
              <a:t>instructor</a:t>
            </a:r>
            <a:r>
              <a:rPr lang="en-US" altLang="en-US" dirty="0" smtClean="0">
                <a:latin typeface="Candara" panose="020E0502030303020204" pitchFamily="34" charset="0"/>
              </a:rPr>
              <a:t>  </a:t>
            </a:r>
            <a:br>
              <a:rPr lang="en-US" altLang="en-US" dirty="0" smtClean="0">
                <a:latin typeface="Candara" panose="020E0502030303020204" pitchFamily="34" charset="0"/>
              </a:rPr>
            </a:br>
            <a:r>
              <a:rPr lang="en-US" altLang="en-US" dirty="0" smtClean="0">
                <a:latin typeface="Candara" panose="020E0502030303020204" pitchFamily="34" charset="0"/>
              </a:rPr>
              <a:t>X  </a:t>
            </a:r>
            <a:br>
              <a:rPr lang="en-US" altLang="en-US" dirty="0" smtClean="0">
                <a:latin typeface="Candara" panose="020E0502030303020204" pitchFamily="34" charset="0"/>
              </a:rPr>
            </a:br>
            <a:r>
              <a:rPr lang="en-US" altLang="en-US" i="1" dirty="0" smtClean="0">
                <a:latin typeface="Candara" panose="020E0502030303020204" pitchFamily="34" charset="0"/>
              </a:rPr>
              <a:t>teaches</a:t>
            </a:r>
            <a:endParaRPr lang="en-US" altLang="en-US" dirty="0">
              <a:latin typeface="Candara" panose="020E0502030303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25A146-DF78-4629-A7BE-AFD775427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16" t="1739" r="2174" b="8725"/>
          <a:stretch/>
        </p:blipFill>
        <p:spPr>
          <a:xfrm>
            <a:off x="2133600" y="0"/>
            <a:ext cx="6934200" cy="68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11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20188" cy="533399"/>
          </a:xfrm>
        </p:spPr>
        <p:txBody>
          <a:bodyPr/>
          <a:lstStyle/>
          <a:p>
            <a:r>
              <a:rPr lang="en-US" altLang="en-US" sz="2800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573931"/>
            <a:ext cx="8991600" cy="6207869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3149600" algn="ctr"/>
              </a:tabLst>
            </a:pPr>
            <a:r>
              <a:rPr lang="en-US" altLang="en-US" sz="2000" dirty="0"/>
              <a:t>The Cartesian-Product </a:t>
            </a:r>
          </a:p>
          <a:p>
            <a:pPr>
              <a:lnSpc>
                <a:spcPct val="150000"/>
              </a:lnSpc>
              <a:buNone/>
              <a:tabLst>
                <a:tab pos="3149600" algn="ctr"/>
              </a:tabLst>
            </a:pPr>
            <a:r>
              <a:rPr lang="en-US" altLang="en-US" sz="2000" i="1" dirty="0"/>
              <a:t>                    instructor</a:t>
            </a:r>
            <a:r>
              <a:rPr lang="en-US" altLang="en-US" sz="2000" dirty="0"/>
              <a:t>  X  </a:t>
            </a:r>
            <a:r>
              <a:rPr lang="en-US" altLang="en-US" sz="2000" i="1" dirty="0"/>
              <a:t>teaches</a:t>
            </a:r>
            <a:endParaRPr lang="en-US" altLang="en-US" sz="2000" dirty="0"/>
          </a:p>
          <a:p>
            <a:pPr>
              <a:lnSpc>
                <a:spcPct val="150000"/>
              </a:lnSpc>
              <a:buNone/>
              <a:tabLst>
                <a:tab pos="3149600" algn="ctr"/>
              </a:tabLst>
            </a:pPr>
            <a:r>
              <a:rPr lang="en-US" altLang="en-US" sz="2000" dirty="0"/>
              <a:t>      associates every  tuple of  instructor with every tuple of teaches.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Most of the resulting rows have information about instructors who did NOT teach a particular course. </a:t>
            </a:r>
          </a:p>
          <a:p>
            <a:pPr>
              <a:lnSpc>
                <a:spcPct val="150000"/>
              </a:lnSpc>
            </a:pPr>
            <a:r>
              <a:rPr lang="en-US" altLang="en-US" sz="2000" dirty="0"/>
              <a:t>To get only those tuples of  “</a:t>
            </a:r>
            <a:r>
              <a:rPr lang="en-US" altLang="en-US" sz="2000" i="1" dirty="0"/>
              <a:t>instructor</a:t>
            </a:r>
            <a:r>
              <a:rPr lang="en-US" altLang="en-US" sz="2000" dirty="0"/>
              <a:t>  X  </a:t>
            </a:r>
            <a:r>
              <a:rPr lang="en-US" altLang="en-US" sz="2000" i="1" dirty="0"/>
              <a:t>teaches</a:t>
            </a:r>
            <a:r>
              <a:rPr lang="en-US" altLang="en-US" sz="2000" dirty="0"/>
              <a:t> “ that pertain to instructors and the courses that they taught, we write: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sz="4400" i="1" dirty="0">
                <a:sym typeface="Symbol" panose="05050102010706020507" pitchFamily="18" charset="2"/>
              </a:rPr>
              <a:t></a:t>
            </a:r>
            <a:r>
              <a:rPr lang="en-US" altLang="en-US" sz="3600" dirty="0">
                <a:sym typeface="Symbol" panose="05050102010706020507" pitchFamily="18" charset="2"/>
              </a:rPr>
              <a:t> </a:t>
            </a:r>
            <a:r>
              <a:rPr lang="en-US" altLang="en-US" sz="3600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 smtClean="0">
                <a:sym typeface="Symbol" panose="05050102010706020507" pitchFamily="18" charset="2"/>
              </a:rPr>
              <a:t>))</a:t>
            </a:r>
            <a:endParaRPr lang="en-US" altLang="ja-JP" sz="1100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</a:pPr>
            <a:r>
              <a:rPr lang="en-US" altLang="ja-JP" sz="2000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sz="2000" i="1" dirty="0"/>
              <a:t>instructor</a:t>
            </a:r>
            <a:r>
              <a:rPr lang="en-US" altLang="en-US" sz="2000" dirty="0"/>
              <a:t>  X  </a:t>
            </a:r>
            <a:r>
              <a:rPr lang="en-US" altLang="en-US" sz="2000" i="1" dirty="0"/>
              <a:t>teaches” </a:t>
            </a:r>
            <a:r>
              <a:rPr lang="en-US" altLang="ja-JP" sz="2000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pPr>
              <a:lnSpc>
                <a:spcPct val="150000"/>
              </a:lnSpc>
            </a:pPr>
            <a:r>
              <a:rPr lang="en-US" altLang="ja-JP" sz="2000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26496837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altLang="en-US" sz="2800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199"/>
            <a:ext cx="8967788" cy="609600"/>
          </a:xfrm>
        </p:spPr>
        <p:txBody>
          <a:bodyPr/>
          <a:lstStyle/>
          <a:p>
            <a:pPr>
              <a:buNone/>
            </a:pPr>
            <a:r>
              <a:rPr lang="en-US" altLang="en-US" sz="3600" i="1" dirty="0" smtClean="0">
                <a:sym typeface="Symbol" panose="05050102010706020507" pitchFamily="18" charset="2"/>
              </a:rPr>
              <a:t></a:t>
            </a:r>
            <a:r>
              <a:rPr lang="en-US" altLang="en-US" sz="3600" dirty="0" smtClean="0">
                <a:sym typeface="Symbol" panose="05050102010706020507" pitchFamily="18" charset="2"/>
              </a:rPr>
              <a:t> </a:t>
            </a:r>
            <a:r>
              <a:rPr lang="en-US" altLang="en-US" sz="3600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2000" dirty="0">
                <a:sym typeface="Symbol" panose="05050102010706020507" pitchFamily="18" charset="2"/>
              </a:rPr>
              <a:t>(</a:t>
            </a:r>
            <a:r>
              <a:rPr lang="en-US" altLang="ja-JP" sz="2000" i="1" dirty="0">
                <a:sym typeface="Symbol" panose="05050102010706020507" pitchFamily="18" charset="2"/>
              </a:rPr>
              <a:t>instructor  </a:t>
            </a:r>
            <a:r>
              <a:rPr lang="en-US" altLang="ja-JP" sz="2000" dirty="0">
                <a:sym typeface="Symbol" panose="05050102010706020507" pitchFamily="18" charset="2"/>
              </a:rPr>
              <a:t>x</a:t>
            </a:r>
            <a:r>
              <a:rPr lang="en-US" altLang="ja-JP" sz="2000" i="1" dirty="0">
                <a:sym typeface="Symbol" panose="05050102010706020507" pitchFamily="18" charset="2"/>
              </a:rPr>
              <a:t> teaches</a:t>
            </a:r>
            <a:r>
              <a:rPr lang="en-US" altLang="ja-JP" sz="2000" dirty="0">
                <a:sym typeface="Symbol" panose="05050102010706020507" pitchFamily="18" charset="2"/>
              </a:rPr>
              <a:t>))</a:t>
            </a:r>
            <a:r>
              <a:rPr lang="en-US" altLang="en-US" sz="2000" dirty="0"/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514E8B-ADB7-4B47-B765-99E7784E8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632" t="1603" r="1356" b="14174"/>
          <a:stretch/>
        </p:blipFill>
        <p:spPr>
          <a:xfrm>
            <a:off x="0" y="1828799"/>
            <a:ext cx="9120188" cy="5066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95029" y="609601"/>
            <a:ext cx="5919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instructor(</a:t>
            </a:r>
            <a:r>
              <a:rPr lang="en-US" u="sng" dirty="0">
                <a:latin typeface="Arial Narrow" panose="020B0606020202030204" pitchFamily="34" charset="0"/>
              </a:rPr>
              <a:t>ID</a:t>
            </a:r>
            <a:r>
              <a:rPr lang="en-US" dirty="0">
                <a:latin typeface="Arial Narrow" panose="020B0606020202030204" pitchFamily="34" charset="0"/>
              </a:rPr>
              <a:t>, name, </a:t>
            </a:r>
            <a:r>
              <a:rPr lang="en-US" i="1" dirty="0" err="1">
                <a:latin typeface="Arial Narrow" panose="020B0606020202030204" pitchFamily="34" charset="0"/>
              </a:rPr>
              <a:t>dept_name</a:t>
            </a:r>
            <a:r>
              <a:rPr lang="en-US" dirty="0">
                <a:latin typeface="Arial Narrow" panose="020B0606020202030204" pitchFamily="34" charset="0"/>
              </a:rPr>
              <a:t>  , salary)</a:t>
            </a:r>
          </a:p>
          <a:p>
            <a:r>
              <a:rPr lang="en-US" u="sng" dirty="0" smtClean="0">
                <a:latin typeface="Arial Narrow" panose="020B0606020202030204" pitchFamily="34" charset="0"/>
              </a:rPr>
              <a:t>teaches(</a:t>
            </a:r>
            <a:r>
              <a:rPr lang="en-US" i="1" u="sng" dirty="0" smtClean="0">
                <a:latin typeface="Arial Narrow" panose="020B0606020202030204" pitchFamily="34" charset="0"/>
              </a:rPr>
              <a:t>ID</a:t>
            </a:r>
            <a:r>
              <a:rPr lang="en-US" i="1" u="sng" dirty="0">
                <a:latin typeface="Arial Narrow" panose="020B0606020202030204" pitchFamily="34" charset="0"/>
              </a:rPr>
              <a:t>, </a:t>
            </a:r>
            <a:r>
              <a:rPr lang="en-US" i="1" u="sng" dirty="0" err="1">
                <a:latin typeface="Arial Narrow" panose="020B0606020202030204" pitchFamily="34" charset="0"/>
              </a:rPr>
              <a:t>course_id</a:t>
            </a:r>
            <a:r>
              <a:rPr lang="en-US" i="1" u="sng" dirty="0">
                <a:latin typeface="Arial Narrow" panose="020B0606020202030204" pitchFamily="34" charset="0"/>
              </a:rPr>
              <a:t> ,  </a:t>
            </a:r>
            <a:r>
              <a:rPr lang="en-US" i="1" u="sng" dirty="0" err="1">
                <a:latin typeface="Arial Narrow" panose="020B0606020202030204" pitchFamily="34" charset="0"/>
              </a:rPr>
              <a:t>sec_id</a:t>
            </a:r>
            <a:r>
              <a:rPr lang="en-US" i="1" u="sng" dirty="0">
                <a:latin typeface="Arial Narrow" panose="020B0606020202030204" pitchFamily="34" charset="0"/>
              </a:rPr>
              <a:t> , semester  , year</a:t>
            </a:r>
            <a:r>
              <a:rPr lang="en-US" dirty="0">
                <a:latin typeface="Arial Narrow" panose="020B0606020202030204" pitchFamily="34" charset="0"/>
              </a:rPr>
              <a:t>);</a:t>
            </a: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1768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7" name="Rectangle 1026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8" name="Rectangle 1027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9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-33337"/>
            <a:ext cx="9144000" cy="642938"/>
          </a:xfrm>
          <a:solidFill>
            <a:srgbClr val="0070C0"/>
          </a:solidFill>
        </p:spPr>
        <p:txBody>
          <a:bodyPr/>
          <a:lstStyle/>
          <a:p>
            <a:r>
              <a:rPr lang="en-US" altLang="en-US" dirty="0" smtClean="0"/>
              <a:t>Projection (</a:t>
            </a:r>
            <a:r>
              <a:rPr lang="en-US" altLang="en-US" sz="4400" dirty="0" smtClean="0">
                <a:latin typeface="Symbol" panose="05050102010706020507" pitchFamily="18" charset="2"/>
                <a:sym typeface="Symbol" panose="05050102010706020507" pitchFamily="18" charset="2"/>
              </a:rPr>
              <a:t></a:t>
            </a:r>
            <a:r>
              <a:rPr lang="en-US" altLang="en-US" dirty="0" smtClean="0"/>
              <a:t>)</a:t>
            </a:r>
          </a:p>
        </p:txBody>
      </p:sp>
      <p:sp>
        <p:nvSpPr>
          <p:cNvPr id="3080" name="Rectangle 1030"/>
          <p:cNvSpPr>
            <a:spLocks noGrp="1" noChangeArrowheads="1"/>
          </p:cNvSpPr>
          <p:nvPr>
            <p:ph type="body" sz="half" idx="1"/>
          </p:nvPr>
        </p:nvSpPr>
        <p:spPr>
          <a:xfrm>
            <a:off x="34637" y="762000"/>
            <a:ext cx="9049326" cy="1148050"/>
          </a:xfrm>
          <a:noFill/>
        </p:spPr>
        <p:txBody>
          <a:bodyPr/>
          <a:lstStyle/>
          <a:p>
            <a:r>
              <a:rPr lang="en-US" altLang="en-US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Examples: </a:t>
            </a:r>
          </a:p>
          <a:p>
            <a:pPr lvl="1"/>
            <a:r>
              <a:rPr lang="en-US" altLang="en-US" sz="3600" b="1" i="1" dirty="0" smtClean="0">
                <a:latin typeface="Symbol" panose="05050102010706020507" pitchFamily="18" charset="2"/>
              </a:rPr>
              <a:t></a:t>
            </a:r>
            <a:r>
              <a:rPr lang="en-US" altLang="en-US" sz="3600" b="0" i="1" baseline="-25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age</a:t>
            </a:r>
            <a:r>
              <a:rPr lang="en-US" altLang="en-US" sz="3600" b="0" i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(S2);   </a:t>
            </a:r>
            <a:r>
              <a:rPr lang="en-US" altLang="en-US" sz="3600" b="1" i="1" dirty="0" smtClean="0">
                <a:latin typeface="Symbol" panose="05050102010706020507" pitchFamily="18" charset="2"/>
              </a:rPr>
              <a:t></a:t>
            </a:r>
            <a:r>
              <a:rPr lang="en-US" altLang="en-US" sz="3600" b="0" i="1" baseline="-25000" dirty="0" err="1" smtClean="0">
                <a:solidFill>
                  <a:srgbClr val="002060"/>
                </a:solidFill>
                <a:latin typeface="Candara" panose="020E0502030303020204" pitchFamily="34" charset="0"/>
              </a:rPr>
              <a:t>sname</a:t>
            </a:r>
            <a:r>
              <a:rPr lang="en-US" altLang="en-US" sz="3600" b="0" i="1" baseline="-25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, rating</a:t>
            </a:r>
            <a:r>
              <a:rPr lang="en-US" altLang="en-US" sz="3600" b="0" i="1" dirty="0" smtClean="0">
                <a:solidFill>
                  <a:srgbClr val="002060"/>
                </a:solidFill>
                <a:latin typeface="Candara" panose="020E0502030303020204" pitchFamily="34" charset="0"/>
              </a:rPr>
              <a:t>(S2); </a:t>
            </a:r>
          </a:p>
        </p:txBody>
      </p:sp>
      <p:sp>
        <p:nvSpPr>
          <p:cNvPr id="9" name="Rectangle 1030"/>
          <p:cNvSpPr txBox="1">
            <a:spLocks noChangeArrowheads="1"/>
          </p:cNvSpPr>
          <p:nvPr/>
        </p:nvSpPr>
        <p:spPr bwMode="auto">
          <a:xfrm>
            <a:off x="34637" y="2062449"/>
            <a:ext cx="9053945" cy="474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Retains only attributes that are in the “</a:t>
            </a:r>
            <a:r>
              <a:rPr lang="en-US" altLang="en-US" sz="2400" b="1" i="1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projection list”</a:t>
            </a:r>
            <a:r>
              <a:rPr lang="en-US" altLang="en-US" sz="2400" b="1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sz="2400" b="1" i="1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Schema</a:t>
            </a:r>
            <a:r>
              <a:rPr lang="en-US" altLang="en-US" sz="2400" b="1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 of result</a:t>
            </a:r>
            <a:r>
              <a:rPr lang="en-US" altLang="en-US" sz="24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en-US" sz="24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exactly the fields in the projection list, with the same names that they had in the input relation.</a:t>
            </a:r>
          </a:p>
          <a:p>
            <a:pPr>
              <a:lnSpc>
                <a:spcPct val="150000"/>
              </a:lnSpc>
            </a:pPr>
            <a:r>
              <a:rPr lang="en-US" altLang="en-US" sz="24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Projection operator has to </a:t>
            </a:r>
            <a:r>
              <a:rPr lang="en-US" altLang="en-US" sz="2400" i="1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eliminate duplicates</a:t>
            </a:r>
            <a:r>
              <a:rPr lang="en-US" altLang="en-US" sz="24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 (How do they arise? Why remove them?)</a:t>
            </a:r>
          </a:p>
          <a:p>
            <a:pPr lvl="1">
              <a:lnSpc>
                <a:spcPct val="150000"/>
              </a:lnSpc>
            </a:pPr>
            <a:r>
              <a:rPr lang="en-US" altLang="en-US" sz="24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Note: real systems typically don’t do duplicate elimination unless the user explicitly asks for it.  (Why not?)</a:t>
            </a:r>
          </a:p>
        </p:txBody>
      </p:sp>
    </p:spTree>
    <p:extLst>
      <p:ext uri="{BB962C8B-B14F-4D97-AF65-F5344CB8AC3E}">
        <p14:creationId xmlns:p14="http://schemas.microsoft.com/office/powerpoint/2010/main" val="2304408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Join Operation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" y="685800"/>
                <a:ext cx="8991600" cy="6095999"/>
              </a:xfrm>
            </p:spPr>
            <p:txBody>
              <a:bodyPr/>
              <a:lstStyle/>
              <a:p>
                <a:pPr>
                  <a:tabLst>
                    <a:tab pos="3149600" algn="ctr"/>
                  </a:tabLst>
                </a:pPr>
                <a:r>
                  <a:rPr lang="en-US" altLang="en-US" sz="2400" dirty="0"/>
                  <a:t>The </a:t>
                </a:r>
                <a:r>
                  <a:rPr lang="en-US" altLang="en-US" sz="2400" b="1" dirty="0"/>
                  <a:t>join </a:t>
                </a:r>
                <a:r>
                  <a:rPr lang="en-US" altLang="en-US" sz="2400" dirty="0"/>
                  <a:t>operation allows us to combine  a select operation and a  </a:t>
                </a:r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Cartesian-Product  operation into a single operation.</a:t>
                </a:r>
              </a:p>
              <a:p>
                <a:pPr>
                  <a:tabLst>
                    <a:tab pos="3149600" algn="ctr"/>
                  </a:tabLst>
                </a:pPr>
                <a:r>
                  <a:rPr lang="en-US" altLang="en-US" sz="2400" dirty="0"/>
                  <a:t>Consider relations </a:t>
                </a:r>
                <a:r>
                  <a:rPr lang="en-US" altLang="en-US" sz="2400" i="1" dirty="0"/>
                  <a:t>r </a:t>
                </a:r>
                <a:r>
                  <a:rPr lang="en-US" altLang="en-US" sz="2400" dirty="0"/>
                  <a:t>(</a:t>
                </a:r>
                <a:r>
                  <a:rPr lang="en-US" altLang="en-US" sz="2400" i="1" dirty="0"/>
                  <a:t>R</a:t>
                </a:r>
                <a:r>
                  <a:rPr lang="en-US" altLang="en-US" sz="2400" dirty="0"/>
                  <a:t>) and </a:t>
                </a:r>
                <a:r>
                  <a:rPr lang="en-US" altLang="en-US" sz="2400" i="1" dirty="0"/>
                  <a:t>s </a:t>
                </a:r>
                <a:r>
                  <a:rPr lang="en-US" altLang="en-US" sz="2400" dirty="0"/>
                  <a:t>(</a:t>
                </a:r>
                <a:r>
                  <a:rPr lang="en-US" altLang="en-US" sz="2400" i="1" dirty="0"/>
                  <a:t>S</a:t>
                </a:r>
                <a:r>
                  <a:rPr lang="en-US" altLang="en-US" sz="2400" dirty="0"/>
                  <a:t>)</a:t>
                </a:r>
              </a:p>
              <a:p>
                <a:r>
                  <a:rPr lang="en-US" altLang="en-US" sz="24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24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24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2400" dirty="0"/>
                  <a:t>  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40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105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24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2400" i="1" dirty="0">
                    <a:sym typeface="Symbol" panose="05050102010706020507" pitchFamily="18" charset="2"/>
                  </a:rPr>
                  <a:t>               </a:t>
                </a:r>
                <a:r>
                  <a:rPr lang="en-US" altLang="en-US" sz="4000" i="1" dirty="0" smtClean="0">
                    <a:sym typeface="Symbol" panose="05050102010706020507" pitchFamily="18" charset="2"/>
                  </a:rPr>
                  <a:t></a:t>
                </a:r>
                <a:r>
                  <a:rPr lang="en-US" altLang="en-US" sz="4000" dirty="0" smtClean="0">
                    <a:sym typeface="Symbol" panose="05050102010706020507" pitchFamily="18" charset="2"/>
                  </a:rPr>
                  <a:t> </a:t>
                </a:r>
                <a:r>
                  <a:rPr lang="en-US" altLang="en-US" sz="40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4000" i="1" baseline="-25000" dirty="0">
                    <a:sym typeface="Symbol" panose="05050102010706020507" pitchFamily="18" charset="2"/>
                  </a:rPr>
                  <a:t>  </a:t>
                </a:r>
                <a:r>
                  <a:rPr lang="en-US" altLang="ja-JP" sz="24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24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24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24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24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105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24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24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4000" i="1" baseline="-25000" dirty="0"/>
                  <a:t>Instructor.id = teaches.id</a:t>
                </a:r>
                <a:r>
                  <a:rPr lang="en-US" sz="4000" baseline="-25000" dirty="0"/>
                  <a:t> </a:t>
                </a:r>
                <a:r>
                  <a:rPr lang="en-US" sz="2400" i="1" dirty="0"/>
                  <a:t>teaches</a:t>
                </a:r>
                <a:r>
                  <a:rPr lang="en-US" sz="2400" dirty="0"/>
                  <a:t>.</a:t>
                </a:r>
              </a:p>
              <a:p>
                <a:pPr>
                  <a:buNone/>
                </a:pPr>
                <a:endParaRPr lang="en-US" altLang="ja-JP" sz="4000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" y="685800"/>
                <a:ext cx="8991600" cy="6095999"/>
              </a:xfrm>
              <a:blipFill>
                <a:blip r:embed="rId3"/>
                <a:stretch>
                  <a:fillRect l="-136" t="-701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688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33920"/>
            <a:ext cx="9067800" cy="6224080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2965450" algn="ctr"/>
              </a:tabLst>
            </a:pPr>
            <a:r>
              <a:rPr lang="en-US" altLang="en-US" sz="2400" dirty="0"/>
              <a:t>The union operation </a:t>
            </a:r>
            <a:r>
              <a:rPr lang="en-US" altLang="en-US" sz="2400" dirty="0">
                <a:sym typeface="Symbol" panose="05050102010706020507" pitchFamily="18" charset="2"/>
              </a:rPr>
              <a:t>allows us to combine two relations </a:t>
            </a:r>
            <a:endParaRPr lang="en-US" altLang="en-US" sz="2400" dirty="0"/>
          </a:p>
          <a:p>
            <a:pPr>
              <a:lnSpc>
                <a:spcPct val="150000"/>
              </a:lnSpc>
              <a:tabLst>
                <a:tab pos="2965450" algn="ctr"/>
              </a:tabLst>
            </a:pPr>
            <a:r>
              <a:rPr lang="en-US" altLang="en-US" sz="2400" dirty="0"/>
              <a:t>Notation:  </a:t>
            </a:r>
            <a:r>
              <a:rPr lang="en-US" altLang="en-US" sz="2400" i="1" dirty="0"/>
              <a:t>r 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 </a:t>
            </a:r>
            <a:r>
              <a:rPr lang="en-US" altLang="en-US" sz="2400" i="1" dirty="0">
                <a:sym typeface="Symbol" panose="05050102010706020507" pitchFamily="18" charset="2"/>
              </a:rPr>
              <a:t>s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tabLst>
                <a:tab pos="2965450" algn="ctr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For </a:t>
            </a:r>
            <a:r>
              <a:rPr lang="en-US" altLang="en-US" sz="2400" i="1" dirty="0"/>
              <a:t>r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Symbol" panose="05050102010706020507" pitchFamily="18" charset="2"/>
              </a:rPr>
              <a:t> </a:t>
            </a:r>
            <a:r>
              <a:rPr lang="en-US" altLang="en-US" sz="2400" i="1" dirty="0"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 to be valid.</a:t>
            </a:r>
          </a:p>
          <a:p>
            <a:pPr>
              <a:lnSpc>
                <a:spcPct val="150000"/>
              </a:lnSpc>
              <a:buFont typeface="Monotype Sorts" charset="2"/>
              <a:buNone/>
              <a:tabLst>
                <a:tab pos="2965450" algn="ctr"/>
              </a:tabLst>
            </a:pPr>
            <a:r>
              <a:rPr lang="en-US" altLang="en-US" sz="2400" i="1" dirty="0">
                <a:sym typeface="Symbol" panose="05050102010706020507" pitchFamily="18" charset="2"/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1.   </a:t>
            </a:r>
            <a:r>
              <a:rPr lang="en-US" altLang="en-US" sz="2000" i="1" dirty="0">
                <a:solidFill>
                  <a:schemeClr val="tx1"/>
                </a:solidFill>
                <a:sym typeface="Symbol" panose="05050102010706020507" pitchFamily="18" charset="2"/>
              </a:rPr>
              <a:t>r,</a:t>
            </a:r>
            <a:r>
              <a:rPr lang="en-US" alt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solidFill>
                  <a:schemeClr val="tx1"/>
                </a:solidFill>
                <a:sym typeface="Symbol" panose="05050102010706020507" pitchFamily="18" charset="2"/>
              </a:rPr>
              <a:t>s</a:t>
            </a:r>
            <a:r>
              <a:rPr lang="en-US" alt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 must have the </a:t>
            </a:r>
            <a:r>
              <a:rPr lang="en-US" altLang="en-US" sz="2000" i="1" dirty="0">
                <a:solidFill>
                  <a:schemeClr val="tx1"/>
                </a:solidFill>
                <a:sym typeface="Symbol" panose="05050102010706020507" pitchFamily="18" charset="2"/>
              </a:rPr>
              <a:t>same </a:t>
            </a:r>
            <a:r>
              <a:rPr lang="en-US" altLang="en-US" sz="2000" b="1" dirty="0">
                <a:solidFill>
                  <a:schemeClr val="tx1"/>
                </a:solidFill>
                <a:sym typeface="Symbol" panose="05050102010706020507" pitchFamily="18" charset="2"/>
              </a:rPr>
              <a:t>arity</a:t>
            </a:r>
            <a:r>
              <a:rPr lang="en-US" alt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 (same number of attributes)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	2.   The attribute domains must be </a:t>
            </a:r>
            <a:r>
              <a:rPr lang="en-US" altLang="en-US" sz="2000" b="1" dirty="0">
                <a:solidFill>
                  <a:schemeClr val="tx1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example: 2</a:t>
            </a:r>
            <a:r>
              <a:rPr lang="en-US" altLang="en-US" sz="2000" baseline="30000" dirty="0">
                <a:solidFill>
                  <a:schemeClr val="tx1"/>
                </a:solidFill>
                <a:sym typeface="Symbol" panose="05050102010706020507" pitchFamily="18" charset="2"/>
              </a:rPr>
              <a:t>nd</a:t>
            </a:r>
            <a:r>
              <a:rPr lang="en-US" alt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     column of </a:t>
            </a:r>
            <a:r>
              <a:rPr lang="en-US" altLang="en-US" sz="2000" i="1" dirty="0">
                <a:sym typeface="Symbol" panose="05050102010706020507" pitchFamily="18" charset="2"/>
              </a:rPr>
              <a:t>r</a:t>
            </a:r>
            <a:r>
              <a:rPr lang="en-US" altLang="en-US" sz="2000" dirty="0">
                <a:sym typeface="Symbol" panose="05050102010706020507" pitchFamily="18" charset="2"/>
              </a:rPr>
              <a:t> deals with the same type of values as does the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     2</a:t>
            </a:r>
            <a:r>
              <a:rPr lang="en-US" altLang="en-US" sz="2000" baseline="30000" dirty="0">
                <a:sym typeface="Symbol" panose="05050102010706020507" pitchFamily="18" charset="2"/>
              </a:rPr>
              <a:t>nd </a:t>
            </a:r>
            <a:r>
              <a:rPr lang="en-US" altLang="en-US" sz="2000" dirty="0">
                <a:sym typeface="Symbol" panose="05050102010706020507" pitchFamily="18" charset="2"/>
              </a:rPr>
              <a:t>column of </a:t>
            </a:r>
            <a:r>
              <a:rPr lang="en-US" altLang="en-US" sz="2000" i="1" dirty="0">
                <a:sym typeface="Symbol" panose="05050102010706020507" pitchFamily="18" charset="2"/>
              </a:rPr>
              <a:t>s</a:t>
            </a:r>
            <a:r>
              <a:rPr lang="en-US" altLang="en-US" sz="20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50000"/>
              </a:lnSpc>
              <a:tabLst>
                <a:tab pos="2965450" algn="ctr"/>
              </a:tabLst>
            </a:pPr>
            <a:r>
              <a:rPr lang="en-US" altLang="en-US" sz="2400" dirty="0"/>
              <a:t>Example: to find all courses taught in the Fall 2017 semester, or in the Spring 2018 semester, or in both</a:t>
            </a:r>
            <a:br>
              <a:rPr lang="en-US" altLang="en-US" sz="2400" dirty="0"/>
            </a:br>
            <a:r>
              <a:rPr lang="en-US" altLang="en-US" sz="2400" dirty="0"/>
              <a:t>   </a:t>
            </a:r>
            <a:r>
              <a:rPr lang="en-US" altLang="en-US" sz="2600" dirty="0">
                <a:sym typeface="Symbol" panose="05050102010706020507" pitchFamily="18" charset="2"/>
              </a:rPr>
              <a:t></a:t>
            </a:r>
            <a:r>
              <a:rPr lang="en-US" altLang="en-US" sz="2600" i="1" baseline="-25000" dirty="0" err="1"/>
              <a:t>course_id</a:t>
            </a:r>
            <a:r>
              <a:rPr lang="en-US" altLang="en-US" sz="2600" dirty="0"/>
              <a:t> (</a:t>
            </a:r>
            <a:r>
              <a:rPr lang="en-US" altLang="en-US" sz="2600" i="1" dirty="0">
                <a:sym typeface="Symbol" panose="05050102010706020507" pitchFamily="18" charset="2"/>
              </a:rPr>
              <a:t></a:t>
            </a:r>
            <a:r>
              <a:rPr lang="en-US" altLang="en-US" sz="2600" dirty="0">
                <a:sym typeface="Symbol" panose="05050102010706020507" pitchFamily="18" charset="2"/>
              </a:rPr>
              <a:t> </a:t>
            </a:r>
            <a:r>
              <a:rPr lang="en-US" altLang="en-US" sz="26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6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600" i="1" baseline="-25000" dirty="0">
                <a:sym typeface="Symbol" panose="05050102010706020507" pitchFamily="18" charset="2"/>
              </a:rPr>
              <a:t>Fall</a:t>
            </a:r>
            <a:r>
              <a:rPr lang="ja-JP" altLang="en-US" sz="26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26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6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600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2600" dirty="0">
                <a:sym typeface="Symbol" panose="05050102010706020507" pitchFamily="18" charset="2"/>
              </a:rPr>
              <a:t>(</a:t>
            </a:r>
            <a:r>
              <a:rPr lang="en-US" altLang="ja-JP" sz="2600" i="1" dirty="0">
                <a:sym typeface="Symbol" panose="05050102010706020507" pitchFamily="18" charset="2"/>
              </a:rPr>
              <a:t>section</a:t>
            </a:r>
            <a:r>
              <a:rPr lang="en-US" altLang="ja-JP" sz="2600" dirty="0">
                <a:sym typeface="Symbol" panose="05050102010706020507" pitchFamily="18" charset="2"/>
              </a:rPr>
              <a:t>))    </a:t>
            </a:r>
            <a:br>
              <a:rPr lang="en-US" altLang="ja-JP" sz="2600" dirty="0">
                <a:sym typeface="Symbol" panose="05050102010706020507" pitchFamily="18" charset="2"/>
              </a:rPr>
            </a:br>
            <a:r>
              <a:rPr lang="en-US" altLang="ja-JP" sz="2600" dirty="0">
                <a:sym typeface="Symbol" panose="05050102010706020507" pitchFamily="18" charset="2"/>
              </a:rPr>
              <a:t>   </a:t>
            </a:r>
            <a:r>
              <a:rPr lang="en-US" altLang="ja-JP" sz="2600" i="1" baseline="-25000" dirty="0" err="1"/>
              <a:t>course_id</a:t>
            </a:r>
            <a:r>
              <a:rPr lang="en-US" altLang="ja-JP" sz="2600" dirty="0"/>
              <a:t> (</a:t>
            </a:r>
            <a:r>
              <a:rPr lang="en-US" altLang="ja-JP" sz="2600" i="1" dirty="0">
                <a:sym typeface="Symbol" panose="05050102010706020507" pitchFamily="18" charset="2"/>
              </a:rPr>
              <a:t></a:t>
            </a:r>
            <a:r>
              <a:rPr lang="en-US" altLang="ja-JP" sz="2600" dirty="0">
                <a:sym typeface="Symbol" panose="05050102010706020507" pitchFamily="18" charset="2"/>
              </a:rPr>
              <a:t> </a:t>
            </a:r>
            <a:r>
              <a:rPr lang="en-US" altLang="ja-JP" sz="26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6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600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sz="26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26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6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600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2600" dirty="0">
                <a:sym typeface="Symbol" panose="05050102010706020507" pitchFamily="18" charset="2"/>
              </a:rPr>
              <a:t>(</a:t>
            </a:r>
            <a:r>
              <a:rPr lang="en-US" altLang="ja-JP" sz="2600" i="1" dirty="0">
                <a:sym typeface="Symbol" panose="05050102010706020507" pitchFamily="18" charset="2"/>
              </a:rPr>
              <a:t>section</a:t>
            </a:r>
            <a:r>
              <a:rPr lang="en-US" altLang="ja-JP" sz="2600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50000"/>
              </a:lnSpc>
              <a:tabLst>
                <a:tab pos="2965450" algn="ctr"/>
              </a:tabLst>
            </a:pPr>
            <a:endParaRPr lang="en-US" altLang="en-US" sz="2400" dirty="0"/>
          </a:p>
          <a:p>
            <a:pPr>
              <a:lnSpc>
                <a:spcPct val="150000"/>
              </a:lnSpc>
              <a:buFont typeface="Monotype Sorts" charset="2"/>
              <a:buNone/>
              <a:tabLst>
                <a:tab pos="2965450" algn="ctr"/>
              </a:tabLst>
            </a:pPr>
            <a:endParaRPr lang="en-US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86093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09601"/>
            <a:ext cx="9043988" cy="1676399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  <a:tabLst>
                <a:tab pos="2965450" algn="ctr"/>
              </a:tabLst>
            </a:pPr>
            <a:r>
              <a:rPr lang="en-US" altLang="en-US" sz="2000" dirty="0" smtClean="0"/>
              <a:t>   </a:t>
            </a:r>
            <a:r>
              <a:rPr lang="en-US" altLang="en-US" sz="3600" dirty="0">
                <a:sym typeface="Symbol" panose="05050102010706020507" pitchFamily="18" charset="2"/>
              </a:rPr>
              <a:t></a:t>
            </a:r>
            <a:r>
              <a:rPr lang="en-US" altLang="en-US" sz="3600" i="1" baseline="-25000" dirty="0" err="1"/>
              <a:t>course_id</a:t>
            </a:r>
            <a:r>
              <a:rPr lang="en-US" altLang="en-US" sz="3600" dirty="0"/>
              <a:t> (</a:t>
            </a:r>
            <a:r>
              <a:rPr lang="en-US" altLang="en-US" sz="3600" i="1" dirty="0">
                <a:sym typeface="Symbol" panose="05050102010706020507" pitchFamily="18" charset="2"/>
              </a:rPr>
              <a:t></a:t>
            </a:r>
            <a:r>
              <a:rPr lang="en-US" altLang="en-US" sz="3600" dirty="0">
                <a:sym typeface="Symbol" panose="05050102010706020507" pitchFamily="18" charset="2"/>
              </a:rPr>
              <a:t> </a:t>
            </a:r>
            <a:r>
              <a:rPr lang="en-US" altLang="en-US" sz="36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36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Fall</a:t>
            </a:r>
            <a:r>
              <a:rPr lang="ja-JP" altLang="en-US" sz="36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36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2000" dirty="0">
                <a:sym typeface="Symbol" panose="05050102010706020507" pitchFamily="18" charset="2"/>
              </a:rPr>
              <a:t>(</a:t>
            </a:r>
            <a:r>
              <a:rPr lang="en-US" altLang="ja-JP" sz="2000" i="1" dirty="0">
                <a:sym typeface="Symbol" panose="05050102010706020507" pitchFamily="18" charset="2"/>
              </a:rPr>
              <a:t>section</a:t>
            </a:r>
            <a:r>
              <a:rPr lang="en-US" altLang="ja-JP" sz="2000" dirty="0">
                <a:sym typeface="Symbol" panose="05050102010706020507" pitchFamily="18" charset="2"/>
              </a:rPr>
              <a:t>))    </a:t>
            </a:r>
            <a:br>
              <a:rPr lang="en-US" altLang="ja-JP" sz="2000" dirty="0">
                <a:sym typeface="Symbol" panose="05050102010706020507" pitchFamily="18" charset="2"/>
              </a:rPr>
            </a:br>
            <a:r>
              <a:rPr lang="en-US" altLang="ja-JP" sz="3600" dirty="0">
                <a:sym typeface="Symbol" panose="05050102010706020507" pitchFamily="18" charset="2"/>
              </a:rPr>
              <a:t>  </a:t>
            </a:r>
            <a:r>
              <a:rPr lang="en-US" altLang="ja-JP" sz="3600" dirty="0" smtClean="0">
                <a:sym typeface="Symbol" panose="05050102010706020507" pitchFamily="18" charset="2"/>
              </a:rPr>
              <a:t></a:t>
            </a:r>
            <a:r>
              <a:rPr lang="en-US" altLang="ja-JP" sz="3600" i="1" baseline="-25000" dirty="0" err="1"/>
              <a:t>course_id</a:t>
            </a:r>
            <a:r>
              <a:rPr lang="en-US" altLang="ja-JP" sz="3600" dirty="0"/>
              <a:t> (</a:t>
            </a:r>
            <a:r>
              <a:rPr lang="en-US" altLang="ja-JP" sz="3600" i="1" dirty="0">
                <a:sym typeface="Symbol" panose="05050102010706020507" pitchFamily="18" charset="2"/>
              </a:rPr>
              <a:t></a:t>
            </a:r>
            <a:r>
              <a:rPr lang="en-US" altLang="ja-JP" sz="3600" dirty="0">
                <a:sym typeface="Symbol" panose="05050102010706020507" pitchFamily="18" charset="2"/>
              </a:rPr>
              <a:t> 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36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sz="36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36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2000" dirty="0">
                <a:sym typeface="Symbol" panose="05050102010706020507" pitchFamily="18" charset="2"/>
              </a:rPr>
              <a:t>(</a:t>
            </a:r>
            <a:r>
              <a:rPr lang="en-US" altLang="ja-JP" sz="2000" i="1" dirty="0">
                <a:sym typeface="Symbol" panose="05050102010706020507" pitchFamily="18" charset="2"/>
              </a:rPr>
              <a:t>section</a:t>
            </a:r>
            <a:r>
              <a:rPr lang="en-US" altLang="ja-JP" sz="2000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sz="3600" dirty="0"/>
          </a:p>
          <a:p>
            <a:pPr>
              <a:lnSpc>
                <a:spcPct val="140000"/>
              </a:lnSpc>
              <a:buFont typeface="Monotype Sorts" charset="2"/>
              <a:buNone/>
              <a:tabLst>
                <a:tab pos="2965450" algn="ctr"/>
              </a:tabLst>
            </a:pPr>
            <a:endParaRPr lang="en-US" altLang="en-US" sz="3600" i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046BBCE-73BA-4F9A-A63C-4CE16E87A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2385" t="1616" r="41453" b="20808"/>
          <a:stretch/>
        </p:blipFill>
        <p:spPr>
          <a:xfrm>
            <a:off x="4572000" y="2286000"/>
            <a:ext cx="1981200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63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776" y="649560"/>
            <a:ext cx="9071041" cy="4684440"/>
          </a:xfrm>
        </p:spPr>
        <p:txBody>
          <a:bodyPr/>
          <a:lstStyle/>
          <a:p>
            <a:r>
              <a:rPr lang="en-US" altLang="en-US" sz="2400" dirty="0"/>
              <a:t>The  set-intersection  operation </a:t>
            </a:r>
            <a:r>
              <a:rPr lang="en-US" altLang="en-US" sz="2400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sz="2400" dirty="0"/>
          </a:p>
          <a:p>
            <a:r>
              <a:rPr lang="en-US" altLang="en-US" sz="2400" dirty="0"/>
              <a:t>Notation: </a:t>
            </a:r>
            <a:r>
              <a:rPr lang="en-US" altLang="en-US" sz="2400" i="1" dirty="0"/>
              <a:t>r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 </a:t>
            </a:r>
            <a:r>
              <a:rPr lang="en-US" altLang="en-US" sz="2400" i="1" dirty="0"/>
              <a:t>s</a:t>
            </a:r>
            <a:endParaRPr lang="en-US" altLang="en-US" sz="2400" dirty="0"/>
          </a:p>
          <a:p>
            <a:r>
              <a:rPr lang="en-US" altLang="en-US" sz="2400" dirty="0"/>
              <a:t>Assume: </a:t>
            </a:r>
          </a:p>
          <a:p>
            <a:pPr lvl="1"/>
            <a:r>
              <a:rPr lang="en-US" altLang="en-US" sz="2400" i="1" dirty="0"/>
              <a:t>r</a:t>
            </a:r>
            <a:r>
              <a:rPr lang="en-US" altLang="en-US" sz="2400" dirty="0"/>
              <a:t>, </a:t>
            </a:r>
            <a:r>
              <a:rPr lang="en-US" altLang="en-US" sz="2400" i="1" dirty="0"/>
              <a:t>s</a:t>
            </a:r>
            <a:r>
              <a:rPr lang="en-US" altLang="en-US" sz="2400" dirty="0"/>
              <a:t> have the </a:t>
            </a:r>
            <a:r>
              <a:rPr lang="en-US" altLang="en-US" sz="2400" i="1" dirty="0"/>
              <a:t>same </a:t>
            </a:r>
            <a:r>
              <a:rPr lang="en-US" altLang="en-US" sz="2400" i="1" dirty="0" err="1"/>
              <a:t>arity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attributes of </a:t>
            </a:r>
            <a:r>
              <a:rPr lang="en-US" altLang="en-US" sz="2400" i="1" dirty="0"/>
              <a:t>r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s</a:t>
            </a:r>
            <a:r>
              <a:rPr lang="en-US" altLang="en-US" sz="2400" dirty="0"/>
              <a:t> are compatible</a:t>
            </a:r>
          </a:p>
          <a:p>
            <a:r>
              <a:rPr lang="en-US" altLang="en-US" sz="2400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    </a:t>
            </a:r>
            <a:r>
              <a:rPr lang="en-US" altLang="en-US" sz="3600" dirty="0" smtClean="0">
                <a:latin typeface="Candara" panose="020E0502030303020204" pitchFamily="34" charset="0"/>
                <a:sym typeface="Symbol" panose="05050102010706020507" pitchFamily="18" charset="2"/>
              </a:rPr>
              <a:t></a:t>
            </a:r>
            <a:r>
              <a:rPr lang="en-US" altLang="en-US" sz="3600" i="1" baseline="-25000" dirty="0" err="1">
                <a:latin typeface="Candara" panose="020E0502030303020204" pitchFamily="34" charset="0"/>
              </a:rPr>
              <a:t>course_id</a:t>
            </a:r>
            <a:r>
              <a:rPr lang="en-US" altLang="en-US" sz="3600" dirty="0">
                <a:latin typeface="Candara" panose="020E0502030303020204" pitchFamily="34" charset="0"/>
              </a:rPr>
              <a:t> (</a:t>
            </a:r>
            <a:r>
              <a:rPr lang="en-US" altLang="en-US" sz="3600" i="1" dirty="0">
                <a:latin typeface="Candara" panose="020E0502030303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3600" dirty="0">
                <a:latin typeface="Candara" panose="020E0502030303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semester=</a:t>
            </a:r>
            <a:r>
              <a:rPr lang="ja-JP" altLang="en-US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Fall</a:t>
            </a:r>
            <a:r>
              <a:rPr lang="ja-JP" altLang="en-US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”</a:t>
            </a:r>
            <a:r>
              <a:rPr lang="en-US" altLang="ja-JP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  </a:t>
            </a:r>
            <a:r>
              <a:rPr lang="el-GR" altLang="ja-JP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Λ</a:t>
            </a:r>
            <a:r>
              <a:rPr lang="en-US" altLang="ja-JP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 year=2017 </a:t>
            </a:r>
            <a:r>
              <a:rPr lang="en-US" altLang="ja-JP" sz="3600" dirty="0">
                <a:latin typeface="Candara" panose="020E0502030303020204" pitchFamily="34" charset="0"/>
                <a:sym typeface="Symbol" panose="05050102010706020507" pitchFamily="18" charset="2"/>
              </a:rPr>
              <a:t>(</a:t>
            </a:r>
            <a:r>
              <a:rPr lang="en-US" altLang="ja-JP" sz="3600" i="1" dirty="0">
                <a:latin typeface="Candara" panose="020E0502030303020204" pitchFamily="34" charset="0"/>
                <a:sym typeface="Symbol" panose="05050102010706020507" pitchFamily="18" charset="2"/>
              </a:rPr>
              <a:t>section</a:t>
            </a:r>
            <a:r>
              <a:rPr lang="en-US" altLang="ja-JP" sz="3600" dirty="0">
                <a:latin typeface="Candara" panose="020E0502030303020204" pitchFamily="34" charset="0"/>
                <a:sym typeface="Symbol" panose="05050102010706020507" pitchFamily="18" charset="2"/>
              </a:rPr>
              <a:t>)) </a:t>
            </a:r>
            <a:r>
              <a:rPr lang="en-US" altLang="en-US" sz="3600" dirty="0">
                <a:latin typeface="Candara" panose="020E0502030303020204" pitchFamily="34" charset="0"/>
                <a:sym typeface="Symbol" panose="05050102010706020507" pitchFamily="18" charset="2"/>
              </a:rPr>
              <a:t> </a:t>
            </a:r>
            <a:r>
              <a:rPr lang="en-US" altLang="ja-JP" sz="3600" dirty="0" smtClean="0">
                <a:latin typeface="Candara" panose="020E0502030303020204" pitchFamily="34" charset="0"/>
                <a:sym typeface="Symbol" panose="05050102010706020507" pitchFamily="18" charset="2"/>
              </a:rPr>
              <a:t/>
            </a:r>
            <a:br>
              <a:rPr lang="en-US" altLang="ja-JP" sz="3600" dirty="0" smtClean="0">
                <a:latin typeface="Candara" panose="020E0502030303020204" pitchFamily="34" charset="0"/>
                <a:sym typeface="Symbol" panose="05050102010706020507" pitchFamily="18" charset="2"/>
              </a:rPr>
            </a:br>
            <a:r>
              <a:rPr lang="en-US" altLang="ja-JP" sz="3600" dirty="0" smtClean="0">
                <a:latin typeface="Candara" panose="020E0502030303020204" pitchFamily="34" charset="0"/>
                <a:sym typeface="Symbol" panose="05050102010706020507" pitchFamily="18" charset="2"/>
              </a:rPr>
              <a:t></a:t>
            </a:r>
            <a:r>
              <a:rPr lang="en-US" altLang="ja-JP" sz="3600" i="1" baseline="-25000" dirty="0" err="1">
                <a:latin typeface="Candara" panose="020E0502030303020204" pitchFamily="34" charset="0"/>
              </a:rPr>
              <a:t>course_id</a:t>
            </a:r>
            <a:r>
              <a:rPr lang="en-US" altLang="ja-JP" sz="3600" dirty="0">
                <a:latin typeface="Candara" panose="020E0502030303020204" pitchFamily="34" charset="0"/>
              </a:rPr>
              <a:t> (</a:t>
            </a:r>
            <a:r>
              <a:rPr lang="en-US" altLang="ja-JP" sz="3600" i="1" dirty="0">
                <a:latin typeface="Candara" panose="020E0502030303020204" pitchFamily="34" charset="0"/>
                <a:sym typeface="Symbol" panose="05050102010706020507" pitchFamily="18" charset="2"/>
              </a:rPr>
              <a:t></a:t>
            </a:r>
            <a:r>
              <a:rPr lang="en-US" altLang="ja-JP" sz="3600" dirty="0">
                <a:latin typeface="Candara" panose="020E0502030303020204" pitchFamily="34" charset="0"/>
                <a:sym typeface="Symbol" panose="05050102010706020507" pitchFamily="18" charset="2"/>
              </a:rPr>
              <a:t> </a:t>
            </a:r>
            <a:r>
              <a:rPr lang="en-US" altLang="ja-JP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semester=</a:t>
            </a:r>
            <a:r>
              <a:rPr lang="ja-JP" altLang="en-US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Spring</a:t>
            </a:r>
            <a:r>
              <a:rPr lang="ja-JP" altLang="en-US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”</a:t>
            </a:r>
            <a:r>
              <a:rPr lang="en-US" altLang="ja-JP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  </a:t>
            </a:r>
            <a:r>
              <a:rPr lang="el-GR" altLang="ja-JP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Λ</a:t>
            </a:r>
            <a:r>
              <a:rPr lang="en-US" altLang="ja-JP" sz="3600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 year=2018 </a:t>
            </a:r>
            <a:r>
              <a:rPr lang="en-US" altLang="ja-JP" sz="3600" dirty="0">
                <a:latin typeface="Candara" panose="020E0502030303020204" pitchFamily="34" charset="0"/>
                <a:sym typeface="Symbol" panose="05050102010706020507" pitchFamily="18" charset="2"/>
              </a:rPr>
              <a:t>(</a:t>
            </a:r>
            <a:r>
              <a:rPr lang="en-US" altLang="ja-JP" sz="3600" i="1" dirty="0">
                <a:latin typeface="Candara" panose="020E0502030303020204" pitchFamily="34" charset="0"/>
                <a:sym typeface="Symbol" panose="05050102010706020507" pitchFamily="18" charset="2"/>
              </a:rPr>
              <a:t>section</a:t>
            </a:r>
            <a:r>
              <a:rPr lang="en-US" altLang="ja-JP" sz="3600" dirty="0" smtClean="0">
                <a:latin typeface="Candara" panose="020E0502030303020204" pitchFamily="34" charset="0"/>
                <a:sym typeface="Symbol" panose="05050102010706020507" pitchFamily="18" charset="2"/>
              </a:rPr>
              <a:t>))</a:t>
            </a:r>
            <a:endParaRPr lang="en-US" altLang="ja-JP" sz="3600" dirty="0">
              <a:latin typeface="Candara" panose="020E0502030303020204" pitchFamily="34" charset="0"/>
              <a:sym typeface="Symbol" panose="05050102010706020507" pitchFamily="18" charset="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D242B5-7E15-4908-A992-5D9C0D3A8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1255" t="3336" r="42285" b="43306"/>
          <a:stretch/>
        </p:blipFill>
        <p:spPr>
          <a:xfrm>
            <a:off x="5907932" y="5486400"/>
            <a:ext cx="2245468" cy="133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1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20" y="10606"/>
            <a:ext cx="9142379" cy="609600"/>
          </a:xfrm>
        </p:spPr>
        <p:txBody>
          <a:bodyPr/>
          <a:lstStyle/>
          <a:p>
            <a:r>
              <a:rPr lang="en-US" altLang="en-US" sz="2800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84" y="620206"/>
            <a:ext cx="9067800" cy="4866194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sz="2400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sz="2400" dirty="0"/>
              <a:t>Notation </a:t>
            </a:r>
            <a:r>
              <a:rPr lang="en-US" altLang="en-US" sz="2400" i="1" dirty="0"/>
              <a:t>r – s</a:t>
            </a:r>
          </a:p>
          <a:p>
            <a:r>
              <a:rPr lang="en-US" altLang="en-US" sz="2400" dirty="0"/>
              <a:t>Set differences must be taken between </a:t>
            </a:r>
            <a:r>
              <a:rPr lang="en-US" altLang="en-US" sz="2400" b="1" dirty="0">
                <a:solidFill>
                  <a:srgbClr val="002060"/>
                </a:solidFill>
              </a:rPr>
              <a:t>compatible</a:t>
            </a:r>
            <a:r>
              <a:rPr lang="en-US" altLang="en-US" sz="2400" dirty="0"/>
              <a:t> relations.</a:t>
            </a:r>
          </a:p>
          <a:p>
            <a:pPr lvl="1"/>
            <a:r>
              <a:rPr lang="en-US" altLang="en-US" sz="2400" i="1" dirty="0"/>
              <a:t>r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s</a:t>
            </a:r>
            <a:r>
              <a:rPr lang="en-US" altLang="en-US" sz="2400" dirty="0"/>
              <a:t> must have the </a:t>
            </a:r>
            <a:r>
              <a:rPr lang="en-US" altLang="en-US" sz="2400" dirty="0">
                <a:solidFill>
                  <a:srgbClr val="002060"/>
                </a:solidFill>
              </a:rPr>
              <a:t>same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arity</a:t>
            </a:r>
            <a:endParaRPr lang="en-US" altLang="en-US" sz="2400" dirty="0"/>
          </a:p>
          <a:p>
            <a:pPr lvl="1"/>
            <a:r>
              <a:rPr lang="en-US" altLang="en-US" sz="2400" dirty="0"/>
              <a:t>attribute domains of </a:t>
            </a:r>
            <a:r>
              <a:rPr lang="en-US" altLang="en-US" sz="2400" i="1" dirty="0"/>
              <a:t>r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s </a:t>
            </a:r>
            <a:r>
              <a:rPr lang="en-US" altLang="en-US" sz="2400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sz="2400" dirty="0"/>
              <a:t>Example: to find all courses taught in the Fall 2017 semester, but not in the Spring 2018 semester</a:t>
            </a:r>
            <a:br>
              <a:rPr lang="en-US" altLang="en-US" sz="2400" dirty="0"/>
            </a:br>
            <a:r>
              <a:rPr lang="en-US" altLang="en-US" sz="2400" dirty="0"/>
              <a:t>   </a:t>
            </a:r>
            <a:r>
              <a:rPr lang="en-US" altLang="en-US" dirty="0">
                <a:latin typeface="Candara" panose="020E0502030303020204" pitchFamily="34" charset="0"/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>
                <a:latin typeface="Candara" panose="020E0502030303020204" pitchFamily="34" charset="0"/>
              </a:rPr>
              <a:t>course_id</a:t>
            </a:r>
            <a:r>
              <a:rPr lang="en-US" altLang="en-US" dirty="0">
                <a:latin typeface="Candara" panose="020E0502030303020204" pitchFamily="34" charset="0"/>
              </a:rPr>
              <a:t> (</a:t>
            </a:r>
            <a:r>
              <a:rPr lang="en-US" altLang="en-US" i="1" dirty="0">
                <a:latin typeface="Candara" panose="020E0502030303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dirty="0">
                <a:latin typeface="Candara" panose="020E0502030303020204" pitchFamily="34" charset="0"/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latin typeface="Candara" panose="020E0502030303020204" pitchFamily="34" charset="0"/>
                <a:sym typeface="Symbol" panose="05050102010706020507" pitchFamily="18" charset="2"/>
              </a:rPr>
              <a:t>(</a:t>
            </a:r>
            <a:r>
              <a:rPr lang="en-US" altLang="ja-JP" i="1" dirty="0">
                <a:latin typeface="Candara" panose="020E0502030303020204" pitchFamily="34" charset="0"/>
                <a:sym typeface="Symbol" panose="05050102010706020507" pitchFamily="18" charset="2"/>
              </a:rPr>
              <a:t>section</a:t>
            </a:r>
            <a:r>
              <a:rPr lang="en-US" altLang="ja-JP" dirty="0">
                <a:latin typeface="Candara" panose="020E0502030303020204" pitchFamily="34" charset="0"/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latin typeface="Candara" panose="020E0502030303020204" pitchFamily="34" charset="0"/>
                <a:sym typeface="Symbol" panose="05050102010706020507" pitchFamily="18" charset="2"/>
              </a:rPr>
            </a:br>
            <a:r>
              <a:rPr lang="en-US" altLang="ja-JP" dirty="0">
                <a:latin typeface="Candara" panose="020E0502030303020204" pitchFamily="34" charset="0"/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>
                <a:latin typeface="Candara" panose="020E0502030303020204" pitchFamily="34" charset="0"/>
              </a:rPr>
              <a:t>course_id</a:t>
            </a:r>
            <a:r>
              <a:rPr lang="en-US" altLang="ja-JP" dirty="0">
                <a:latin typeface="Candara" panose="020E0502030303020204" pitchFamily="34" charset="0"/>
              </a:rPr>
              <a:t> (</a:t>
            </a:r>
            <a:r>
              <a:rPr lang="en-US" altLang="ja-JP" i="1" dirty="0">
                <a:latin typeface="Candara" panose="020E0502030303020204" pitchFamily="34" charset="0"/>
                <a:sym typeface="Symbol" panose="05050102010706020507" pitchFamily="18" charset="2"/>
              </a:rPr>
              <a:t></a:t>
            </a:r>
            <a:r>
              <a:rPr lang="en-US" altLang="ja-JP" dirty="0">
                <a:latin typeface="Candara" panose="020E0502030303020204" pitchFamily="34" charset="0"/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latin typeface="Candara" panose="020E0502030303020204" pitchFamily="34" charset="0"/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latin typeface="Candara" panose="020E0502030303020204" pitchFamily="34" charset="0"/>
                <a:sym typeface="Symbol" panose="05050102010706020507" pitchFamily="18" charset="2"/>
              </a:rPr>
              <a:t>(</a:t>
            </a:r>
            <a:r>
              <a:rPr lang="en-US" altLang="ja-JP" i="1" dirty="0">
                <a:latin typeface="Candara" panose="020E0502030303020204" pitchFamily="34" charset="0"/>
                <a:sym typeface="Symbol" panose="05050102010706020507" pitchFamily="18" charset="2"/>
              </a:rPr>
              <a:t>section</a:t>
            </a:r>
            <a:r>
              <a:rPr lang="en-US" altLang="ja-JP" dirty="0">
                <a:latin typeface="Candara" panose="020E0502030303020204" pitchFamily="34" charset="0"/>
                <a:sym typeface="Symbol" panose="05050102010706020507" pitchFamily="18" charset="2"/>
              </a:rPr>
              <a:t>))</a:t>
            </a:r>
          </a:p>
          <a:p>
            <a:endParaRPr lang="en-US" altLang="en-US" sz="24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4CEA55-B6FE-4CA5-8F34-E2CFAC349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0709" r="41294" b="41353"/>
          <a:stretch/>
        </p:blipFill>
        <p:spPr>
          <a:xfrm>
            <a:off x="7083358" y="5199729"/>
            <a:ext cx="1981200" cy="1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5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85800"/>
            <a:ext cx="8991600" cy="6095999"/>
          </a:xfrm>
        </p:spPr>
        <p:txBody>
          <a:bodyPr/>
          <a:lstStyle/>
          <a:p>
            <a:r>
              <a:rPr lang="en-US" altLang="en-US" sz="2400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sz="2400" dirty="0"/>
              <a:t>The assignment  operation is  denoted by </a:t>
            </a:r>
            <a:r>
              <a:rPr lang="en-US" altLang="en-US" sz="2400" dirty="0">
                <a:sym typeface="Symbol" panose="05050102010706020507" pitchFamily="18" charset="2"/>
              </a:rPr>
              <a:t></a:t>
            </a:r>
            <a:r>
              <a:rPr lang="en-US" altLang="en-US" sz="2400" dirty="0">
                <a:sym typeface="Wingdings" pitchFamily="2" charset="2"/>
              </a:rPr>
              <a:t> and </a:t>
            </a:r>
            <a:r>
              <a:rPr lang="en-US" altLang="en-US" sz="2400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/>
              <a:t>Example: Find all </a:t>
            </a:r>
            <a:r>
              <a:rPr lang="en-US" altLang="en-US" sz="2400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/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         </a:t>
            </a:r>
            <a:r>
              <a:rPr lang="en-US" altLang="en-US" sz="2400" i="1" dirty="0">
                <a:sym typeface="Symbol" panose="05050102010706020507" pitchFamily="18" charset="2"/>
              </a:rPr>
              <a:t>Physics</a:t>
            </a:r>
            <a:r>
              <a:rPr lang="en-US" altLang="en-US" sz="2400" dirty="0">
                <a:sym typeface="Symbol" panose="05050102010706020507" pitchFamily="18" charset="2"/>
              </a:rPr>
              <a:t> </a:t>
            </a:r>
            <a:r>
              <a:rPr lang="en-US" altLang="en-US" sz="2400" b="1" dirty="0">
                <a:sym typeface="Wingdings" pitchFamily="2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sz="40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40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40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4000" i="1" baseline="-25000" dirty="0">
                <a:sym typeface="Symbol" panose="05050102010706020507" pitchFamily="18" charset="2"/>
              </a:rPr>
              <a:t>”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       </a:t>
            </a:r>
            <a:r>
              <a:rPr lang="en-US" altLang="en-US" sz="2400" i="1" dirty="0">
                <a:sym typeface="Symbol" panose="05050102010706020507" pitchFamily="18" charset="2"/>
              </a:rPr>
              <a:t>Music</a:t>
            </a:r>
            <a:r>
              <a:rPr lang="en-US" altLang="en-US" sz="2400" dirty="0">
                <a:sym typeface="Symbol" panose="05050102010706020507" pitchFamily="18" charset="2"/>
              </a:rPr>
              <a:t> </a:t>
            </a:r>
            <a:r>
              <a:rPr lang="en-US" altLang="en-US" sz="2400" b="1" dirty="0">
                <a:sym typeface="Wingdings" pitchFamily="2" charset="2"/>
              </a:rPr>
              <a:t> </a:t>
            </a:r>
            <a:r>
              <a:rPr lang="en-US" altLang="en-US" sz="2800" i="1" dirty="0">
                <a:sym typeface="Symbol" panose="05050102010706020507" pitchFamily="18" charset="2"/>
              </a:rPr>
              <a:t></a:t>
            </a:r>
            <a:r>
              <a:rPr lang="en-US" altLang="en-US" sz="2800" dirty="0">
                <a:sym typeface="Symbol" panose="05050102010706020507" pitchFamily="18" charset="2"/>
              </a:rPr>
              <a:t> 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       </a:t>
            </a:r>
            <a:r>
              <a:rPr lang="en-US" altLang="en-US" sz="2400" i="1" dirty="0">
                <a:sym typeface="Symbol" panose="05050102010706020507" pitchFamily="18" charset="2"/>
              </a:rPr>
              <a:t>Physics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 </a:t>
            </a:r>
            <a:r>
              <a:rPr lang="en-US" altLang="en-US" sz="2400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05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917057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85801"/>
            <a:ext cx="8991600" cy="3505199"/>
          </a:xfrm>
        </p:spPr>
        <p:txBody>
          <a:bodyPr/>
          <a:lstStyle/>
          <a:p>
            <a:r>
              <a:rPr lang="en-US" altLang="en-US" sz="2400" dirty="0" smtClean="0"/>
              <a:t>The results of relational-algebra expressions do not have a name that we can use to refer to them.  The  rename operator,  </a:t>
            </a:r>
            <a:r>
              <a:rPr lang="en-US" altLang="en-US" sz="2400" i="1" dirty="0" smtClean="0">
                <a:sym typeface="Symbol" panose="05050102010706020507" pitchFamily="18" charset="2"/>
              </a:rPr>
              <a:t> ,</a:t>
            </a:r>
            <a:r>
              <a:rPr lang="en-US" altLang="en-US" sz="2400" dirty="0" smtClean="0">
                <a:sym typeface="Symbol" panose="05050102010706020507" pitchFamily="18" charset="2"/>
              </a:rPr>
              <a:t>  is provided </a:t>
            </a:r>
            <a:r>
              <a:rPr lang="en-US" altLang="en-US" sz="2400" i="1" dirty="0" smtClean="0"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sz="2400" dirty="0" smtClean="0"/>
              <a:t>The expression:</a:t>
            </a:r>
          </a:p>
          <a:p>
            <a:pPr>
              <a:buNone/>
            </a:pPr>
            <a:r>
              <a:rPr lang="en-US" altLang="en-US" sz="2400" dirty="0" smtClean="0"/>
              <a:t>                  </a:t>
            </a:r>
            <a:r>
              <a:rPr lang="en-US" altLang="en-US" sz="2400" i="1" dirty="0" smtClean="0">
                <a:sym typeface="Symbol" panose="05050102010706020507" pitchFamily="18" charset="2"/>
              </a:rPr>
              <a:t></a:t>
            </a:r>
            <a:r>
              <a:rPr lang="en-US" altLang="en-US" sz="2400" i="1" baseline="-25000" dirty="0" smtClean="0">
                <a:sym typeface="Symbol" panose="05050102010706020507" pitchFamily="18" charset="2"/>
              </a:rPr>
              <a:t>x</a:t>
            </a:r>
            <a:r>
              <a:rPr lang="en-US" altLang="en-US" sz="2400" i="1" dirty="0" smtClean="0"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ym typeface="Symbol" panose="05050102010706020507" pitchFamily="18" charset="2"/>
              </a:rPr>
              <a:t>(</a:t>
            </a:r>
            <a:r>
              <a:rPr lang="en-US" altLang="en-US" sz="2400" i="1" dirty="0" smtClean="0">
                <a:sym typeface="Symbol" panose="05050102010706020507" pitchFamily="18" charset="2"/>
              </a:rPr>
              <a:t>E</a:t>
            </a:r>
            <a:r>
              <a:rPr lang="en-US" altLang="en-US" sz="2400" dirty="0" smtClean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 smtClean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sz="2400" i="1" dirty="0" smtClean="0">
                <a:sym typeface="Symbol" panose="05050102010706020507" pitchFamily="18" charset="2"/>
              </a:rPr>
              <a:t>E</a:t>
            </a:r>
            <a:r>
              <a:rPr lang="en-US" altLang="en-US" sz="2400" dirty="0" smtClean="0">
                <a:sym typeface="Symbol" panose="05050102010706020507" pitchFamily="18" charset="2"/>
              </a:rPr>
              <a:t> under the name </a:t>
            </a:r>
            <a:r>
              <a:rPr lang="en-US" altLang="en-US" sz="2400" i="1" dirty="0" smtClean="0">
                <a:sym typeface="Symbol" panose="05050102010706020507" pitchFamily="18" charset="2"/>
              </a:rPr>
              <a:t>x</a:t>
            </a:r>
            <a:endParaRPr lang="en-US" altLang="en-US" sz="2400" i="1" dirty="0" smtClean="0"/>
          </a:p>
          <a:p>
            <a:r>
              <a:rPr lang="en-US" altLang="en-US" sz="2400" dirty="0" smtClean="0"/>
              <a:t>Another form of the rename operation:</a:t>
            </a:r>
          </a:p>
          <a:p>
            <a:pPr>
              <a:buNone/>
            </a:pPr>
            <a:r>
              <a:rPr lang="en-US" altLang="en-US" sz="2400" dirty="0" smtClean="0"/>
              <a:t>                 </a:t>
            </a:r>
            <a:r>
              <a:rPr lang="en-US" altLang="en-US" sz="2400" i="1" dirty="0" smtClean="0">
                <a:sym typeface="Symbol" panose="05050102010706020507" pitchFamily="18" charset="2"/>
              </a:rPr>
              <a:t></a:t>
            </a:r>
            <a:r>
              <a:rPr lang="en-US" altLang="en-US" sz="2400" i="1" baseline="-25000" dirty="0" smtClean="0">
                <a:sym typeface="Symbol" panose="05050102010706020507" pitchFamily="18" charset="2"/>
              </a:rPr>
              <a:t>x(A1,A2, .. An) </a:t>
            </a:r>
            <a:r>
              <a:rPr lang="en-US" altLang="en-US" sz="2400" dirty="0" smtClean="0">
                <a:sym typeface="Symbol" panose="05050102010706020507" pitchFamily="18" charset="2"/>
              </a:rPr>
              <a:t>(</a:t>
            </a:r>
            <a:r>
              <a:rPr lang="en-US" altLang="en-US" sz="2400" i="1" dirty="0" smtClean="0">
                <a:sym typeface="Symbol" panose="05050102010706020507" pitchFamily="18" charset="2"/>
              </a:rPr>
              <a:t>E</a:t>
            </a:r>
            <a:r>
              <a:rPr lang="en-US" altLang="en-US" sz="2400" dirty="0" smtClean="0">
                <a:sym typeface="Symbol" panose="05050102010706020507" pitchFamily="18" charset="2"/>
              </a:rPr>
              <a:t>)</a:t>
            </a:r>
            <a:endParaRPr lang="en-US" altLang="en-US" sz="2400" dirty="0" smtClean="0"/>
          </a:p>
          <a:p>
            <a:endParaRPr lang="en-US" alt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0" y="5562600"/>
            <a:ext cx="887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i="1" dirty="0" smtClean="0">
                <a:sym typeface="Symbol" panose="05050102010706020507" pitchFamily="18" charset="2"/>
              </a:rPr>
              <a:t> (</a:t>
            </a:r>
            <a:r>
              <a:rPr lang="en-US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Tempred</a:t>
            </a:r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i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r>
              <a:rPr lang="en-US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color=‘red’  </a:t>
            </a:r>
            <a:r>
              <a:rPr lang="en-US" altLang="en-US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Boats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⋈</a:t>
            </a:r>
            <a:r>
              <a:rPr lang="en-US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Reserves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en-US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1" dirty="0">
                <a:sym typeface="Symbol" panose="05050102010706020507" pitchFamily="18" charset="2"/>
              </a:rPr>
              <a:t> </a:t>
            </a:r>
            <a:r>
              <a:rPr lang="en-US" dirty="0" err="1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Tempgreen</a:t>
            </a:r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r>
              <a:rPr lang="en-US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l-GR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color=‘green’ </a:t>
            </a:r>
            <a:r>
              <a:rPr lang="en-US" altLang="en-US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Boats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⋈</a:t>
            </a:r>
            <a:r>
              <a:rPr lang="en-US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Reserves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i="1" baseline="-2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altLang="en-US" dirty="0" err="1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empred</a:t>
            </a:r>
            <a:r>
              <a:rPr lang="en-US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tx2"/>
                </a:solidFill>
              </a:rPr>
              <a:t>∩</a:t>
            </a:r>
            <a:r>
              <a:rPr lang="en-US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Tempgreen</a:t>
            </a:r>
            <a:r>
              <a:rPr lang="en-US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)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⋈ </a:t>
            </a:r>
            <a:r>
              <a:rPr lang="en-US" altLang="en-US" dirty="0">
                <a:solidFill>
                  <a:schemeClr val="tx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Sailors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l-GR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53001"/>
            <a:ext cx="9410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l-G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ρ(</a:t>
            </a:r>
            <a:r>
              <a:rPr lang="en-US" sz="28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T(1</a:t>
            </a:r>
            <a:r>
              <a:rPr lang="en-US" sz="2800" b="1" i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→</a:t>
            </a:r>
            <a:r>
              <a:rPr lang="en-US" altLang="en-US" sz="2800" b="1" i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instructor.ID</a:t>
            </a:r>
            <a:r>
              <a:rPr lang="en-US" sz="2800" b="1" i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,5→</a:t>
            </a:r>
            <a:r>
              <a:rPr lang="en-US" altLang="en-US" sz="2800" b="1" i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teaches.ID</a:t>
            </a:r>
            <a:r>
              <a:rPr lang="en-US" sz="2800" b="1" i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)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,</a:t>
            </a:r>
            <a:r>
              <a:rPr lang="en-US" alt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en-US" alt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instructor  X  </a:t>
            </a:r>
            <a:r>
              <a:rPr lang="en-US" alt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teaches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)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395950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err="1">
                <a:latin typeface="Arial Narrow" panose="020B0606020202030204" pitchFamily="34" charset="0"/>
              </a:rPr>
              <a:t>REPORT←ρ</a:t>
            </a:r>
            <a:r>
              <a:rPr lang="en-CA" sz="2000" b="1" dirty="0">
                <a:latin typeface="Arial Narrow" panose="020B0606020202030204" pitchFamily="34" charset="0"/>
              </a:rPr>
              <a:t>(</a:t>
            </a:r>
            <a:r>
              <a:rPr lang="en-CA" sz="2000" b="1" baseline="-25000" dirty="0" err="1">
                <a:latin typeface="Arial Narrow" panose="020B0606020202030204" pitchFamily="34" charset="0"/>
              </a:rPr>
              <a:t>Ssn</a:t>
            </a:r>
            <a:r>
              <a:rPr lang="en-CA" sz="2000" b="1" baseline="-25000" dirty="0">
                <a:latin typeface="Arial Narrow" panose="020B0606020202030204" pitchFamily="34" charset="0"/>
              </a:rPr>
              <a:t>, </a:t>
            </a:r>
            <a:r>
              <a:rPr lang="en-CA" sz="2000" b="1" baseline="-25000" dirty="0" err="1">
                <a:latin typeface="Arial Narrow" panose="020B0606020202030204" pitchFamily="34" charset="0"/>
              </a:rPr>
              <a:t>Net_salary</a:t>
            </a:r>
            <a:r>
              <a:rPr lang="en-CA" sz="2000" b="1" baseline="-25000" dirty="0">
                <a:latin typeface="Arial Narrow" panose="020B0606020202030204" pitchFamily="34" charset="0"/>
              </a:rPr>
              <a:t>, Bonus, Tax</a:t>
            </a:r>
            <a:r>
              <a:rPr lang="en-CA" sz="2000" b="1" dirty="0">
                <a:latin typeface="Arial Narrow" panose="020B0606020202030204" pitchFamily="34" charset="0"/>
              </a:rPr>
              <a:t>)(π</a:t>
            </a:r>
            <a:r>
              <a:rPr lang="en-CA" sz="2000" b="1" baseline="-25000" dirty="0" err="1">
                <a:latin typeface="Arial Narrow" panose="020B0606020202030204" pitchFamily="34" charset="0"/>
              </a:rPr>
              <a:t>Ssn</a:t>
            </a:r>
            <a:r>
              <a:rPr lang="en-CA" sz="2000" b="1" baseline="-25000" dirty="0">
                <a:latin typeface="Arial Narrow" panose="020B0606020202030204" pitchFamily="34" charset="0"/>
              </a:rPr>
              <a:t>, Salary</a:t>
            </a:r>
            <a:r>
              <a:rPr lang="en-CA" sz="2000" b="1" dirty="0">
                <a:latin typeface="Arial Narrow" panose="020B0606020202030204" pitchFamily="34" charset="0"/>
              </a:rPr>
              <a:t> </a:t>
            </a:r>
            <a:r>
              <a:rPr lang="en-CA" sz="2000" b="1" baseline="-25000" dirty="0">
                <a:latin typeface="Arial Narrow" panose="020B0606020202030204" pitchFamily="34" charset="0"/>
              </a:rPr>
              <a:t>–</a:t>
            </a:r>
            <a:r>
              <a:rPr lang="en-CA" sz="2000" b="1" dirty="0">
                <a:latin typeface="Arial Narrow" panose="020B0606020202030204" pitchFamily="34" charset="0"/>
              </a:rPr>
              <a:t> </a:t>
            </a:r>
            <a:r>
              <a:rPr lang="en-CA" sz="2000" b="1" baseline="-25000" dirty="0">
                <a:latin typeface="Arial Narrow" panose="020B0606020202030204" pitchFamily="34" charset="0"/>
              </a:rPr>
              <a:t>Deduction, 2000 *</a:t>
            </a:r>
            <a:r>
              <a:rPr lang="en-CA" sz="2000" b="1" baseline="-25000" dirty="0" err="1">
                <a:latin typeface="Arial Narrow" panose="020B0606020202030204" pitchFamily="34" charset="0"/>
              </a:rPr>
              <a:t>Yrs_service</a:t>
            </a:r>
            <a:r>
              <a:rPr lang="en-CA" sz="2000" b="1" baseline="-25000" dirty="0">
                <a:latin typeface="Arial Narrow" panose="020B0606020202030204" pitchFamily="34" charset="0"/>
              </a:rPr>
              <a:t>, 0.25 *Salary</a:t>
            </a:r>
            <a:r>
              <a:rPr lang="en-CA" sz="2000" b="1" dirty="0">
                <a:latin typeface="Arial Narrow" panose="020B0606020202030204" pitchFamily="34" charset="0"/>
              </a:rPr>
              <a:t>(EMPLOYEE))</a:t>
            </a:r>
            <a:endParaRPr lang="en-US" sz="20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246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85800"/>
            <a:ext cx="8991600" cy="6096000"/>
          </a:xfrm>
        </p:spPr>
        <p:txBody>
          <a:bodyPr/>
          <a:lstStyle/>
          <a:p>
            <a:r>
              <a:rPr lang="en-US" altLang="en-US" sz="2400" dirty="0"/>
              <a:t>There is more than one way to write a query in relational algebra. </a:t>
            </a:r>
          </a:p>
          <a:p>
            <a:r>
              <a:rPr lang="en-US" altLang="en-US" sz="2400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sz="2400" dirty="0"/>
              <a:t>Query 1</a:t>
            </a:r>
          </a:p>
          <a:p>
            <a:pPr>
              <a:buNone/>
            </a:pPr>
            <a:r>
              <a:rPr lang="en-US" altLang="en-US" sz="2400" i="1" dirty="0">
                <a:sym typeface="Symbol" panose="05050102010706020507" pitchFamily="18" charset="2"/>
              </a:rPr>
              <a:t>      </a:t>
            </a:r>
            <a:r>
              <a:rPr lang="en-US" altLang="en-US" sz="4000" i="1" dirty="0" smtClean="0">
                <a:sym typeface="Symbol" panose="05050102010706020507" pitchFamily="18" charset="2"/>
              </a:rPr>
              <a:t></a:t>
            </a:r>
            <a:r>
              <a:rPr lang="en-US" altLang="en-US" sz="4000" dirty="0" smtClean="0">
                <a:sym typeface="Symbol" panose="05050102010706020507" pitchFamily="18" charset="2"/>
              </a:rPr>
              <a:t> </a:t>
            </a:r>
            <a:r>
              <a:rPr lang="en-US" altLang="en-US" sz="40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40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40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4000" i="1" baseline="-25000" dirty="0">
                <a:sym typeface="Symbol" panose="05050102010706020507" pitchFamily="18" charset="2"/>
              </a:rPr>
              <a:t>” </a:t>
            </a:r>
            <a:r>
              <a:rPr lang="en-US" altLang="en-US" sz="4000" dirty="0">
                <a:sym typeface="Symbol" panose="05050102010706020507" pitchFamily="18" charset="2"/>
              </a:rPr>
              <a:t></a:t>
            </a:r>
            <a:r>
              <a:rPr lang="ja-JP" altLang="en-US" sz="40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4000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sz="4000" baseline="-25000" dirty="0">
                <a:sym typeface="Symbol" panose="05050102010706020507" pitchFamily="18" charset="2"/>
              </a:rPr>
              <a:t>90,000</a:t>
            </a:r>
            <a:r>
              <a:rPr lang="en-US" altLang="ja-JP" sz="4000" dirty="0">
                <a:sym typeface="Symbol" panose="05050102010706020507" pitchFamily="18" charset="2"/>
              </a:rPr>
              <a:t>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105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Query 2</a:t>
            </a:r>
            <a:endParaRPr lang="en-US" altLang="en-US" sz="2400" dirty="0"/>
          </a:p>
          <a:p>
            <a:pPr>
              <a:buNone/>
            </a:pPr>
            <a:r>
              <a:rPr lang="en-US" altLang="en-US" sz="2400" i="1" dirty="0">
                <a:sym typeface="Symbol" panose="05050102010706020507" pitchFamily="18" charset="2"/>
              </a:rPr>
              <a:t>   </a:t>
            </a:r>
            <a:r>
              <a:rPr lang="en-US" altLang="en-US" sz="4000" i="1" dirty="0" smtClean="0">
                <a:sym typeface="Symbol" panose="05050102010706020507" pitchFamily="18" charset="2"/>
              </a:rPr>
              <a:t></a:t>
            </a:r>
            <a:r>
              <a:rPr lang="en-US" altLang="en-US" sz="4000" dirty="0" smtClean="0">
                <a:sym typeface="Symbol" panose="05050102010706020507" pitchFamily="18" charset="2"/>
              </a:rPr>
              <a:t> </a:t>
            </a:r>
            <a:r>
              <a:rPr lang="en-US" altLang="en-US" sz="40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40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40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4000" i="1" baseline="-25000" dirty="0">
                <a:sym typeface="Symbol" panose="05050102010706020507" pitchFamily="18" charset="2"/>
              </a:rPr>
              <a:t>” </a:t>
            </a:r>
            <a:r>
              <a:rPr lang="en-US" altLang="ja-JP" sz="4000" dirty="0">
                <a:sym typeface="Symbol" panose="05050102010706020507" pitchFamily="18" charset="2"/>
              </a:rPr>
              <a:t>(</a:t>
            </a:r>
            <a:r>
              <a:rPr lang="en-US" altLang="en-US" sz="4000" i="1" dirty="0">
                <a:sym typeface="Symbol" panose="05050102010706020507" pitchFamily="18" charset="2"/>
              </a:rPr>
              <a:t></a:t>
            </a:r>
            <a:r>
              <a:rPr lang="en-US" altLang="en-US" sz="4000" dirty="0">
                <a:sym typeface="Symbol" panose="05050102010706020507" pitchFamily="18" charset="2"/>
              </a:rPr>
              <a:t> </a:t>
            </a:r>
            <a:r>
              <a:rPr lang="en-US" altLang="en-US" sz="4000" i="1" baseline="-25000" dirty="0">
                <a:sym typeface="Symbol" panose="05050102010706020507" pitchFamily="18" charset="2"/>
              </a:rPr>
              <a:t>s</a:t>
            </a:r>
            <a:r>
              <a:rPr lang="en-US" altLang="ja-JP" sz="4000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sz="4000" i="1" dirty="0">
                <a:sym typeface="Symbol" panose="05050102010706020507" pitchFamily="18" charset="2"/>
              </a:rPr>
              <a:t>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105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40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40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71371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Equivalent Queries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" y="685800"/>
                <a:ext cx="8991599" cy="6095999"/>
              </a:xfrm>
            </p:spPr>
            <p:txBody>
              <a:bodyPr/>
              <a:lstStyle/>
              <a:p>
                <a:r>
                  <a:rPr lang="en-US" altLang="en-US" sz="2400" dirty="0">
                    <a:latin typeface="Candara" panose="020E0502030303020204" pitchFamily="34" charset="0"/>
                  </a:rPr>
                  <a:t>There is more than one way to write a query in relational algebra.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2400" dirty="0">
                    <a:latin typeface="Candara" panose="020E0502030303020204" pitchFamily="34" charset="0"/>
                  </a:rPr>
                  <a:t>Example:  </a:t>
                </a:r>
                <a:r>
                  <a:rPr lang="en-US" altLang="en-US" sz="2400" dirty="0" smtClean="0">
                    <a:latin typeface="Candara" panose="020E0502030303020204" pitchFamily="34" charset="0"/>
                  </a:rPr>
                  <a:t>Find </a:t>
                </a:r>
                <a:r>
                  <a:rPr lang="en-US" altLang="en-US" sz="2400" dirty="0">
                    <a:latin typeface="Candara" panose="020E0502030303020204" pitchFamily="34" charset="0"/>
                  </a:rPr>
                  <a:t>information about courses taught by instructors in the Physics department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2400" dirty="0">
                    <a:latin typeface="Candara" panose="020E0502030303020204" pitchFamily="34" charset="0"/>
                  </a:rPr>
                  <a:t>Query 1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2400" i="1" dirty="0">
                    <a:latin typeface="Candara" panose="020E0502030303020204" pitchFamily="34" charset="0"/>
                    <a:sym typeface="Symbol" panose="05050102010706020507" pitchFamily="18" charset="2"/>
                  </a:rPr>
                  <a:t>      </a:t>
                </a:r>
                <a:r>
                  <a:rPr lang="en-US" altLang="en-US" sz="3200" i="1" dirty="0" smtClean="0">
                    <a:latin typeface="Candara" panose="020E0502030303020204" pitchFamily="34" charset="0"/>
                    <a:sym typeface="Symbol" panose="05050102010706020507" pitchFamily="18" charset="2"/>
                  </a:rPr>
                  <a:t></a:t>
                </a:r>
                <a:r>
                  <a:rPr lang="en-US" altLang="en-US" sz="3200" i="1" baseline="-25000" dirty="0" err="1">
                    <a:latin typeface="Candara" panose="020E0502030303020204" pitchFamily="34" charset="0"/>
                    <a:sym typeface="Symbol" panose="05050102010706020507" pitchFamily="18" charset="2"/>
                  </a:rPr>
                  <a:t>dept_name</a:t>
                </a:r>
                <a:r>
                  <a:rPr lang="en-US" altLang="en-US" sz="3200" i="1" baseline="-250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=</a:t>
                </a:r>
                <a:r>
                  <a:rPr lang="ja-JP" altLang="en-US" sz="3200" i="1" baseline="-250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“</a:t>
                </a:r>
                <a:r>
                  <a:rPr lang="en-US" altLang="ja-JP" sz="3200" i="1" baseline="-250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Physics</a:t>
                </a:r>
                <a:r>
                  <a:rPr lang="ja-JP" altLang="en-US" sz="3200" i="1" baseline="-250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” </a:t>
                </a:r>
                <a:r>
                  <a:rPr lang="en-US" altLang="ja-JP" sz="1800" i="1" dirty="0">
                    <a:latin typeface="Candara" panose="020E0502030303020204" pitchFamily="34" charset="0"/>
                    <a:sym typeface="Symbol" panose="05050102010706020507" pitchFamily="18" charset="2"/>
                  </a:rPr>
                  <a:t>(i</a:t>
                </a:r>
                <a:r>
                  <a:rPr lang="en-US" altLang="en-US" sz="1800" i="1" dirty="0">
                    <a:latin typeface="Candara" panose="020E0502030303020204" pitchFamily="34" charset="0"/>
                    <a:sym typeface="Symbol" panose="05050102010706020507" pitchFamily="18" charset="2"/>
                  </a:rPr>
                  <a:t>nstructor</a:t>
                </a:r>
                <a:r>
                  <a:rPr lang="en-US" altLang="en-US" sz="18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3200" i="1" baseline="-25000" dirty="0">
                    <a:latin typeface="Candara" panose="020E0502030303020204" pitchFamily="34" charset="0"/>
                  </a:rPr>
                  <a:t>instructor.ID = teaches.ID</a:t>
                </a:r>
                <a:r>
                  <a:rPr lang="en-US" sz="3200" baseline="-25000" dirty="0">
                    <a:latin typeface="Candara" panose="020E0502030303020204" pitchFamily="34" charset="0"/>
                  </a:rPr>
                  <a:t> </a:t>
                </a:r>
                <a:r>
                  <a:rPr lang="en-US" sz="1800" i="1" dirty="0">
                    <a:latin typeface="Candara" panose="020E0502030303020204" pitchFamily="34" charset="0"/>
                  </a:rPr>
                  <a:t>teaches)</a:t>
                </a:r>
                <a:endParaRPr lang="en-US" altLang="en-US" sz="1800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ja-JP" sz="1050" dirty="0">
                    <a:latin typeface="Candara" panose="020E050203030302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400" dirty="0" smtClean="0">
                    <a:latin typeface="Candara" panose="020E0502030303020204" pitchFamily="34" charset="0"/>
                    <a:sym typeface="Symbol" panose="05050102010706020507" pitchFamily="18" charset="2"/>
                  </a:rPr>
                  <a:t>Query </a:t>
                </a:r>
                <a:r>
                  <a:rPr lang="en-US" altLang="en-US" sz="24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2</a:t>
                </a:r>
                <a:endParaRPr lang="en-US" altLang="en-US" sz="2400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en-US" sz="1800" i="1" dirty="0">
                    <a:latin typeface="Candara" panose="020E0502030303020204" pitchFamily="34" charset="0"/>
                    <a:sym typeface="Symbol" panose="05050102010706020507" pitchFamily="18" charset="2"/>
                  </a:rPr>
                  <a:t>      </a:t>
                </a:r>
                <a:r>
                  <a:rPr lang="en-US" altLang="en-US" sz="1800" i="1" dirty="0" smtClean="0">
                    <a:latin typeface="Candara" panose="020E0502030303020204" pitchFamily="34" charset="0"/>
                    <a:sym typeface="Symbol" panose="05050102010706020507" pitchFamily="18" charset="2"/>
                  </a:rPr>
                  <a:t>(</a:t>
                </a:r>
                <a:r>
                  <a:rPr lang="en-US" altLang="en-US" sz="3200" i="1" dirty="0">
                    <a:latin typeface="Candara" panose="020E0502030303020204" pitchFamily="34" charset="0"/>
                    <a:sym typeface="Symbol" panose="05050102010706020507" pitchFamily="18" charset="2"/>
                  </a:rPr>
                  <a:t></a:t>
                </a:r>
                <a:r>
                  <a:rPr lang="en-US" altLang="en-US" sz="3200" i="1" baseline="-25000" dirty="0" err="1">
                    <a:latin typeface="Candara" panose="020E0502030303020204" pitchFamily="34" charset="0"/>
                    <a:sym typeface="Symbol" panose="05050102010706020507" pitchFamily="18" charset="2"/>
                  </a:rPr>
                  <a:t>dept_name</a:t>
                </a:r>
                <a:r>
                  <a:rPr lang="en-US" altLang="en-US" sz="3200" i="1" baseline="-250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=</a:t>
                </a:r>
                <a:r>
                  <a:rPr lang="ja-JP" altLang="en-US" sz="3200" i="1" baseline="-250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“</a:t>
                </a:r>
                <a:r>
                  <a:rPr lang="en-US" altLang="ja-JP" sz="3200" i="1" baseline="-250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Physics</a:t>
                </a:r>
                <a:r>
                  <a:rPr lang="ja-JP" altLang="en-US" sz="3200" i="1" baseline="-250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” </a:t>
                </a:r>
                <a:r>
                  <a:rPr lang="en-US" altLang="ja-JP" sz="1800" i="1" dirty="0">
                    <a:latin typeface="Candara" panose="020E0502030303020204" pitchFamily="34" charset="0"/>
                    <a:sym typeface="Symbol" panose="05050102010706020507" pitchFamily="18" charset="2"/>
                  </a:rPr>
                  <a:t>(i</a:t>
                </a:r>
                <a:r>
                  <a:rPr lang="en-US" altLang="en-US" sz="1800" i="1" dirty="0">
                    <a:latin typeface="Candara" panose="020E0502030303020204" pitchFamily="34" charset="0"/>
                    <a:sym typeface="Symbol" panose="05050102010706020507" pitchFamily="18" charset="2"/>
                  </a:rPr>
                  <a:t>nstructor))</a:t>
                </a:r>
                <a:r>
                  <a:rPr lang="en-US" altLang="en-US" sz="18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3200" i="1" baseline="-25000" dirty="0">
                    <a:latin typeface="Candara" panose="020E0502030303020204" pitchFamily="34" charset="0"/>
                  </a:rPr>
                  <a:t>instructor.ID = teaches.ID</a:t>
                </a:r>
                <a:r>
                  <a:rPr lang="en-US" sz="3200" baseline="-25000" dirty="0">
                    <a:latin typeface="Candara" panose="020E0502030303020204" pitchFamily="34" charset="0"/>
                  </a:rPr>
                  <a:t> </a:t>
                </a:r>
                <a:r>
                  <a:rPr lang="en-US" sz="1800" i="1" dirty="0">
                    <a:latin typeface="Candara" panose="020E0502030303020204" pitchFamily="34" charset="0"/>
                  </a:rPr>
                  <a:t>teaches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ja-JP" sz="1050" dirty="0">
                    <a:latin typeface="Candara" panose="020E050203030302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400" dirty="0" smtClean="0">
                    <a:latin typeface="Candara" panose="020E0502030303020204" pitchFamily="34" charset="0"/>
                    <a:sym typeface="Symbol" panose="05050102010706020507" pitchFamily="18" charset="2"/>
                  </a:rPr>
                  <a:t>The </a:t>
                </a:r>
                <a:r>
                  <a:rPr lang="en-US" altLang="en-US" sz="24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two queries are not identical; they are, however, equivalent </a:t>
                </a:r>
                <a:r>
                  <a:rPr lang="en-US" altLang="en-US" sz="2400" dirty="0" smtClean="0">
                    <a:latin typeface="Candara" panose="020E0502030303020204" pitchFamily="34" charset="0"/>
                    <a:sym typeface="Symbol" panose="05050102010706020507" pitchFamily="18" charset="2"/>
                  </a:rPr>
                  <a:t>-they </a:t>
                </a:r>
                <a:r>
                  <a:rPr lang="en-US" altLang="en-US" sz="2400" dirty="0">
                    <a:latin typeface="Candara" panose="020E0502030303020204" pitchFamily="34" charset="0"/>
                    <a:sym typeface="Symbol" panose="05050102010706020507" pitchFamily="18" charset="2"/>
                  </a:rPr>
                  <a:t>give the same result on any database.</a:t>
                </a:r>
              </a:p>
              <a:p>
                <a:pPr>
                  <a:lnSpc>
                    <a:spcPct val="15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sz="4000" dirty="0">
                  <a:latin typeface="Candara" panose="020E0502030303020204" pitchFamily="34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sz="4000" dirty="0">
                  <a:latin typeface="Candara" panose="020E0502030303020204" pitchFamily="3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" y="685800"/>
                <a:ext cx="8991599" cy="6095999"/>
              </a:xfrm>
              <a:blipFill>
                <a:blip r:embed="rId3"/>
                <a:stretch>
                  <a:fillRect l="-1085" t="-801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684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 noChangeArrowheads="1"/>
          </p:cNvSpPr>
          <p:nvPr>
            <p:ph type="title"/>
          </p:nvPr>
        </p:nvSpPr>
        <p:spPr>
          <a:xfrm>
            <a:off x="-23812" y="533401"/>
            <a:ext cx="9144000" cy="914399"/>
          </a:xfrm>
        </p:spPr>
        <p:txBody>
          <a:bodyPr/>
          <a:lstStyle/>
          <a:p>
            <a:pPr algn="ctr"/>
            <a:r>
              <a:rPr lang="en-US" altLang="en-US" sz="3200" dirty="0" smtClean="0">
                <a:latin typeface="Verdana" panose="020B0604030504040204" pitchFamily="34" charset="0"/>
              </a:rPr>
              <a:t> </a:t>
            </a:r>
            <a:endParaRPr lang="en-US" altLang="en-US" sz="3200" dirty="0" smtClean="0">
              <a:latin typeface="Verdana" panose="020B0604030504040204" pitchFamily="34" charset="0"/>
            </a:endParaRPr>
          </a:p>
        </p:txBody>
      </p:sp>
      <p:sp>
        <p:nvSpPr>
          <p:cNvPr id="4" name="Title 5"/>
          <p:cNvSpPr txBox="1">
            <a:spLocks noChangeArrowheads="1"/>
          </p:cNvSpPr>
          <p:nvPr/>
        </p:nvSpPr>
        <p:spPr bwMode="auto">
          <a:xfrm>
            <a:off x="0" y="1447800"/>
            <a:ext cx="9120188" cy="35814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 </a:t>
            </a:r>
            <a:r>
              <a:rPr lang="en-US" altLang="en-US" sz="6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</a:p>
          <a:p>
            <a:pPr algn="ctr"/>
            <a:r>
              <a:rPr lang="en-US" altLang="en-US" sz="6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  <a:endParaRPr lang="en-US" altLang="en-US" sz="6600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5" name="Title 5"/>
          <p:cNvSpPr txBox="1">
            <a:spLocks noChangeArrowheads="1"/>
          </p:cNvSpPr>
          <p:nvPr/>
        </p:nvSpPr>
        <p:spPr bwMode="auto">
          <a:xfrm>
            <a:off x="-12970" y="5334000"/>
            <a:ext cx="9120188" cy="914399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algn="ctr"/>
            <a:endParaRPr lang="en-US" altLang="en-US" sz="3200" kern="0" dirty="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1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1pPr>
            <a:lvl2pPr marL="742950" indent="-28575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2pPr>
            <a:lvl3pPr marL="11430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3pPr>
            <a:lvl4pPr marL="16002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4pPr>
            <a:lvl5pPr marL="2057400" indent="-228600" eaLnBrk="0" hangingPunct="0"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panose="02040602050305030304" pitchFamily="18" charset="0"/>
                <a:ea typeface="Osaka" pitchFamily="-32" charset="-128"/>
              </a:defRPr>
            </a:lvl9pPr>
          </a:lstStyle>
          <a:p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 altLang="en-US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9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-33337"/>
            <a:ext cx="9144000" cy="642938"/>
          </a:xfrm>
          <a:solidFill>
            <a:srgbClr val="0070C0"/>
          </a:solidFill>
        </p:spPr>
        <p:txBody>
          <a:bodyPr/>
          <a:lstStyle/>
          <a:p>
            <a:r>
              <a:rPr lang="en-US" altLang="en-US" dirty="0" smtClean="0"/>
              <a:t>Projection (</a:t>
            </a:r>
            <a:r>
              <a:rPr lang="en-US" altLang="en-US" sz="4400" dirty="0" smtClean="0">
                <a:latin typeface="Symbol" panose="05050102010706020507" pitchFamily="18" charset="2"/>
                <a:sym typeface="Symbol" panose="05050102010706020507" pitchFamily="18" charset="2"/>
              </a:rPr>
              <a:t></a:t>
            </a:r>
            <a:r>
              <a:rPr lang="en-US" altLang="en-US" dirty="0" smtClean="0"/>
              <a:t>)</a:t>
            </a:r>
          </a:p>
        </p:txBody>
      </p:sp>
      <p:sp>
        <p:nvSpPr>
          <p:cNvPr id="3080" name="Rectangle 1030"/>
          <p:cNvSpPr>
            <a:spLocks noGrp="1" noChangeArrowheads="1"/>
          </p:cNvSpPr>
          <p:nvPr>
            <p:ph type="body" sz="half" idx="1"/>
          </p:nvPr>
        </p:nvSpPr>
        <p:spPr>
          <a:xfrm>
            <a:off x="34637" y="909350"/>
            <a:ext cx="4412150" cy="1600200"/>
          </a:xfrm>
          <a:noFill/>
        </p:spPr>
        <p:txBody>
          <a:bodyPr/>
          <a:lstStyle/>
          <a:p>
            <a:r>
              <a:rPr lang="en-US" altLang="en-US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Examples: </a:t>
            </a:r>
          </a:p>
          <a:p>
            <a:pPr lvl="1"/>
            <a:r>
              <a:rPr lang="en-US" altLang="en-US" sz="2800" b="1" dirty="0" smtClean="0">
                <a:latin typeface="Symbol" panose="05050102010706020507" pitchFamily="18" charset="2"/>
              </a:rPr>
              <a:t></a:t>
            </a:r>
            <a:r>
              <a:rPr lang="en-US" altLang="en-US" sz="2800" b="0" baseline="-25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age</a:t>
            </a:r>
            <a:r>
              <a:rPr lang="en-US" altLang="en-US" sz="2800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(S2); </a:t>
            </a:r>
          </a:p>
          <a:p>
            <a:pPr lvl="1"/>
            <a:r>
              <a:rPr lang="en-US" altLang="en-US" sz="2800" b="1" dirty="0" smtClean="0">
                <a:latin typeface="Symbol" panose="05050102010706020507" pitchFamily="18" charset="2"/>
              </a:rPr>
              <a:t></a:t>
            </a:r>
            <a:r>
              <a:rPr lang="en-US" altLang="en-US" sz="2800" b="0" baseline="-25000" dirty="0" err="1" smtClean="0">
                <a:solidFill>
                  <a:srgbClr val="002060"/>
                </a:solidFill>
                <a:latin typeface="Candara" panose="020E0502030303020204" pitchFamily="34" charset="0"/>
              </a:rPr>
              <a:t>sname</a:t>
            </a:r>
            <a:r>
              <a:rPr lang="en-US" altLang="en-US" sz="2800" b="0" baseline="-25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, rating</a:t>
            </a:r>
            <a:r>
              <a:rPr lang="en-US" altLang="en-US" sz="2800" b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(S2);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614195" y="671974"/>
            <a:ext cx="4322763" cy="2576512"/>
            <a:chOff x="4824413" y="3762376"/>
            <a:chExt cx="4322763" cy="2576512"/>
          </a:xfrm>
        </p:grpSpPr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413" y="4129088"/>
              <a:ext cx="4322763" cy="220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4916200" y="3762376"/>
              <a:ext cx="3222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1pPr>
              <a:lvl2pPr marL="742950" indent="-28575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2pPr>
              <a:lvl3pPr marL="11430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3pPr>
              <a:lvl4pPr marL="16002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4pPr>
              <a:lvl5pPr marL="2057400" indent="-228600" eaLnBrk="0" hangingPunct="0"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 sz="1200">
                  <a:solidFill>
                    <a:srgbClr val="CF0E30"/>
                  </a:solidFill>
                  <a:latin typeface="Book Antiqua" panose="02040602050305030304" pitchFamily="18" charset="0"/>
                  <a:ea typeface="Osaka" pitchFamily="-32" charset="-128"/>
                </a:defRPr>
              </a:lvl9pPr>
            </a:lstStyle>
            <a:p>
              <a:pPr eaLnBrk="1" hangingPunct="1">
                <a:lnSpc>
                  <a:spcPts val="2900"/>
                </a:lnSpc>
              </a:pPr>
              <a:r>
                <a:rPr lang="en-US" altLang="en-US" sz="2400" b="1" i="1" dirty="0">
                  <a:solidFill>
                    <a:srgbClr val="000000"/>
                  </a:solidFill>
                </a:rPr>
                <a:t>S2</a:t>
              </a:r>
            </a:p>
          </p:txBody>
        </p:sp>
      </p:grpSp>
      <p:sp>
        <p:nvSpPr>
          <p:cNvPr id="13" name="Rectangle 1030"/>
          <p:cNvSpPr txBox="1">
            <a:spLocks noChangeArrowheads="1"/>
          </p:cNvSpPr>
          <p:nvPr/>
        </p:nvSpPr>
        <p:spPr bwMode="auto">
          <a:xfrm>
            <a:off x="443633" y="3780963"/>
            <a:ext cx="16579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3000" b="1" kern="0" dirty="0" smtClean="0">
                <a:latin typeface="Symbol" panose="05050102010706020507" pitchFamily="18" charset="2"/>
              </a:rPr>
              <a:t></a:t>
            </a:r>
            <a:r>
              <a:rPr lang="en-US" altLang="en-US" sz="3000" i="1" kern="0" baseline="-25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age</a:t>
            </a:r>
            <a:r>
              <a:rPr lang="en-US" altLang="en-US" sz="30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(S2)</a:t>
            </a:r>
          </a:p>
        </p:txBody>
      </p:sp>
      <p:sp>
        <p:nvSpPr>
          <p:cNvPr id="14" name="Rectangle 1030"/>
          <p:cNvSpPr txBox="1">
            <a:spLocks noChangeArrowheads="1"/>
          </p:cNvSpPr>
          <p:nvPr/>
        </p:nvSpPr>
        <p:spPr bwMode="auto">
          <a:xfrm>
            <a:off x="3124200" y="3835917"/>
            <a:ext cx="251459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3000" b="1" kern="0" dirty="0" smtClean="0">
                <a:latin typeface="Symbol" panose="05050102010706020507" pitchFamily="18" charset="2"/>
              </a:rPr>
              <a:t></a:t>
            </a:r>
            <a:r>
              <a:rPr lang="en-US" altLang="en-US" sz="3000" i="1" kern="0" baseline="-25000" dirty="0" err="1" smtClean="0">
                <a:solidFill>
                  <a:srgbClr val="002060"/>
                </a:solidFill>
                <a:latin typeface="Candara" panose="020E0502030303020204" pitchFamily="34" charset="0"/>
              </a:rPr>
              <a:t>sname</a:t>
            </a:r>
            <a:r>
              <a:rPr lang="en-US" altLang="en-US" sz="3000" i="1" kern="0" baseline="-25000" dirty="0" smtClean="0">
                <a:solidFill>
                  <a:srgbClr val="002060"/>
                </a:solidFill>
                <a:latin typeface="Candara" panose="020E0502030303020204" pitchFamily="34" charset="0"/>
              </a:rPr>
              <a:t>, rating</a:t>
            </a:r>
            <a:r>
              <a:rPr lang="en-US" altLang="en-US" sz="3000" kern="0" dirty="0" smtClean="0">
                <a:solidFill>
                  <a:srgbClr val="002060"/>
                </a:solidFill>
                <a:latin typeface="Candara" panose="020E0502030303020204" pitchFamily="34" charset="0"/>
              </a:rPr>
              <a:t>(S2) </a:t>
            </a:r>
          </a:p>
        </p:txBody>
      </p:sp>
      <p:grpSp>
        <p:nvGrpSpPr>
          <p:cNvPr id="3310" name="Group 3309"/>
          <p:cNvGrpSpPr/>
          <p:nvPr/>
        </p:nvGrpSpPr>
        <p:grpSpPr>
          <a:xfrm>
            <a:off x="519833" y="4531242"/>
            <a:ext cx="973137" cy="2146300"/>
            <a:chOff x="457200" y="3798888"/>
            <a:chExt cx="973137" cy="2146300"/>
          </a:xfrm>
        </p:grpSpPr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469900" y="3811588"/>
              <a:ext cx="936625" cy="40322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533400" y="3811588"/>
              <a:ext cx="822325" cy="40322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533400" y="3811588"/>
              <a:ext cx="6064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age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2"/>
            <p:cNvSpPr>
              <a:spLocks noChangeArrowheads="1"/>
            </p:cNvSpPr>
            <p:nvPr/>
          </p:nvSpPr>
          <p:spPr bwMode="auto">
            <a:xfrm>
              <a:off x="457200" y="3798888"/>
              <a:ext cx="12700" cy="127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3"/>
            <p:cNvSpPr>
              <a:spLocks noChangeShapeType="1"/>
            </p:cNvSpPr>
            <p:nvPr/>
          </p:nvSpPr>
          <p:spPr bwMode="auto">
            <a:xfrm>
              <a:off x="457200" y="3798888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 bwMode="auto">
            <a:xfrm>
              <a:off x="457200" y="3798888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5"/>
            <p:cNvSpPr>
              <a:spLocks noChangeArrowheads="1"/>
            </p:cNvSpPr>
            <p:nvPr/>
          </p:nvSpPr>
          <p:spPr bwMode="auto">
            <a:xfrm>
              <a:off x="469900" y="3798888"/>
              <a:ext cx="936625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6"/>
            <p:cNvSpPr>
              <a:spLocks noChangeShapeType="1"/>
            </p:cNvSpPr>
            <p:nvPr/>
          </p:nvSpPr>
          <p:spPr bwMode="auto">
            <a:xfrm>
              <a:off x="469900" y="3798888"/>
              <a:ext cx="9366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7"/>
            <p:cNvSpPr>
              <a:spLocks noChangeArrowheads="1"/>
            </p:cNvSpPr>
            <p:nvPr/>
          </p:nvSpPr>
          <p:spPr bwMode="auto">
            <a:xfrm>
              <a:off x="1406525" y="3798888"/>
              <a:ext cx="23812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38"/>
            <p:cNvSpPr>
              <a:spLocks noChangeShapeType="1"/>
            </p:cNvSpPr>
            <p:nvPr/>
          </p:nvSpPr>
          <p:spPr bwMode="auto">
            <a:xfrm>
              <a:off x="1406525" y="3798888"/>
              <a:ext cx="238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5"/>
            <p:cNvSpPr>
              <a:spLocks noChangeArrowheads="1"/>
            </p:cNvSpPr>
            <p:nvPr/>
          </p:nvSpPr>
          <p:spPr bwMode="auto">
            <a:xfrm>
              <a:off x="457200" y="3811588"/>
              <a:ext cx="12700" cy="40322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6"/>
            <p:cNvSpPr>
              <a:spLocks noChangeShapeType="1"/>
            </p:cNvSpPr>
            <p:nvPr/>
          </p:nvSpPr>
          <p:spPr bwMode="auto">
            <a:xfrm>
              <a:off x="457200" y="3811588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47"/>
            <p:cNvSpPr>
              <a:spLocks noChangeArrowheads="1"/>
            </p:cNvSpPr>
            <p:nvPr/>
          </p:nvSpPr>
          <p:spPr bwMode="auto">
            <a:xfrm>
              <a:off x="1406525" y="3811588"/>
              <a:ext cx="23812" cy="403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8"/>
            <p:cNvSpPr>
              <a:spLocks noChangeShapeType="1"/>
            </p:cNvSpPr>
            <p:nvPr/>
          </p:nvSpPr>
          <p:spPr bwMode="auto">
            <a:xfrm>
              <a:off x="1406525" y="3811588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2"/>
            <p:cNvSpPr>
              <a:spLocks noChangeArrowheads="1"/>
            </p:cNvSpPr>
            <p:nvPr/>
          </p:nvSpPr>
          <p:spPr bwMode="auto">
            <a:xfrm>
              <a:off x="533400" y="4227513"/>
              <a:ext cx="7588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35.0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1" name="Rectangle 67"/>
            <p:cNvSpPr>
              <a:spLocks noChangeArrowheads="1"/>
            </p:cNvSpPr>
            <p:nvPr/>
          </p:nvSpPr>
          <p:spPr bwMode="auto">
            <a:xfrm>
              <a:off x="457200" y="4214813"/>
              <a:ext cx="12700" cy="127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2" name="Line 68"/>
            <p:cNvSpPr>
              <a:spLocks noChangeShapeType="1"/>
            </p:cNvSpPr>
            <p:nvPr/>
          </p:nvSpPr>
          <p:spPr bwMode="auto">
            <a:xfrm>
              <a:off x="457200" y="421481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3" name="Line 69"/>
            <p:cNvSpPr>
              <a:spLocks noChangeShapeType="1"/>
            </p:cNvSpPr>
            <p:nvPr/>
          </p:nvSpPr>
          <p:spPr bwMode="auto">
            <a:xfrm>
              <a:off x="457200" y="421481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4" name="Rectangle 70"/>
            <p:cNvSpPr>
              <a:spLocks noChangeArrowheads="1"/>
            </p:cNvSpPr>
            <p:nvPr/>
          </p:nvSpPr>
          <p:spPr bwMode="auto">
            <a:xfrm>
              <a:off x="469900" y="4214813"/>
              <a:ext cx="936625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5" name="Line 71"/>
            <p:cNvSpPr>
              <a:spLocks noChangeShapeType="1"/>
            </p:cNvSpPr>
            <p:nvPr/>
          </p:nvSpPr>
          <p:spPr bwMode="auto">
            <a:xfrm>
              <a:off x="469900" y="4214813"/>
              <a:ext cx="9366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6" name="Rectangle 72"/>
            <p:cNvSpPr>
              <a:spLocks noChangeArrowheads="1"/>
            </p:cNvSpPr>
            <p:nvPr/>
          </p:nvSpPr>
          <p:spPr bwMode="auto">
            <a:xfrm>
              <a:off x="1406525" y="4214813"/>
              <a:ext cx="23812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7" name="Line 73"/>
            <p:cNvSpPr>
              <a:spLocks noChangeShapeType="1"/>
            </p:cNvSpPr>
            <p:nvPr/>
          </p:nvSpPr>
          <p:spPr bwMode="auto">
            <a:xfrm>
              <a:off x="1406525" y="4214813"/>
              <a:ext cx="238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4" name="Rectangle 80"/>
            <p:cNvSpPr>
              <a:spLocks noChangeArrowheads="1"/>
            </p:cNvSpPr>
            <p:nvPr/>
          </p:nvSpPr>
          <p:spPr bwMode="auto">
            <a:xfrm>
              <a:off x="457200" y="4227513"/>
              <a:ext cx="12700" cy="40481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5" name="Line 81"/>
            <p:cNvSpPr>
              <a:spLocks noChangeShapeType="1"/>
            </p:cNvSpPr>
            <p:nvPr/>
          </p:nvSpPr>
          <p:spPr bwMode="auto">
            <a:xfrm>
              <a:off x="457200" y="4227513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6" name="Rectangle 82"/>
            <p:cNvSpPr>
              <a:spLocks noChangeArrowheads="1"/>
            </p:cNvSpPr>
            <p:nvPr/>
          </p:nvSpPr>
          <p:spPr bwMode="auto">
            <a:xfrm>
              <a:off x="1406525" y="4227513"/>
              <a:ext cx="23812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7" name="Line 83"/>
            <p:cNvSpPr>
              <a:spLocks noChangeShapeType="1"/>
            </p:cNvSpPr>
            <p:nvPr/>
          </p:nvSpPr>
          <p:spPr bwMode="auto">
            <a:xfrm>
              <a:off x="1406525" y="4227513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1" name="Rectangle 87"/>
            <p:cNvSpPr>
              <a:spLocks noChangeArrowheads="1"/>
            </p:cNvSpPr>
            <p:nvPr/>
          </p:nvSpPr>
          <p:spPr bwMode="auto">
            <a:xfrm>
              <a:off x="533400" y="4632326"/>
              <a:ext cx="7588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55.5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8" name="Rectangle 94"/>
            <p:cNvSpPr>
              <a:spLocks noChangeArrowheads="1"/>
            </p:cNvSpPr>
            <p:nvPr/>
          </p:nvSpPr>
          <p:spPr bwMode="auto">
            <a:xfrm>
              <a:off x="457200" y="4632326"/>
              <a:ext cx="12700" cy="40481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9" name="Line 95"/>
            <p:cNvSpPr>
              <a:spLocks noChangeShapeType="1"/>
            </p:cNvSpPr>
            <p:nvPr/>
          </p:nvSpPr>
          <p:spPr bwMode="auto">
            <a:xfrm>
              <a:off x="457200" y="4632326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0" name="Rectangle 96"/>
            <p:cNvSpPr>
              <a:spLocks noChangeArrowheads="1"/>
            </p:cNvSpPr>
            <p:nvPr/>
          </p:nvSpPr>
          <p:spPr bwMode="auto">
            <a:xfrm>
              <a:off x="1406525" y="4632326"/>
              <a:ext cx="23812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1" name="Line 97"/>
            <p:cNvSpPr>
              <a:spLocks noChangeShapeType="1"/>
            </p:cNvSpPr>
            <p:nvPr/>
          </p:nvSpPr>
          <p:spPr bwMode="auto">
            <a:xfrm>
              <a:off x="1406525" y="4632326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5" name="Rectangle 101"/>
            <p:cNvSpPr>
              <a:spLocks noChangeArrowheads="1"/>
            </p:cNvSpPr>
            <p:nvPr/>
          </p:nvSpPr>
          <p:spPr bwMode="auto">
            <a:xfrm>
              <a:off x="533400" y="5035551"/>
              <a:ext cx="7588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35.0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32" name="Rectangle 108"/>
            <p:cNvSpPr>
              <a:spLocks noChangeArrowheads="1"/>
            </p:cNvSpPr>
            <p:nvPr/>
          </p:nvSpPr>
          <p:spPr bwMode="auto">
            <a:xfrm>
              <a:off x="457200" y="5037138"/>
              <a:ext cx="12700" cy="40322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3" name="Line 109"/>
            <p:cNvSpPr>
              <a:spLocks noChangeShapeType="1"/>
            </p:cNvSpPr>
            <p:nvPr/>
          </p:nvSpPr>
          <p:spPr bwMode="auto">
            <a:xfrm>
              <a:off x="457200" y="5037138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4" name="Rectangle 110"/>
            <p:cNvSpPr>
              <a:spLocks noChangeArrowheads="1"/>
            </p:cNvSpPr>
            <p:nvPr/>
          </p:nvSpPr>
          <p:spPr bwMode="auto">
            <a:xfrm>
              <a:off x="1406525" y="5037138"/>
              <a:ext cx="23812" cy="403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5" name="Line 111"/>
            <p:cNvSpPr>
              <a:spLocks noChangeShapeType="1"/>
            </p:cNvSpPr>
            <p:nvPr/>
          </p:nvSpPr>
          <p:spPr bwMode="auto">
            <a:xfrm>
              <a:off x="1406525" y="5037138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9" name="Rectangle 115"/>
            <p:cNvSpPr>
              <a:spLocks noChangeArrowheads="1"/>
            </p:cNvSpPr>
            <p:nvPr/>
          </p:nvSpPr>
          <p:spPr bwMode="auto">
            <a:xfrm>
              <a:off x="533400" y="5440363"/>
              <a:ext cx="7588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35.0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58" name="Rectangle 134"/>
            <p:cNvSpPr>
              <a:spLocks noChangeArrowheads="1"/>
            </p:cNvSpPr>
            <p:nvPr/>
          </p:nvSpPr>
          <p:spPr bwMode="auto">
            <a:xfrm>
              <a:off x="457200" y="5440363"/>
              <a:ext cx="12700" cy="40481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9" name="Line 135"/>
            <p:cNvSpPr>
              <a:spLocks noChangeShapeType="1"/>
            </p:cNvSpPr>
            <p:nvPr/>
          </p:nvSpPr>
          <p:spPr bwMode="auto">
            <a:xfrm>
              <a:off x="457200" y="5440363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0" name="Rectangle 136"/>
            <p:cNvSpPr>
              <a:spLocks noChangeArrowheads="1"/>
            </p:cNvSpPr>
            <p:nvPr/>
          </p:nvSpPr>
          <p:spPr bwMode="auto">
            <a:xfrm>
              <a:off x="457200" y="5845176"/>
              <a:ext cx="12700" cy="127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161" name="Line 137"/>
            <p:cNvSpPr>
              <a:spLocks noChangeShapeType="1"/>
            </p:cNvSpPr>
            <p:nvPr/>
          </p:nvSpPr>
          <p:spPr bwMode="auto">
            <a:xfrm>
              <a:off x="457200" y="5845176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162" name="Line 138"/>
            <p:cNvSpPr>
              <a:spLocks noChangeShapeType="1"/>
            </p:cNvSpPr>
            <p:nvPr/>
          </p:nvSpPr>
          <p:spPr bwMode="auto">
            <a:xfrm>
              <a:off x="457200" y="5845176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163" name="Rectangle 139"/>
            <p:cNvSpPr>
              <a:spLocks noChangeArrowheads="1"/>
            </p:cNvSpPr>
            <p:nvPr/>
          </p:nvSpPr>
          <p:spPr bwMode="auto">
            <a:xfrm>
              <a:off x="469900" y="5845176"/>
              <a:ext cx="936625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164" name="Line 140"/>
            <p:cNvSpPr>
              <a:spLocks noChangeShapeType="1"/>
            </p:cNvSpPr>
            <p:nvPr/>
          </p:nvSpPr>
          <p:spPr bwMode="auto">
            <a:xfrm>
              <a:off x="469900" y="5845176"/>
              <a:ext cx="9366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165" name="Rectangle 141"/>
            <p:cNvSpPr>
              <a:spLocks noChangeArrowheads="1"/>
            </p:cNvSpPr>
            <p:nvPr/>
          </p:nvSpPr>
          <p:spPr bwMode="auto">
            <a:xfrm>
              <a:off x="1406525" y="5440363"/>
              <a:ext cx="23812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6" name="Line 142"/>
            <p:cNvSpPr>
              <a:spLocks noChangeShapeType="1"/>
            </p:cNvSpPr>
            <p:nvPr/>
          </p:nvSpPr>
          <p:spPr bwMode="auto">
            <a:xfrm>
              <a:off x="1406525" y="5440363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7" name="Rectangle 143"/>
            <p:cNvSpPr>
              <a:spLocks noChangeArrowheads="1"/>
            </p:cNvSpPr>
            <p:nvPr/>
          </p:nvSpPr>
          <p:spPr bwMode="auto">
            <a:xfrm>
              <a:off x="1406525" y="5845176"/>
              <a:ext cx="23812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168" name="Line 144"/>
            <p:cNvSpPr>
              <a:spLocks noChangeShapeType="1"/>
            </p:cNvSpPr>
            <p:nvPr/>
          </p:nvSpPr>
          <p:spPr bwMode="auto">
            <a:xfrm>
              <a:off x="1406525" y="5845176"/>
              <a:ext cx="238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3311" name="Group 3310"/>
          <p:cNvGrpSpPr/>
          <p:nvPr/>
        </p:nvGrpSpPr>
        <p:grpSpPr>
          <a:xfrm>
            <a:off x="3295849" y="4543942"/>
            <a:ext cx="2381050" cy="2148002"/>
            <a:chOff x="5468938" y="3928948"/>
            <a:chExt cx="2381050" cy="2148002"/>
          </a:xfrm>
        </p:grpSpPr>
        <p:sp>
          <p:nvSpPr>
            <p:cNvPr id="3176" name="Rectangle 152"/>
            <p:cNvSpPr>
              <a:spLocks noChangeArrowheads="1"/>
            </p:cNvSpPr>
            <p:nvPr/>
          </p:nvSpPr>
          <p:spPr bwMode="auto">
            <a:xfrm>
              <a:off x="5468938" y="3943350"/>
              <a:ext cx="1214438" cy="40322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" name="Rectangle 153"/>
            <p:cNvSpPr>
              <a:spLocks noChangeArrowheads="1"/>
            </p:cNvSpPr>
            <p:nvPr/>
          </p:nvSpPr>
          <p:spPr bwMode="auto">
            <a:xfrm>
              <a:off x="5532438" y="3943350"/>
              <a:ext cx="1087438" cy="40322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8" name="Rectangle 154"/>
            <p:cNvSpPr>
              <a:spLocks noChangeArrowheads="1"/>
            </p:cNvSpPr>
            <p:nvPr/>
          </p:nvSpPr>
          <p:spPr bwMode="auto">
            <a:xfrm>
              <a:off x="5532438" y="3943350"/>
              <a:ext cx="1011238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sname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" name="Rectangle 155"/>
            <p:cNvSpPr>
              <a:spLocks noChangeArrowheads="1"/>
            </p:cNvSpPr>
            <p:nvPr/>
          </p:nvSpPr>
          <p:spPr bwMode="auto">
            <a:xfrm>
              <a:off x="6696075" y="3943350"/>
              <a:ext cx="1136650" cy="40322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0" name="Rectangle 156"/>
            <p:cNvSpPr>
              <a:spLocks noChangeArrowheads="1"/>
            </p:cNvSpPr>
            <p:nvPr/>
          </p:nvSpPr>
          <p:spPr bwMode="auto">
            <a:xfrm>
              <a:off x="6759575" y="3943350"/>
              <a:ext cx="1011238" cy="40322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1" name="Rectangle 157"/>
            <p:cNvSpPr>
              <a:spLocks noChangeArrowheads="1"/>
            </p:cNvSpPr>
            <p:nvPr/>
          </p:nvSpPr>
          <p:spPr bwMode="auto">
            <a:xfrm>
              <a:off x="6759575" y="3943350"/>
              <a:ext cx="947738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rating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0" name="Rectangle 166"/>
            <p:cNvSpPr>
              <a:spLocks noChangeArrowheads="1"/>
            </p:cNvSpPr>
            <p:nvPr/>
          </p:nvSpPr>
          <p:spPr bwMode="auto">
            <a:xfrm>
              <a:off x="5468938" y="3930650"/>
              <a:ext cx="1214438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" name="Line 167"/>
            <p:cNvSpPr>
              <a:spLocks noChangeShapeType="1"/>
            </p:cNvSpPr>
            <p:nvPr/>
          </p:nvSpPr>
          <p:spPr bwMode="auto">
            <a:xfrm>
              <a:off x="5468938" y="39306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" name="Rectangle 168"/>
            <p:cNvSpPr>
              <a:spLocks noChangeArrowheads="1"/>
            </p:cNvSpPr>
            <p:nvPr/>
          </p:nvSpPr>
          <p:spPr bwMode="auto">
            <a:xfrm>
              <a:off x="6683375" y="3930650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" name="Line 169"/>
            <p:cNvSpPr>
              <a:spLocks noChangeShapeType="1"/>
            </p:cNvSpPr>
            <p:nvPr/>
          </p:nvSpPr>
          <p:spPr bwMode="auto">
            <a:xfrm>
              <a:off x="6683375" y="3930650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" name="Line 170"/>
            <p:cNvSpPr>
              <a:spLocks noChangeShapeType="1"/>
            </p:cNvSpPr>
            <p:nvPr/>
          </p:nvSpPr>
          <p:spPr bwMode="auto">
            <a:xfrm>
              <a:off x="6683375" y="3930650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" name="Rectangle 171"/>
            <p:cNvSpPr>
              <a:spLocks noChangeArrowheads="1"/>
            </p:cNvSpPr>
            <p:nvPr/>
          </p:nvSpPr>
          <p:spPr bwMode="auto">
            <a:xfrm>
              <a:off x="6696075" y="3930650"/>
              <a:ext cx="113665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" name="Line 172"/>
            <p:cNvSpPr>
              <a:spLocks noChangeShapeType="1"/>
            </p:cNvSpPr>
            <p:nvPr/>
          </p:nvSpPr>
          <p:spPr bwMode="auto">
            <a:xfrm>
              <a:off x="6696075" y="3930650"/>
              <a:ext cx="11366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8" name="Rectangle 184"/>
            <p:cNvSpPr>
              <a:spLocks noChangeArrowheads="1"/>
            </p:cNvSpPr>
            <p:nvPr/>
          </p:nvSpPr>
          <p:spPr bwMode="auto">
            <a:xfrm>
              <a:off x="6683375" y="3943350"/>
              <a:ext cx="12700" cy="403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9" name="Line 185"/>
            <p:cNvSpPr>
              <a:spLocks noChangeShapeType="1"/>
            </p:cNvSpPr>
            <p:nvPr/>
          </p:nvSpPr>
          <p:spPr bwMode="auto">
            <a:xfrm>
              <a:off x="6683375" y="3943350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5" name="Rectangle 191"/>
            <p:cNvSpPr>
              <a:spLocks noChangeArrowheads="1"/>
            </p:cNvSpPr>
            <p:nvPr/>
          </p:nvSpPr>
          <p:spPr bwMode="auto">
            <a:xfrm>
              <a:off x="5532438" y="4359275"/>
              <a:ext cx="998538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yuppy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" name="Rectangle 192"/>
            <p:cNvSpPr>
              <a:spLocks noChangeArrowheads="1"/>
            </p:cNvSpPr>
            <p:nvPr/>
          </p:nvSpPr>
          <p:spPr bwMode="auto">
            <a:xfrm>
              <a:off x="7037388" y="4359275"/>
              <a:ext cx="315913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25" name="Rectangle 201"/>
            <p:cNvSpPr>
              <a:spLocks noChangeArrowheads="1"/>
            </p:cNvSpPr>
            <p:nvPr/>
          </p:nvSpPr>
          <p:spPr bwMode="auto">
            <a:xfrm>
              <a:off x="5468938" y="4346575"/>
              <a:ext cx="1214438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" name="Line 202"/>
            <p:cNvSpPr>
              <a:spLocks noChangeShapeType="1"/>
            </p:cNvSpPr>
            <p:nvPr/>
          </p:nvSpPr>
          <p:spPr bwMode="auto">
            <a:xfrm>
              <a:off x="5468938" y="434657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" name="Rectangle 203"/>
            <p:cNvSpPr>
              <a:spLocks noChangeArrowheads="1"/>
            </p:cNvSpPr>
            <p:nvPr/>
          </p:nvSpPr>
          <p:spPr bwMode="auto">
            <a:xfrm>
              <a:off x="6683375" y="4346575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" name="Line 204"/>
            <p:cNvSpPr>
              <a:spLocks noChangeShapeType="1"/>
            </p:cNvSpPr>
            <p:nvPr/>
          </p:nvSpPr>
          <p:spPr bwMode="auto">
            <a:xfrm>
              <a:off x="6683375" y="4346575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" name="Line 205"/>
            <p:cNvSpPr>
              <a:spLocks noChangeShapeType="1"/>
            </p:cNvSpPr>
            <p:nvPr/>
          </p:nvSpPr>
          <p:spPr bwMode="auto">
            <a:xfrm>
              <a:off x="6683375" y="4346575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" name="Rectangle 206"/>
            <p:cNvSpPr>
              <a:spLocks noChangeArrowheads="1"/>
            </p:cNvSpPr>
            <p:nvPr/>
          </p:nvSpPr>
          <p:spPr bwMode="auto">
            <a:xfrm>
              <a:off x="6696075" y="4346575"/>
              <a:ext cx="113665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" name="Line 207"/>
            <p:cNvSpPr>
              <a:spLocks noChangeShapeType="1"/>
            </p:cNvSpPr>
            <p:nvPr/>
          </p:nvSpPr>
          <p:spPr bwMode="auto">
            <a:xfrm>
              <a:off x="6696075" y="4346575"/>
              <a:ext cx="11366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3" name="Rectangle 219"/>
            <p:cNvSpPr>
              <a:spLocks noChangeArrowheads="1"/>
            </p:cNvSpPr>
            <p:nvPr/>
          </p:nvSpPr>
          <p:spPr bwMode="auto">
            <a:xfrm>
              <a:off x="6683375" y="4359275"/>
              <a:ext cx="12700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4" name="Line 220"/>
            <p:cNvSpPr>
              <a:spLocks noChangeShapeType="1"/>
            </p:cNvSpPr>
            <p:nvPr/>
          </p:nvSpPr>
          <p:spPr bwMode="auto">
            <a:xfrm>
              <a:off x="6683375" y="4359275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" name="Rectangle 226"/>
            <p:cNvSpPr>
              <a:spLocks noChangeArrowheads="1"/>
            </p:cNvSpPr>
            <p:nvPr/>
          </p:nvSpPr>
          <p:spPr bwMode="auto">
            <a:xfrm>
              <a:off x="5532438" y="4764088"/>
              <a:ext cx="1036638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lubber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51" name="Rectangle 227"/>
            <p:cNvSpPr>
              <a:spLocks noChangeArrowheads="1"/>
            </p:cNvSpPr>
            <p:nvPr/>
          </p:nvSpPr>
          <p:spPr bwMode="auto">
            <a:xfrm>
              <a:off x="7037388" y="4764088"/>
              <a:ext cx="315913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8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57" name="Rectangle 233"/>
            <p:cNvSpPr>
              <a:spLocks noChangeArrowheads="1"/>
            </p:cNvSpPr>
            <p:nvPr/>
          </p:nvSpPr>
          <p:spPr bwMode="auto">
            <a:xfrm>
              <a:off x="6683375" y="4764088"/>
              <a:ext cx="12700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" name="Line 234"/>
            <p:cNvSpPr>
              <a:spLocks noChangeShapeType="1"/>
            </p:cNvSpPr>
            <p:nvPr/>
          </p:nvSpPr>
          <p:spPr bwMode="auto">
            <a:xfrm>
              <a:off x="6683375" y="4764088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" name="Rectangle 240"/>
            <p:cNvSpPr>
              <a:spLocks noChangeArrowheads="1"/>
            </p:cNvSpPr>
            <p:nvPr/>
          </p:nvSpPr>
          <p:spPr bwMode="auto">
            <a:xfrm>
              <a:off x="5532438" y="5167313"/>
              <a:ext cx="998538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guppy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5" name="Rectangle 241"/>
            <p:cNvSpPr>
              <a:spLocks noChangeArrowheads="1"/>
            </p:cNvSpPr>
            <p:nvPr/>
          </p:nvSpPr>
          <p:spPr bwMode="auto">
            <a:xfrm>
              <a:off x="7037388" y="5167313"/>
              <a:ext cx="315913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71" name="Rectangle 247"/>
            <p:cNvSpPr>
              <a:spLocks noChangeArrowheads="1"/>
            </p:cNvSpPr>
            <p:nvPr/>
          </p:nvSpPr>
          <p:spPr bwMode="auto">
            <a:xfrm>
              <a:off x="6683375" y="5168900"/>
              <a:ext cx="12700" cy="403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2" name="Line 248"/>
            <p:cNvSpPr>
              <a:spLocks noChangeShapeType="1"/>
            </p:cNvSpPr>
            <p:nvPr/>
          </p:nvSpPr>
          <p:spPr bwMode="auto">
            <a:xfrm>
              <a:off x="6683375" y="5168900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" name="Rectangle 254"/>
            <p:cNvSpPr>
              <a:spLocks noChangeArrowheads="1"/>
            </p:cNvSpPr>
            <p:nvPr/>
          </p:nvSpPr>
          <p:spPr bwMode="auto">
            <a:xfrm>
              <a:off x="5532438" y="5572125"/>
              <a:ext cx="833438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rusty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79" name="Rectangle 255"/>
            <p:cNvSpPr>
              <a:spLocks noChangeArrowheads="1"/>
            </p:cNvSpPr>
            <p:nvPr/>
          </p:nvSpPr>
          <p:spPr bwMode="auto">
            <a:xfrm>
              <a:off x="7037388" y="5572125"/>
              <a:ext cx="493713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90" name="Rectangle 266"/>
            <p:cNvSpPr>
              <a:spLocks noChangeArrowheads="1"/>
            </p:cNvSpPr>
            <p:nvPr/>
          </p:nvSpPr>
          <p:spPr bwMode="auto">
            <a:xfrm>
              <a:off x="5468938" y="5976938"/>
              <a:ext cx="1214438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91" name="Line 267"/>
            <p:cNvSpPr>
              <a:spLocks noChangeShapeType="1"/>
            </p:cNvSpPr>
            <p:nvPr/>
          </p:nvSpPr>
          <p:spPr bwMode="auto">
            <a:xfrm>
              <a:off x="5468938" y="59769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92" name="Rectangle 268"/>
            <p:cNvSpPr>
              <a:spLocks noChangeArrowheads="1"/>
            </p:cNvSpPr>
            <p:nvPr/>
          </p:nvSpPr>
          <p:spPr bwMode="auto">
            <a:xfrm>
              <a:off x="6683375" y="5572125"/>
              <a:ext cx="12700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3" name="Line 269"/>
            <p:cNvSpPr>
              <a:spLocks noChangeShapeType="1"/>
            </p:cNvSpPr>
            <p:nvPr/>
          </p:nvSpPr>
          <p:spPr bwMode="auto">
            <a:xfrm>
              <a:off x="6683375" y="5572125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4" name="Rectangle 270"/>
            <p:cNvSpPr>
              <a:spLocks noChangeArrowheads="1"/>
            </p:cNvSpPr>
            <p:nvPr/>
          </p:nvSpPr>
          <p:spPr bwMode="auto">
            <a:xfrm>
              <a:off x="6683375" y="5976938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95" name="Line 271"/>
            <p:cNvSpPr>
              <a:spLocks noChangeShapeType="1"/>
            </p:cNvSpPr>
            <p:nvPr/>
          </p:nvSpPr>
          <p:spPr bwMode="auto">
            <a:xfrm>
              <a:off x="6683375" y="5976938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96" name="Line 272"/>
            <p:cNvSpPr>
              <a:spLocks noChangeShapeType="1"/>
            </p:cNvSpPr>
            <p:nvPr/>
          </p:nvSpPr>
          <p:spPr bwMode="auto">
            <a:xfrm>
              <a:off x="6683375" y="5976938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97" name="Rectangle 273"/>
            <p:cNvSpPr>
              <a:spLocks noChangeArrowheads="1"/>
            </p:cNvSpPr>
            <p:nvPr/>
          </p:nvSpPr>
          <p:spPr bwMode="auto">
            <a:xfrm>
              <a:off x="6696075" y="5976938"/>
              <a:ext cx="113665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98" name="Line 274"/>
            <p:cNvSpPr>
              <a:spLocks noChangeShapeType="1"/>
            </p:cNvSpPr>
            <p:nvPr/>
          </p:nvSpPr>
          <p:spPr bwMode="auto">
            <a:xfrm>
              <a:off x="6696075" y="5976938"/>
              <a:ext cx="11366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02" name="Rectangle 168"/>
            <p:cNvSpPr>
              <a:spLocks noChangeArrowheads="1"/>
            </p:cNvSpPr>
            <p:nvPr/>
          </p:nvSpPr>
          <p:spPr bwMode="auto">
            <a:xfrm>
              <a:off x="5473700" y="3943350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Line 169"/>
            <p:cNvSpPr>
              <a:spLocks noChangeShapeType="1"/>
            </p:cNvSpPr>
            <p:nvPr/>
          </p:nvSpPr>
          <p:spPr bwMode="auto">
            <a:xfrm>
              <a:off x="5473700" y="3943350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Line 170"/>
            <p:cNvSpPr>
              <a:spLocks noChangeShapeType="1"/>
            </p:cNvSpPr>
            <p:nvPr/>
          </p:nvSpPr>
          <p:spPr bwMode="auto">
            <a:xfrm>
              <a:off x="5473700" y="3943350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Rectangle 184"/>
            <p:cNvSpPr>
              <a:spLocks noChangeArrowheads="1"/>
            </p:cNvSpPr>
            <p:nvPr/>
          </p:nvSpPr>
          <p:spPr bwMode="auto">
            <a:xfrm>
              <a:off x="5473700" y="3956050"/>
              <a:ext cx="12700" cy="403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Line 185"/>
            <p:cNvSpPr>
              <a:spLocks noChangeShapeType="1"/>
            </p:cNvSpPr>
            <p:nvPr/>
          </p:nvSpPr>
          <p:spPr bwMode="auto">
            <a:xfrm>
              <a:off x="5473700" y="3956050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Rectangle 203"/>
            <p:cNvSpPr>
              <a:spLocks noChangeArrowheads="1"/>
            </p:cNvSpPr>
            <p:nvPr/>
          </p:nvSpPr>
          <p:spPr bwMode="auto">
            <a:xfrm>
              <a:off x="5473700" y="4359275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Line 204"/>
            <p:cNvSpPr>
              <a:spLocks noChangeShapeType="1"/>
            </p:cNvSpPr>
            <p:nvPr/>
          </p:nvSpPr>
          <p:spPr bwMode="auto">
            <a:xfrm>
              <a:off x="5473700" y="4359275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Line 205"/>
            <p:cNvSpPr>
              <a:spLocks noChangeShapeType="1"/>
            </p:cNvSpPr>
            <p:nvPr/>
          </p:nvSpPr>
          <p:spPr bwMode="auto">
            <a:xfrm>
              <a:off x="5473700" y="4359275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219"/>
            <p:cNvSpPr>
              <a:spLocks noChangeArrowheads="1"/>
            </p:cNvSpPr>
            <p:nvPr/>
          </p:nvSpPr>
          <p:spPr bwMode="auto">
            <a:xfrm>
              <a:off x="5473700" y="4371975"/>
              <a:ext cx="12700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Line 220"/>
            <p:cNvSpPr>
              <a:spLocks noChangeShapeType="1"/>
            </p:cNvSpPr>
            <p:nvPr/>
          </p:nvSpPr>
          <p:spPr bwMode="auto">
            <a:xfrm>
              <a:off x="5473700" y="4371975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233"/>
            <p:cNvSpPr>
              <a:spLocks noChangeArrowheads="1"/>
            </p:cNvSpPr>
            <p:nvPr/>
          </p:nvSpPr>
          <p:spPr bwMode="auto">
            <a:xfrm>
              <a:off x="5473700" y="4776788"/>
              <a:ext cx="12700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Line 234"/>
            <p:cNvSpPr>
              <a:spLocks noChangeShapeType="1"/>
            </p:cNvSpPr>
            <p:nvPr/>
          </p:nvSpPr>
          <p:spPr bwMode="auto">
            <a:xfrm>
              <a:off x="5473700" y="4776788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247"/>
            <p:cNvSpPr>
              <a:spLocks noChangeArrowheads="1"/>
            </p:cNvSpPr>
            <p:nvPr/>
          </p:nvSpPr>
          <p:spPr bwMode="auto">
            <a:xfrm>
              <a:off x="5473700" y="5181600"/>
              <a:ext cx="12700" cy="403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Line 248"/>
            <p:cNvSpPr>
              <a:spLocks noChangeShapeType="1"/>
            </p:cNvSpPr>
            <p:nvPr/>
          </p:nvSpPr>
          <p:spPr bwMode="auto">
            <a:xfrm>
              <a:off x="5473700" y="5181600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268"/>
            <p:cNvSpPr>
              <a:spLocks noChangeArrowheads="1"/>
            </p:cNvSpPr>
            <p:nvPr/>
          </p:nvSpPr>
          <p:spPr bwMode="auto">
            <a:xfrm>
              <a:off x="5473700" y="5584825"/>
              <a:ext cx="12700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Line 269"/>
            <p:cNvSpPr>
              <a:spLocks noChangeShapeType="1"/>
            </p:cNvSpPr>
            <p:nvPr/>
          </p:nvSpPr>
          <p:spPr bwMode="auto">
            <a:xfrm>
              <a:off x="5473700" y="5584825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270"/>
            <p:cNvSpPr>
              <a:spLocks noChangeArrowheads="1"/>
            </p:cNvSpPr>
            <p:nvPr/>
          </p:nvSpPr>
          <p:spPr bwMode="auto">
            <a:xfrm>
              <a:off x="5473700" y="5989638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19" name="Line 271"/>
            <p:cNvSpPr>
              <a:spLocks noChangeShapeType="1"/>
            </p:cNvSpPr>
            <p:nvPr/>
          </p:nvSpPr>
          <p:spPr bwMode="auto">
            <a:xfrm>
              <a:off x="5473700" y="5989638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0" name="Line 272"/>
            <p:cNvSpPr>
              <a:spLocks noChangeShapeType="1"/>
            </p:cNvSpPr>
            <p:nvPr/>
          </p:nvSpPr>
          <p:spPr bwMode="auto">
            <a:xfrm>
              <a:off x="5473700" y="5989638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1" name="Rectangle 168"/>
            <p:cNvSpPr>
              <a:spLocks noChangeArrowheads="1"/>
            </p:cNvSpPr>
            <p:nvPr/>
          </p:nvSpPr>
          <p:spPr bwMode="auto">
            <a:xfrm>
              <a:off x="7837288" y="3928948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Line 169"/>
            <p:cNvSpPr>
              <a:spLocks noChangeShapeType="1"/>
            </p:cNvSpPr>
            <p:nvPr/>
          </p:nvSpPr>
          <p:spPr bwMode="auto">
            <a:xfrm>
              <a:off x="7837288" y="3928948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Line 170"/>
            <p:cNvSpPr>
              <a:spLocks noChangeShapeType="1"/>
            </p:cNvSpPr>
            <p:nvPr/>
          </p:nvSpPr>
          <p:spPr bwMode="auto">
            <a:xfrm>
              <a:off x="7837288" y="3928948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184"/>
            <p:cNvSpPr>
              <a:spLocks noChangeArrowheads="1"/>
            </p:cNvSpPr>
            <p:nvPr/>
          </p:nvSpPr>
          <p:spPr bwMode="auto">
            <a:xfrm>
              <a:off x="7837288" y="3941648"/>
              <a:ext cx="12700" cy="403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185"/>
            <p:cNvSpPr>
              <a:spLocks noChangeShapeType="1"/>
            </p:cNvSpPr>
            <p:nvPr/>
          </p:nvSpPr>
          <p:spPr bwMode="auto">
            <a:xfrm>
              <a:off x="7837288" y="3941648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203"/>
            <p:cNvSpPr>
              <a:spLocks noChangeArrowheads="1"/>
            </p:cNvSpPr>
            <p:nvPr/>
          </p:nvSpPr>
          <p:spPr bwMode="auto">
            <a:xfrm>
              <a:off x="7837288" y="4344873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Line 204"/>
            <p:cNvSpPr>
              <a:spLocks noChangeShapeType="1"/>
            </p:cNvSpPr>
            <p:nvPr/>
          </p:nvSpPr>
          <p:spPr bwMode="auto">
            <a:xfrm>
              <a:off x="7837288" y="4344873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Line 205"/>
            <p:cNvSpPr>
              <a:spLocks noChangeShapeType="1"/>
            </p:cNvSpPr>
            <p:nvPr/>
          </p:nvSpPr>
          <p:spPr bwMode="auto">
            <a:xfrm>
              <a:off x="7837288" y="4344873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219"/>
            <p:cNvSpPr>
              <a:spLocks noChangeArrowheads="1"/>
            </p:cNvSpPr>
            <p:nvPr/>
          </p:nvSpPr>
          <p:spPr bwMode="auto">
            <a:xfrm>
              <a:off x="7837288" y="4357573"/>
              <a:ext cx="12700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Line 220"/>
            <p:cNvSpPr>
              <a:spLocks noChangeShapeType="1"/>
            </p:cNvSpPr>
            <p:nvPr/>
          </p:nvSpPr>
          <p:spPr bwMode="auto">
            <a:xfrm>
              <a:off x="7837288" y="4357573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Rectangle 233"/>
            <p:cNvSpPr>
              <a:spLocks noChangeArrowheads="1"/>
            </p:cNvSpPr>
            <p:nvPr/>
          </p:nvSpPr>
          <p:spPr bwMode="auto">
            <a:xfrm>
              <a:off x="7837288" y="4762386"/>
              <a:ext cx="12700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Line 234"/>
            <p:cNvSpPr>
              <a:spLocks noChangeShapeType="1"/>
            </p:cNvSpPr>
            <p:nvPr/>
          </p:nvSpPr>
          <p:spPr bwMode="auto">
            <a:xfrm>
              <a:off x="7837288" y="4762386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Rectangle 247"/>
            <p:cNvSpPr>
              <a:spLocks noChangeArrowheads="1"/>
            </p:cNvSpPr>
            <p:nvPr/>
          </p:nvSpPr>
          <p:spPr bwMode="auto">
            <a:xfrm>
              <a:off x="7837288" y="5167198"/>
              <a:ext cx="12700" cy="403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Line 248"/>
            <p:cNvSpPr>
              <a:spLocks noChangeShapeType="1"/>
            </p:cNvSpPr>
            <p:nvPr/>
          </p:nvSpPr>
          <p:spPr bwMode="auto">
            <a:xfrm>
              <a:off x="7837288" y="5167198"/>
              <a:ext cx="0" cy="4032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268"/>
            <p:cNvSpPr>
              <a:spLocks noChangeArrowheads="1"/>
            </p:cNvSpPr>
            <p:nvPr/>
          </p:nvSpPr>
          <p:spPr bwMode="auto">
            <a:xfrm>
              <a:off x="7837288" y="5570423"/>
              <a:ext cx="12700" cy="404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Line 269"/>
            <p:cNvSpPr>
              <a:spLocks noChangeShapeType="1"/>
            </p:cNvSpPr>
            <p:nvPr/>
          </p:nvSpPr>
          <p:spPr bwMode="auto">
            <a:xfrm>
              <a:off x="7837288" y="5570423"/>
              <a:ext cx="0" cy="4048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270"/>
            <p:cNvSpPr>
              <a:spLocks noChangeArrowheads="1"/>
            </p:cNvSpPr>
            <p:nvPr/>
          </p:nvSpPr>
          <p:spPr bwMode="auto">
            <a:xfrm>
              <a:off x="7837288" y="5975236"/>
              <a:ext cx="12700" cy="1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38" name="Line 271"/>
            <p:cNvSpPr>
              <a:spLocks noChangeShapeType="1"/>
            </p:cNvSpPr>
            <p:nvPr/>
          </p:nvSpPr>
          <p:spPr bwMode="auto">
            <a:xfrm>
              <a:off x="7837288" y="5975236"/>
              <a:ext cx="12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39" name="Line 272"/>
            <p:cNvSpPr>
              <a:spLocks noChangeShapeType="1"/>
            </p:cNvSpPr>
            <p:nvPr/>
          </p:nvSpPr>
          <p:spPr bwMode="auto">
            <a:xfrm>
              <a:off x="7837288" y="5975236"/>
              <a:ext cx="0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025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59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Additional Relational Operations: </a:t>
            </a:r>
            <a:br>
              <a:rPr lang="en-US" altLang="en-US" dirty="0" smtClean="0"/>
            </a:br>
            <a:r>
              <a:rPr lang="en-US" altLang="en-US" dirty="0" smtClean="0"/>
              <a:t>Aggregate Functions and Grouping</a:t>
            </a:r>
          </a:p>
        </p:txBody>
      </p:sp>
      <p:sp>
        <p:nvSpPr>
          <p:cNvPr id="11162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6988" y="1010918"/>
            <a:ext cx="9083040" cy="584708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type of request that cannot be expressed in the basic relational algebra is to specify mathematical </a:t>
            </a:r>
            <a:r>
              <a:rPr lang="en-US" altLang="en-US" sz="2400" b="1" dirty="0" smtClean="0"/>
              <a:t>aggregate functions</a:t>
            </a:r>
            <a:r>
              <a:rPr lang="en-US" altLang="en-US" sz="2400" dirty="0" smtClean="0"/>
              <a:t> on collections of values from the database. </a:t>
            </a:r>
          </a:p>
          <a:p>
            <a:pPr eaLnBrk="1" hangingPunct="1"/>
            <a:r>
              <a:rPr lang="en-US" altLang="en-US" sz="2400" dirty="0" smtClean="0"/>
              <a:t>Examples of such functions include retrieving the average or total salary of all employees or the total number of employee tuples.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These functions are used in simple statistical queries that summarize information from the database tuples.</a:t>
            </a:r>
          </a:p>
          <a:p>
            <a:pPr eaLnBrk="1" hangingPunct="1"/>
            <a:r>
              <a:rPr lang="en-US" altLang="en-US" sz="2400" dirty="0" smtClean="0"/>
              <a:t>Common functions applied to collections of numeric values include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SUM, AVERAGE, MAXIMUM, and MINIMUM.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COUNT function is used for counting tuples or values.</a:t>
            </a:r>
          </a:p>
        </p:txBody>
      </p:sp>
    </p:spTree>
    <p:extLst>
      <p:ext uri="{BB962C8B-B14F-4D97-AF65-F5344CB8AC3E}">
        <p14:creationId xmlns:p14="http://schemas.microsoft.com/office/powerpoint/2010/main" val="140838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20188" cy="76199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Aggregate Function Operation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9443" y="2499034"/>
            <a:ext cx="3709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ℑ</a:t>
            </a:r>
            <a:r>
              <a:rPr lang="en-US" sz="3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AGG(Y)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(R)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694" y="4165028"/>
            <a:ext cx="868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dirty="0" smtClean="0"/>
              <a:t>group </a:t>
            </a:r>
            <a:r>
              <a:rPr lang="en-CA" dirty="0"/>
              <a:t>by the attributes in X </a:t>
            </a:r>
            <a:endParaRPr lang="en-CA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dirty="0" smtClean="0"/>
              <a:t>aggregate </a:t>
            </a:r>
            <a:r>
              <a:rPr lang="en-CA" dirty="0"/>
              <a:t>the attribute in Y </a:t>
            </a:r>
            <a:endParaRPr lang="en-CA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dirty="0" smtClean="0"/>
              <a:t> </a:t>
            </a:r>
            <a:r>
              <a:rPr lang="en-CA" dirty="0"/>
              <a:t>SUM, COUNT, AVG (average), MIN, MAX </a:t>
            </a:r>
            <a:endParaRPr lang="en-CA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dirty="0" smtClean="0"/>
              <a:t>Output </a:t>
            </a:r>
            <a:r>
              <a:rPr lang="en-CA" dirty="0"/>
              <a:t>schema: X + an extra (numerical) attribute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376" y="762000"/>
            <a:ext cx="42604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/>
              <a:t>Notation</a:t>
            </a:r>
            <a:r>
              <a:rPr lang="en-CA" sz="3200" dirty="0" smtClean="0"/>
              <a:t>: </a:t>
            </a:r>
            <a:r>
              <a:rPr lang="en-CA" sz="4400" dirty="0" smtClean="0">
                <a:sym typeface="Symbol" panose="05050102010706020507" pitchFamily="18" charset="2"/>
              </a:rPr>
              <a:t></a:t>
            </a:r>
            <a:r>
              <a:rPr lang="en-CA" sz="3200" dirty="0" smtClean="0">
                <a:sym typeface="Symbol" panose="05050102010706020507" pitchFamily="18" charset="2"/>
              </a:rPr>
              <a:t> </a:t>
            </a:r>
            <a:r>
              <a:rPr lang="en-CA" sz="3200" baseline="-25000" dirty="0" smtClean="0">
                <a:sym typeface="Symbol" panose="05050102010706020507" pitchFamily="18" charset="2"/>
              </a:rPr>
              <a:t>X, AGG(Y</a:t>
            </a:r>
            <a:r>
              <a:rPr lang="en-CA" sz="3200" baseline="-25000" dirty="0" smtClean="0"/>
              <a:t>)</a:t>
            </a:r>
            <a:r>
              <a:rPr lang="en-CA" sz="3200" dirty="0" smtClean="0"/>
              <a:t>(R) </a:t>
            </a:r>
            <a:endParaRPr lang="en-CA" sz="3200" dirty="0"/>
          </a:p>
        </p:txBody>
      </p:sp>
      <p:sp>
        <p:nvSpPr>
          <p:cNvPr id="8" name="Rectangle 7"/>
          <p:cNvSpPr/>
          <p:nvPr/>
        </p:nvSpPr>
        <p:spPr>
          <a:xfrm>
            <a:off x="1799443" y="1602033"/>
            <a:ext cx="25163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smtClean="0">
                <a:sym typeface="Symbol" panose="05050102010706020507" pitchFamily="18" charset="2"/>
              </a:rPr>
              <a:t></a:t>
            </a:r>
            <a:r>
              <a:rPr lang="en-CA" sz="3200" baseline="-25000" dirty="0" smtClean="0">
                <a:sym typeface="Symbol" panose="05050102010706020507" pitchFamily="18" charset="2"/>
              </a:rPr>
              <a:t>X, AGG(Y</a:t>
            </a:r>
            <a:r>
              <a:rPr lang="en-CA" sz="3200" baseline="-25000" dirty="0" smtClean="0"/>
              <a:t>)</a:t>
            </a:r>
            <a:r>
              <a:rPr lang="en-CA" sz="3200" dirty="0" smtClean="0"/>
              <a:t>(R) </a:t>
            </a:r>
            <a:endParaRPr lang="en-CA" sz="3200" dirty="0"/>
          </a:p>
        </p:txBody>
      </p:sp>
      <p:sp>
        <p:nvSpPr>
          <p:cNvPr id="9" name="Rectangle 8"/>
          <p:cNvSpPr/>
          <p:nvPr/>
        </p:nvSpPr>
        <p:spPr>
          <a:xfrm>
            <a:off x="1799443" y="3319608"/>
            <a:ext cx="3709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200" dirty="0"/>
              <a:t>ℱ</a:t>
            </a:r>
            <a:r>
              <a:rPr lang="en-US" sz="3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AGG(Y)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(R)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280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20188" cy="50507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Aggregate Function Operation</a:t>
            </a:r>
          </a:p>
        </p:txBody>
      </p:sp>
      <p:sp>
        <p:nvSpPr>
          <p:cNvPr id="11366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6127" y="505080"/>
            <a:ext cx="9083040" cy="582675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Use of the Aggregate Functional operation ℱ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ℱ</a:t>
            </a:r>
            <a:r>
              <a:rPr lang="en-US" altLang="en-US" sz="2200" baseline="-25000" dirty="0" smtClean="0"/>
              <a:t>MAX Salary</a:t>
            </a:r>
            <a:r>
              <a:rPr lang="en-US" altLang="en-US" sz="2200" dirty="0" smtClean="0"/>
              <a:t> (EMPLOYEE) retrieves the maximum salary value from the EMPLOYEE relation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ℱ</a:t>
            </a:r>
            <a:r>
              <a:rPr lang="en-US" altLang="en-US" sz="2200" baseline="-25000" dirty="0" smtClean="0"/>
              <a:t>MIN Salary</a:t>
            </a:r>
            <a:r>
              <a:rPr lang="en-US" altLang="en-US" sz="2200" dirty="0" smtClean="0"/>
              <a:t> (EMPLOYEE) retrieves the minimum Salary value from the EMPLOYEE relation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ℱ</a:t>
            </a:r>
            <a:r>
              <a:rPr lang="en-US" altLang="en-US" sz="2200" baseline="-25000" dirty="0" smtClean="0"/>
              <a:t>SUM Salary</a:t>
            </a:r>
            <a:r>
              <a:rPr lang="en-US" altLang="en-US" sz="2200" dirty="0" smtClean="0"/>
              <a:t> (EMPLOYEE) retrieves the sum of the Salary from the EMPLOYEE relation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 ℱ</a:t>
            </a:r>
            <a:r>
              <a:rPr lang="en-US" altLang="en-US" sz="2200" baseline="-25000" dirty="0" smtClean="0"/>
              <a:t>COUNT SSN, AVERAGE Salary</a:t>
            </a:r>
            <a:r>
              <a:rPr lang="en-US" altLang="en-US" sz="2200" dirty="0" smtClean="0"/>
              <a:t> (EMPLOYEE) computes the count (number) of employees and their average salary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Note: count just counts the number of rows, without removing duplicates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43400" y="6340043"/>
            <a:ext cx="4776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&lt;grouping attributes&gt;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ℑ</a:t>
            </a:r>
            <a:r>
              <a:rPr lang="en-US" sz="28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&lt;function list&gt;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(R)</a:t>
            </a:r>
            <a:endParaRPr 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99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Grouping with Aggregation</a:t>
            </a: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7" y="609600"/>
            <a:ext cx="9083040" cy="6248400"/>
          </a:xfrm>
        </p:spPr>
        <p:txBody>
          <a:bodyPr/>
          <a:lstStyle/>
          <a:p>
            <a:pPr eaLnBrk="1" hangingPunct="1"/>
            <a:r>
              <a:rPr lang="en-US" altLang="en-US" sz="2200" dirty="0" smtClean="0"/>
              <a:t>The previous examples all summarized one or more attributes for a set of tuples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Maximum Salary or Count (number of) </a:t>
            </a:r>
            <a:r>
              <a:rPr lang="en-US" altLang="en-US" sz="2200" dirty="0" err="1" smtClean="0"/>
              <a:t>Ssn</a:t>
            </a:r>
            <a:endParaRPr lang="en-US" altLang="en-US" sz="22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/>
              <a:t>Grouping can be combined with Aggregate Functions</a:t>
            </a:r>
          </a:p>
          <a:p>
            <a:pPr eaLnBrk="1" hangingPunct="1"/>
            <a:endParaRPr lang="en-US" altLang="en-US" sz="700" b="1" dirty="0" smtClean="0"/>
          </a:p>
          <a:p>
            <a:pPr eaLnBrk="1" hangingPunct="1"/>
            <a:r>
              <a:rPr lang="en-US" altLang="en-US" sz="2200" b="1" dirty="0" smtClean="0"/>
              <a:t>Example: For each department, retrieve the DNO, COUNT SSN, and AVERAGE SALARY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/>
              <a:t>A variation of aggregate operation ℱ allows this: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Grouping attribute placed to left of symbol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Aggregate functions to right of symbol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baseline="-25000" dirty="0" smtClean="0"/>
              <a:t>DNO</a:t>
            </a:r>
            <a:r>
              <a:rPr lang="en-US" altLang="en-US" sz="2200" dirty="0" smtClean="0"/>
              <a:t> ℱ</a:t>
            </a:r>
            <a:r>
              <a:rPr lang="en-US" altLang="en-US" sz="2200" baseline="-25000" dirty="0" smtClean="0"/>
              <a:t>COUNT SSN, AVERAGE Salary</a:t>
            </a:r>
            <a:r>
              <a:rPr lang="en-US" altLang="en-US" sz="2200" dirty="0" smtClean="0"/>
              <a:t> (EMPLOYEE)</a:t>
            </a:r>
          </a:p>
          <a:p>
            <a:pPr eaLnBrk="1" hangingPunct="1"/>
            <a:r>
              <a:rPr lang="en-US" altLang="en-US" sz="2200" dirty="0" smtClean="0"/>
              <a:t>Above operation groups employees by DNO (department number) and computes the count of employees and average salary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13659948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en-US" altLang="en-US" sz="2800" dirty="0" smtClean="0">
                <a:latin typeface="Verdana" panose="020B0604030504040204" pitchFamily="34" charset="0"/>
              </a:rPr>
              <a:t>The aggregate function operation. </a:t>
            </a:r>
          </a:p>
        </p:txBody>
      </p:sp>
      <p:pic>
        <p:nvPicPr>
          <p:cNvPr id="4" name="Picture 2" descr="fig08_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2597"/>
            <a:ext cx="91090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1E38B6E1-0AFA-4521-8D35-D4C75E1A9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4795" y="1445860"/>
            <a:ext cx="92543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Times" panose="02020603050405020304" pitchFamily="18" charset="0"/>
              </a:rPr>
              <a:t>(a) </a:t>
            </a:r>
            <a:r>
              <a:rPr lang="en-US" altLang="en-US" dirty="0" err="1" smtClean="0">
                <a:solidFill>
                  <a:schemeClr val="tx1"/>
                </a:solidFill>
                <a:latin typeface="Times" panose="02020603050405020304" pitchFamily="18" charset="0"/>
              </a:rPr>
              <a:t>ρ</a:t>
            </a:r>
            <a:r>
              <a:rPr lang="en-US" altLang="en-US" i="1" baseline="-25000" dirty="0" err="1" smtClean="0">
                <a:solidFill>
                  <a:schemeClr val="tx1"/>
                </a:solidFill>
                <a:latin typeface="Verdana" panose="020B0604030504040204" pitchFamily="34" charset="0"/>
              </a:rPr>
              <a:t>R</a:t>
            </a:r>
            <a:r>
              <a:rPr lang="en-US" altLang="en-US" sz="2000" baseline="-25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en-US" altLang="en-US" sz="2000" baseline="-25000" dirty="0" err="1" smtClean="0">
                <a:solidFill>
                  <a:schemeClr val="tx1"/>
                </a:solidFill>
                <a:latin typeface="Verdana" panose="020B0604030504040204" pitchFamily="34" charset="0"/>
              </a:rPr>
              <a:t>Dno</a:t>
            </a:r>
            <a:r>
              <a:rPr lang="en-US" altLang="en-US" sz="2000" baseline="-25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en-US" altLang="en-US" sz="2000" baseline="-25000" dirty="0" err="1" smtClean="0">
                <a:solidFill>
                  <a:schemeClr val="tx1"/>
                </a:solidFill>
                <a:latin typeface="Verdana" panose="020B0604030504040204" pitchFamily="34" charset="0"/>
              </a:rPr>
              <a:t>No_of_employees</a:t>
            </a:r>
            <a:r>
              <a:rPr lang="en-US" altLang="en-US" sz="2000" baseline="-25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en-US" altLang="en-US" sz="2000" baseline="-25000" dirty="0" err="1" smtClean="0">
                <a:solidFill>
                  <a:schemeClr val="tx1"/>
                </a:solidFill>
                <a:latin typeface="Verdana" panose="020B0604030504040204" pitchFamily="34" charset="0"/>
              </a:rPr>
              <a:t>Average_sal</a:t>
            </a:r>
            <a:r>
              <a:rPr lang="en-US" altLang="en-US" sz="2000" baseline="-25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r>
              <a:rPr lang="en-US" altLang="en-US" sz="2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en-US" altLang="en-US" sz="2000" baseline="-25000" dirty="0" err="1" smtClean="0">
                <a:solidFill>
                  <a:schemeClr val="tx1"/>
                </a:solidFill>
                <a:latin typeface="Verdana" panose="020B0604030504040204" pitchFamily="34" charset="0"/>
              </a:rPr>
              <a:t>Dno</a:t>
            </a:r>
            <a:r>
              <a:rPr lang="en-US" altLang="en-US" sz="2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000" dirty="0" smtClean="0">
                <a:solidFill>
                  <a:schemeClr val="tx1"/>
                </a:solidFill>
                <a:latin typeface="Times" panose="02020603050405020304" pitchFamily="18" charset="0"/>
              </a:rPr>
              <a:t>ℑ</a:t>
            </a:r>
            <a:r>
              <a:rPr lang="en-US" altLang="en-US" sz="2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000" baseline="-25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COUNT </a:t>
            </a:r>
            <a:r>
              <a:rPr lang="en-US" altLang="en-US" sz="2000" baseline="-25000" dirty="0" err="1" smtClean="0">
                <a:solidFill>
                  <a:schemeClr val="tx1"/>
                </a:solidFill>
                <a:latin typeface="Verdana" panose="020B0604030504040204" pitchFamily="34" charset="0"/>
              </a:rPr>
              <a:t>Ssn</a:t>
            </a:r>
            <a:r>
              <a:rPr lang="en-US" altLang="en-US" sz="2000" baseline="-25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, AVERAGE Salary</a:t>
            </a:r>
            <a:r>
              <a:rPr lang="en-US" altLang="en-US" sz="2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 (EMPLOYEE))</a:t>
            </a:r>
            <a:endParaRPr lang="en-US" altLang="en-US" sz="20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8428" y="5361126"/>
            <a:ext cx="6043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>
                <a:latin typeface="Verdana" panose="020B0604030504040204" pitchFamily="34" charset="0"/>
              </a:rPr>
              <a:t>(c). </a:t>
            </a:r>
            <a:r>
              <a:rPr lang="en-US" altLang="en-US" dirty="0">
                <a:latin typeface="Times" panose="02020603050405020304" pitchFamily="18" charset="0"/>
              </a:rPr>
              <a:t>ℑ</a:t>
            </a:r>
            <a:r>
              <a:rPr lang="en-US" altLang="en-US" dirty="0">
                <a:latin typeface="Verdana" panose="020B0604030504040204" pitchFamily="34" charset="0"/>
              </a:rPr>
              <a:t> </a:t>
            </a:r>
            <a:r>
              <a:rPr lang="en-US" altLang="en-US" baseline="-25000" dirty="0">
                <a:latin typeface="Verdana" panose="020B0604030504040204" pitchFamily="34" charset="0"/>
              </a:rPr>
              <a:t>COUNT </a:t>
            </a:r>
            <a:r>
              <a:rPr lang="en-US" altLang="en-US" baseline="-25000" dirty="0" err="1">
                <a:latin typeface="Verdana" panose="020B0604030504040204" pitchFamily="34" charset="0"/>
              </a:rPr>
              <a:t>Ssn</a:t>
            </a:r>
            <a:r>
              <a:rPr lang="en-US" altLang="en-US" baseline="-25000" dirty="0">
                <a:latin typeface="Verdana" panose="020B0604030504040204" pitchFamily="34" charset="0"/>
              </a:rPr>
              <a:t>, AVERAGE Salary</a:t>
            </a:r>
            <a:r>
              <a:rPr lang="en-US" altLang="en-US" dirty="0">
                <a:latin typeface="Verdana" panose="020B0604030504040204" pitchFamily="34" charset="0"/>
              </a:rPr>
              <a:t>(EMPLOYEE</a:t>
            </a:r>
            <a:r>
              <a:rPr lang="en-US" altLang="en-US" dirty="0" smtClean="0">
                <a:latin typeface="Verdana" panose="020B0604030504040204" pitchFamily="34" charset="0"/>
              </a:rPr>
              <a:t>)</a:t>
            </a:r>
          </a:p>
          <a:p>
            <a:pPr>
              <a:defRPr/>
            </a:pPr>
            <a:r>
              <a:rPr lang="en-US" altLang="en-US" dirty="0" smtClean="0">
                <a:latin typeface="Verdana" panose="020B0604030504040204" pitchFamily="34" charset="0"/>
              </a:rPr>
              <a:t>      </a:t>
            </a:r>
            <a:r>
              <a:rPr lang="en-US" altLang="en-US" dirty="0" smtClean="0">
                <a:solidFill>
                  <a:srgbClr val="FF0000"/>
                </a:solidFill>
                <a:latin typeface="Verdana" panose="020B0604030504040204" pitchFamily="34" charset="0"/>
              </a:rPr>
              <a:t>no </a:t>
            </a:r>
            <a:r>
              <a:rPr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grouping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5869" y="4191000"/>
            <a:ext cx="4063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Verdana" panose="020B0604030504040204" pitchFamily="34" charset="0"/>
              </a:rPr>
              <a:t>(b)  </a:t>
            </a:r>
            <a:r>
              <a:rPr lang="en-US" altLang="en-US" sz="2000" baseline="-25000" dirty="0" err="1">
                <a:latin typeface="Verdana" panose="020B0604030504040204" pitchFamily="34" charset="0"/>
              </a:rPr>
              <a:t>Dno</a:t>
            </a:r>
            <a:r>
              <a:rPr lang="en-US" altLang="en-US" sz="2000" baseline="-25000" dirty="0">
                <a:latin typeface="Verdana" panose="020B0604030504040204" pitchFamily="34" charset="0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ℑ</a:t>
            </a:r>
            <a:r>
              <a:rPr lang="en-US" altLang="en-US" sz="2000" dirty="0">
                <a:latin typeface="Verdana" panose="020B0604030504040204" pitchFamily="34" charset="0"/>
              </a:rPr>
              <a:t> </a:t>
            </a:r>
            <a:r>
              <a:rPr lang="en-US" altLang="en-US" sz="2000" dirty="0"/>
              <a:t>COUNT</a:t>
            </a:r>
            <a:r>
              <a:rPr lang="en-US" altLang="en-US" sz="2000" dirty="0">
                <a:latin typeface="Times" panose="02020603050405020304" pitchFamily="18" charset="0"/>
              </a:rPr>
              <a:t> </a:t>
            </a:r>
            <a:r>
              <a:rPr lang="en-US" altLang="en-US" sz="2000" dirty="0" err="1">
                <a:latin typeface="Times" panose="02020603050405020304" pitchFamily="18" charset="0"/>
              </a:rPr>
              <a:t>ssn</a:t>
            </a:r>
            <a:r>
              <a:rPr lang="en-US" altLang="en-US" sz="2000" dirty="0">
                <a:latin typeface="Times" panose="02020603050405020304" pitchFamily="18" charset="0"/>
              </a:rPr>
              <a:t> </a:t>
            </a:r>
            <a:r>
              <a:rPr lang="en-US" altLang="en-US" sz="2000" dirty="0"/>
              <a:t>AVERAGE salary</a:t>
            </a:r>
            <a:r>
              <a:rPr lang="en-US" altLang="en-US" sz="2000" dirty="0">
                <a:latin typeface="Verdana" panose="020B0604030504040204" pitchFamily="34" charset="0"/>
              </a:rPr>
              <a:t> (EMPLOYEE)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6425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20188" cy="914399"/>
          </a:xfrm>
        </p:spPr>
        <p:txBody>
          <a:bodyPr/>
          <a:lstStyle/>
          <a:p>
            <a:r>
              <a:rPr lang="en-US" altLang="en-US" dirty="0" smtClean="0">
                <a:latin typeface="Verdana" panose="020B0604030504040204" pitchFamily="34" charset="0"/>
              </a:rPr>
              <a:t>Results of GROUP BY and HAVING (in SQL). </a:t>
            </a:r>
            <a:endParaRPr lang="en-US" altLang="en-US" i="1" dirty="0" smtClean="0">
              <a:latin typeface="Verdana" panose="020B0604030504040204" pitchFamily="34" charset="0"/>
            </a:endParaRPr>
          </a:p>
        </p:txBody>
      </p:sp>
      <p:pic>
        <p:nvPicPr>
          <p:cNvPr id="4" name="Picture 3" descr="fig07_01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r="1225"/>
          <a:stretch/>
        </p:blipFill>
        <p:spPr bwMode="auto">
          <a:xfrm>
            <a:off x="0" y="1161295"/>
            <a:ext cx="9120188" cy="302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162800" y="6559550"/>
            <a:ext cx="2016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i="1" dirty="0">
                <a:solidFill>
                  <a:schemeClr val="tx1"/>
                </a:solidFill>
                <a:latin typeface="Verdana" panose="020B0604030504040204" pitchFamily="34" charset="0"/>
              </a:rPr>
              <a:t>continued on next slide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451554"/>
            <a:ext cx="76832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COUNT(*), AVG(Salary) 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EMPLOYEE 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781489"/>
            <a:ext cx="906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aseline="-25000" dirty="0" err="1" smtClean="0">
                <a:latin typeface="Verdana" panose="020B0604030504040204" pitchFamily="34" charset="0"/>
              </a:rPr>
              <a:t>Dno</a:t>
            </a:r>
            <a:r>
              <a:rPr lang="en-US" altLang="en-US" sz="2000" baseline="-25000" dirty="0" smtClean="0">
                <a:latin typeface="Verdana" panose="020B0604030504040204" pitchFamily="34" charset="0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ℑ</a:t>
            </a:r>
            <a:r>
              <a:rPr lang="en-US" altLang="en-US" sz="2000" dirty="0">
                <a:latin typeface="Verdana" panose="020B0604030504040204" pitchFamily="34" charset="0"/>
              </a:rPr>
              <a:t> </a:t>
            </a:r>
            <a:r>
              <a:rPr lang="en-US" altLang="en-US" sz="2000" dirty="0" smtClean="0"/>
              <a:t>COUNT </a:t>
            </a:r>
            <a:r>
              <a:rPr lang="en-US" altLang="en-US" sz="2000" dirty="0" err="1" smtClean="0">
                <a:latin typeface="Times" panose="02020603050405020304" pitchFamily="18" charset="0"/>
              </a:rPr>
              <a:t>ssn</a:t>
            </a:r>
            <a:r>
              <a:rPr lang="en-US" altLang="en-US" sz="2000" dirty="0" smtClean="0">
                <a:latin typeface="Times" panose="02020603050405020304" pitchFamily="18" charset="0"/>
              </a:rPr>
              <a:t> </a:t>
            </a:r>
            <a:r>
              <a:rPr lang="en-US" altLang="en-US" sz="2000" dirty="0" smtClean="0"/>
              <a:t>AVERAGE salary</a:t>
            </a:r>
            <a:r>
              <a:rPr lang="en-US" altLang="en-US" sz="2000" dirty="0" smtClean="0">
                <a:latin typeface="Verdana" panose="020B0604030504040204" pitchFamily="34" charset="0"/>
              </a:rPr>
              <a:t> </a:t>
            </a:r>
            <a:r>
              <a:rPr lang="en-US" altLang="en-US" sz="2000" dirty="0">
                <a:latin typeface="Verdana" panose="020B0604030504040204" pitchFamily="34" charset="0"/>
              </a:rPr>
              <a:t>(EMPLOYEE)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95090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1839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Additional Relational Operations (continued)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20" y="751838"/>
            <a:ext cx="9062720" cy="610616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Recursive Closure Operations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 smtClean="0"/>
              <a:t>Another type of operation that, in general, cannot be specified in the basic original relational algebra is </a:t>
            </a:r>
            <a:r>
              <a:rPr lang="en-US" altLang="en-US" sz="2800" b="1" dirty="0" smtClean="0"/>
              <a:t>recursive closure</a:t>
            </a:r>
            <a:r>
              <a:rPr lang="en-US" altLang="en-US" sz="2800" dirty="0" smtClean="0"/>
              <a:t>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800" dirty="0" smtClean="0"/>
              <a:t>This operation is applied to a </a:t>
            </a:r>
            <a:r>
              <a:rPr lang="en-US" altLang="en-US" sz="2800" b="1" dirty="0" smtClean="0"/>
              <a:t>recursive relationship</a:t>
            </a:r>
            <a:r>
              <a:rPr lang="en-US" altLang="en-US" sz="2800" dirty="0" smtClean="0"/>
              <a:t>.</a:t>
            </a: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72786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5334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Recursive Closure Operations</a:t>
            </a:r>
            <a:endParaRPr lang="en-US" altLang="en-US" sz="3200" dirty="0" smtClean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20" y="584849"/>
            <a:ext cx="9062720" cy="35153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An </a:t>
            </a:r>
            <a:r>
              <a:rPr lang="en-US" altLang="en-US" sz="2400" dirty="0" smtClean="0">
                <a:latin typeface="Candara" panose="020E0502030303020204" pitchFamily="34" charset="0"/>
              </a:rPr>
              <a:t>example of a recursive operation is to retrieve all SUPERVISEES of an EMPLOYEE </a:t>
            </a:r>
            <a:r>
              <a:rPr lang="en-US" altLang="en-US" sz="2400" b="1" dirty="0" smtClean="0">
                <a:latin typeface="Candara" panose="020E0502030303020204" pitchFamily="34" charset="0"/>
              </a:rPr>
              <a:t>e</a:t>
            </a:r>
            <a:r>
              <a:rPr lang="en-US" altLang="en-US" sz="2400" dirty="0" smtClean="0">
                <a:latin typeface="Candara" panose="020E0502030303020204" pitchFamily="34" charset="0"/>
              </a:rPr>
              <a:t> at all levels </a:t>
            </a:r>
            <a:r>
              <a:rPr lang="en-US" altLang="en-US" sz="2400" dirty="0">
                <a:latin typeface="Candara" panose="020E0502030303020204" pitchFamily="34" charset="0"/>
              </a:rPr>
              <a:t>that is, </a:t>
            </a:r>
            <a:endParaRPr lang="en-US" altLang="en-US" sz="2400" dirty="0" smtClean="0">
              <a:latin typeface="Candara" panose="020E0502030303020204" pitchFamily="34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all </a:t>
            </a:r>
            <a:r>
              <a:rPr lang="en-US" altLang="en-US" sz="2400" dirty="0" smtClean="0">
                <a:latin typeface="Candara" panose="020E0502030303020204" pitchFamily="34" charset="0"/>
              </a:rPr>
              <a:t>EMPLOYEE </a:t>
            </a:r>
            <a:r>
              <a:rPr lang="en-US" altLang="en-US" sz="2400" b="1" dirty="0" smtClean="0">
                <a:latin typeface="Candara" panose="020E0502030303020204" pitchFamily="34" charset="0"/>
              </a:rPr>
              <a:t>e</a:t>
            </a:r>
            <a:r>
              <a:rPr lang="en-US" altLang="en-US" sz="2400" b="1" baseline="-25000" dirty="0" smtClean="0">
                <a:latin typeface="Candara" panose="020E0502030303020204" pitchFamily="34" charset="0"/>
              </a:rPr>
              <a:t>1</a:t>
            </a:r>
            <a:r>
              <a:rPr lang="en-US" altLang="ja-JP" sz="2400" dirty="0" smtClean="0">
                <a:latin typeface="Candara" panose="020E0502030303020204" pitchFamily="34" charset="0"/>
              </a:rPr>
              <a:t> </a:t>
            </a:r>
            <a:r>
              <a:rPr lang="en-US" altLang="ja-JP" sz="2400" dirty="0" smtClean="0">
                <a:latin typeface="Candara" panose="020E0502030303020204" pitchFamily="34" charset="0"/>
              </a:rPr>
              <a:t>directly supervised by </a:t>
            </a:r>
            <a:r>
              <a:rPr lang="en-US" altLang="ja-JP" sz="2400" b="1" dirty="0" smtClean="0">
                <a:latin typeface="Candara" panose="020E0502030303020204" pitchFamily="34" charset="0"/>
              </a:rPr>
              <a:t>e</a:t>
            </a:r>
            <a:r>
              <a:rPr lang="en-US" altLang="ja-JP" sz="2400" dirty="0" smtClean="0">
                <a:latin typeface="Candara" panose="020E0502030303020204" pitchFamily="34" charset="0"/>
              </a:rPr>
              <a:t>; </a:t>
            </a:r>
            <a:endParaRPr lang="en-US" altLang="ja-JP" sz="2400" dirty="0" smtClean="0">
              <a:latin typeface="Candara" panose="020E0502030303020204" pitchFamily="34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ja-JP" sz="2400" dirty="0" smtClean="0">
                <a:latin typeface="Candara" panose="020E0502030303020204" pitchFamily="34" charset="0"/>
              </a:rPr>
              <a:t>all </a:t>
            </a:r>
            <a:r>
              <a:rPr lang="en-US" altLang="ja-JP" sz="2400" dirty="0" smtClean="0">
                <a:latin typeface="Candara" panose="020E0502030303020204" pitchFamily="34" charset="0"/>
              </a:rPr>
              <a:t>employees </a:t>
            </a:r>
            <a:r>
              <a:rPr lang="en-US" altLang="ja-JP" sz="2400" b="1" dirty="0" smtClean="0">
                <a:latin typeface="Candara" panose="020E0502030303020204" pitchFamily="34" charset="0"/>
              </a:rPr>
              <a:t>e</a:t>
            </a:r>
            <a:r>
              <a:rPr lang="en-US" altLang="en-US" sz="2400" b="1" baseline="-25000" dirty="0" smtClean="0">
                <a:latin typeface="Candara" panose="020E0502030303020204" pitchFamily="34" charset="0"/>
              </a:rPr>
              <a:t>2</a:t>
            </a:r>
            <a:r>
              <a:rPr lang="en-US" altLang="ja-JP" sz="2400" dirty="0" smtClean="0">
                <a:latin typeface="Candara" panose="020E0502030303020204" pitchFamily="34" charset="0"/>
              </a:rPr>
              <a:t> </a:t>
            </a:r>
            <a:r>
              <a:rPr lang="en-US" altLang="ja-JP" sz="2400" dirty="0" smtClean="0">
                <a:latin typeface="Candara" panose="020E0502030303020204" pitchFamily="34" charset="0"/>
              </a:rPr>
              <a:t>directly supervised by each employee </a:t>
            </a:r>
            <a:r>
              <a:rPr lang="en-US" altLang="ja-JP" sz="2400" b="1" dirty="0" smtClean="0">
                <a:latin typeface="Candara" panose="020E0502030303020204" pitchFamily="34" charset="0"/>
              </a:rPr>
              <a:t>e</a:t>
            </a:r>
            <a:r>
              <a:rPr lang="en-US" altLang="en-US" sz="2400" b="1" baseline="-25000" dirty="0" smtClean="0">
                <a:latin typeface="Candara" panose="020E0502030303020204" pitchFamily="34" charset="0"/>
              </a:rPr>
              <a:t>1</a:t>
            </a:r>
            <a:r>
              <a:rPr lang="en-US" altLang="ja-JP" sz="2400" dirty="0" smtClean="0">
                <a:latin typeface="Candara" panose="020E0502030303020204" pitchFamily="34" charset="0"/>
              </a:rPr>
              <a:t>;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ja-JP" sz="2400" dirty="0" smtClean="0">
                <a:latin typeface="Candara" panose="020E0502030303020204" pitchFamily="34" charset="0"/>
              </a:rPr>
              <a:t>all </a:t>
            </a:r>
            <a:r>
              <a:rPr lang="en-US" altLang="ja-JP" sz="2400" dirty="0" smtClean="0">
                <a:latin typeface="Candara" panose="020E0502030303020204" pitchFamily="34" charset="0"/>
              </a:rPr>
              <a:t>employees </a:t>
            </a:r>
            <a:r>
              <a:rPr lang="en-US" altLang="ja-JP" sz="2400" b="1" dirty="0" smtClean="0">
                <a:latin typeface="Candara" panose="020E0502030303020204" pitchFamily="34" charset="0"/>
              </a:rPr>
              <a:t>e</a:t>
            </a:r>
            <a:r>
              <a:rPr lang="en-US" altLang="en-US" sz="2400" b="1" baseline="-25000" dirty="0" smtClean="0">
                <a:latin typeface="Candara" panose="020E0502030303020204" pitchFamily="34" charset="0"/>
              </a:rPr>
              <a:t>3</a:t>
            </a:r>
            <a:r>
              <a:rPr lang="en-US" altLang="ja-JP" sz="2400" dirty="0" smtClean="0">
                <a:latin typeface="Candara" panose="020E0502030303020204" pitchFamily="34" charset="0"/>
              </a:rPr>
              <a:t> </a:t>
            </a:r>
            <a:r>
              <a:rPr lang="en-US" altLang="ja-JP" sz="2400" dirty="0" smtClean="0">
                <a:latin typeface="Candara" panose="020E0502030303020204" pitchFamily="34" charset="0"/>
              </a:rPr>
              <a:t>directly supervised by each employee </a:t>
            </a:r>
            <a:r>
              <a:rPr lang="en-US" altLang="ja-JP" sz="2400" b="1" dirty="0" smtClean="0">
                <a:latin typeface="Candara" panose="020E0502030303020204" pitchFamily="34" charset="0"/>
              </a:rPr>
              <a:t>e</a:t>
            </a:r>
            <a:r>
              <a:rPr lang="en-US" altLang="en-US" sz="2400" b="1" baseline="-25000" dirty="0" smtClean="0">
                <a:latin typeface="Candara" panose="020E0502030303020204" pitchFamily="34" charset="0"/>
              </a:rPr>
              <a:t>2</a:t>
            </a:r>
            <a:r>
              <a:rPr lang="en-US" altLang="ja-JP" sz="2400" dirty="0" smtClean="0">
                <a:latin typeface="Candara" panose="020E0502030303020204" pitchFamily="34" charset="0"/>
              </a:rPr>
              <a:t>; </a:t>
            </a:r>
            <a:r>
              <a:rPr lang="en-US" altLang="ja-JP" sz="2400" dirty="0" smtClean="0">
                <a:latin typeface="Candara" panose="020E0502030303020204" pitchFamily="34" charset="0"/>
              </a:rPr>
              <a:t>and so on.</a:t>
            </a:r>
            <a:endParaRPr lang="en-US" altLang="en-US" sz="2400" dirty="0" smtClean="0"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199" y="5486400"/>
            <a:ext cx="8688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BORG_SSN←</a:t>
            </a:r>
            <a:r>
              <a:rPr lang="el-GR" dirty="0">
                <a:latin typeface="Candara" panose="020E0502030303020204" pitchFamily="34" charset="0"/>
              </a:rPr>
              <a:t>π</a:t>
            </a:r>
            <a:r>
              <a:rPr lang="en-US" baseline="-25000" dirty="0" err="1">
                <a:latin typeface="Candara" panose="020E0502030303020204" pitchFamily="34" charset="0"/>
              </a:rPr>
              <a:t>Ssn</a:t>
            </a:r>
            <a:r>
              <a:rPr lang="en-US" baseline="-25000" dirty="0">
                <a:latin typeface="Candara" panose="020E0502030303020204" pitchFamily="34" charset="0"/>
              </a:rPr>
              <a:t>(</a:t>
            </a:r>
            <a:r>
              <a:rPr lang="el-GR" baseline="-25000" dirty="0">
                <a:latin typeface="Candara" panose="020E0502030303020204" pitchFamily="34" charset="0"/>
              </a:rPr>
              <a:t>σ</a:t>
            </a:r>
            <a:r>
              <a:rPr lang="en-US" baseline="-25000" dirty="0" err="1">
                <a:latin typeface="Candara" panose="020E0502030303020204" pitchFamily="34" charset="0"/>
              </a:rPr>
              <a:t>Fname</a:t>
            </a:r>
            <a:r>
              <a:rPr lang="en-US" baseline="-25000" dirty="0">
                <a:latin typeface="Candara" panose="020E0502030303020204" pitchFamily="34" charset="0"/>
              </a:rPr>
              <a:t>=‘</a:t>
            </a:r>
            <a:r>
              <a:rPr lang="en-US" baseline="-25000" dirty="0" err="1">
                <a:latin typeface="Candara" panose="020E0502030303020204" pitchFamily="34" charset="0"/>
              </a:rPr>
              <a:t>James’AND</a:t>
            </a:r>
            <a:r>
              <a:rPr lang="en-US" baseline="-25000" dirty="0">
                <a:latin typeface="Candara" panose="020E0502030303020204" pitchFamily="34" charset="0"/>
              </a:rPr>
              <a:t> </a:t>
            </a:r>
            <a:r>
              <a:rPr lang="en-US" baseline="-25000" dirty="0" err="1">
                <a:latin typeface="Candara" panose="020E0502030303020204" pitchFamily="34" charset="0"/>
              </a:rPr>
              <a:t>Lname</a:t>
            </a:r>
            <a:r>
              <a:rPr lang="en-US" baseline="-25000" dirty="0">
                <a:latin typeface="Candara" panose="020E0502030303020204" pitchFamily="34" charset="0"/>
              </a:rPr>
              <a:t>=‘Borg’</a:t>
            </a:r>
            <a:r>
              <a:rPr lang="en-US" dirty="0">
                <a:latin typeface="Candara" panose="020E0502030303020204" pitchFamily="34" charset="0"/>
              </a:rPr>
              <a:t>(EMPLOYEE)) 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SUPERVISION(Ssn1</a:t>
            </a:r>
            <a:r>
              <a:rPr lang="en-US" dirty="0">
                <a:latin typeface="Candara" panose="020E0502030303020204" pitchFamily="34" charset="0"/>
              </a:rPr>
              <a:t>, Ssn2) ←</a:t>
            </a:r>
            <a:r>
              <a:rPr lang="el-GR" dirty="0">
                <a:latin typeface="Candara" panose="020E0502030303020204" pitchFamily="34" charset="0"/>
              </a:rPr>
              <a:t>π</a:t>
            </a:r>
            <a:r>
              <a:rPr lang="en-US" baseline="-25000" dirty="0" err="1">
                <a:latin typeface="Candara" panose="020E0502030303020204" pitchFamily="34" charset="0"/>
              </a:rPr>
              <a:t>Ssn,Super_ssn</a:t>
            </a:r>
            <a:r>
              <a:rPr lang="en-US" dirty="0">
                <a:latin typeface="Candara" panose="020E0502030303020204" pitchFamily="34" charset="0"/>
              </a:rPr>
              <a:t>(EMPLOYEE) 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RESULT1(</a:t>
            </a:r>
            <a:r>
              <a:rPr lang="en-US" dirty="0" err="1" smtClean="0">
                <a:latin typeface="Candara" panose="020E0502030303020204" pitchFamily="34" charset="0"/>
              </a:rPr>
              <a:t>Ssn</a:t>
            </a:r>
            <a:r>
              <a:rPr lang="en-US" dirty="0">
                <a:latin typeface="Candara" panose="020E0502030303020204" pitchFamily="34" charset="0"/>
              </a:rPr>
              <a:t>) ←</a:t>
            </a:r>
            <a:r>
              <a:rPr lang="el-GR" dirty="0">
                <a:latin typeface="Candara" panose="020E0502030303020204" pitchFamily="34" charset="0"/>
              </a:rPr>
              <a:t>π</a:t>
            </a:r>
            <a:r>
              <a:rPr lang="en-US" baseline="-25000" dirty="0" smtClean="0">
                <a:latin typeface="Candara" panose="020E0502030303020204" pitchFamily="34" charset="0"/>
              </a:rPr>
              <a:t>Ssn1</a:t>
            </a:r>
            <a:r>
              <a:rPr lang="en-US" dirty="0">
                <a:latin typeface="Candara" panose="020E0502030303020204" pitchFamily="34" charset="0"/>
              </a:rPr>
              <a:t>(SUPERVISION ⋈ </a:t>
            </a:r>
            <a:r>
              <a:rPr lang="en-US" baseline="-25000" dirty="0" smtClean="0">
                <a:latin typeface="Candara" panose="020E0502030303020204" pitchFamily="34" charset="0"/>
              </a:rPr>
              <a:t>Ssn2=</a:t>
            </a:r>
            <a:r>
              <a:rPr lang="en-US" baseline="-25000" dirty="0" err="1" smtClean="0">
                <a:latin typeface="Candara" panose="020E0502030303020204" pitchFamily="34" charset="0"/>
              </a:rPr>
              <a:t>Ssn</a:t>
            </a:r>
            <a:r>
              <a:rPr lang="en-US" dirty="0" err="1" smtClean="0">
                <a:latin typeface="Candara" panose="020E0502030303020204" pitchFamily="34" charset="0"/>
              </a:rPr>
              <a:t>BORG_SSN</a:t>
            </a:r>
            <a:r>
              <a:rPr lang="en-US" dirty="0">
                <a:latin typeface="Candara" panose="020E0502030303020204" pitchFamily="34" charset="0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0" y="4217463"/>
            <a:ext cx="85402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2060"/>
                </a:solidFill>
                <a:latin typeface="Candara" panose="020E0502030303020204" pitchFamily="34" charset="0"/>
              </a:rPr>
              <a:t>For example, to specify the </a:t>
            </a:r>
            <a:r>
              <a:rPr lang="en-CA" dirty="0" err="1">
                <a:solidFill>
                  <a:srgbClr val="002060"/>
                </a:solidFill>
                <a:latin typeface="Candara" panose="020E0502030303020204" pitchFamily="34" charset="0"/>
              </a:rPr>
              <a:t>Ssns</a:t>
            </a:r>
            <a:r>
              <a:rPr lang="en-CA" dirty="0">
                <a:solidFill>
                  <a:srgbClr val="002060"/>
                </a:solidFill>
                <a:latin typeface="Candara" panose="020E0502030303020204" pitchFamily="34" charset="0"/>
              </a:rPr>
              <a:t> of all employees e′ directly supervised—at level one—by the employee e whose name is ‘James Borg’ </a:t>
            </a:r>
            <a:r>
              <a:rPr lang="en-CA" dirty="0" smtClean="0">
                <a:solidFill>
                  <a:srgbClr val="002060"/>
                </a:solidFill>
                <a:latin typeface="Candara" panose="020E0502030303020204" pitchFamily="34" charset="0"/>
              </a:rPr>
              <a:t>:</a:t>
            </a:r>
            <a:endParaRPr lang="en-US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43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altLang="en-US" dirty="0" smtClean="0">
                <a:latin typeface="Verdana" panose="020B0604030504040204" pitchFamily="34" charset="0"/>
              </a:rPr>
              <a:t>A two-level recursive query.</a:t>
            </a:r>
          </a:p>
        </p:txBody>
      </p:sp>
      <p:pic>
        <p:nvPicPr>
          <p:cNvPr id="4" name="Picture 2" descr="fig08_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35131" b="48662"/>
          <a:stretch/>
        </p:blipFill>
        <p:spPr bwMode="auto">
          <a:xfrm>
            <a:off x="343886" y="2209800"/>
            <a:ext cx="3183186" cy="433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ig08_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61" r="72897" b="22169"/>
          <a:stretch/>
        </p:blipFill>
        <p:spPr bwMode="auto">
          <a:xfrm>
            <a:off x="6971489" y="1244427"/>
            <a:ext cx="2209800" cy="186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fig08_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5" t="55961"/>
          <a:stretch/>
        </p:blipFill>
        <p:spPr bwMode="auto">
          <a:xfrm>
            <a:off x="6400800" y="3108788"/>
            <a:ext cx="2590800" cy="380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343886" y="3985259"/>
            <a:ext cx="3183185" cy="3810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65758" y="6126479"/>
            <a:ext cx="1500539" cy="3810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43886" y="4714238"/>
            <a:ext cx="3183186" cy="30480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8986" y="5180329"/>
            <a:ext cx="343886" cy="26162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58986" y="3637280"/>
            <a:ext cx="343886" cy="26162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58986" y="5482589"/>
            <a:ext cx="343886" cy="26162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58986" y="5829299"/>
            <a:ext cx="343886" cy="26162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2" descr="fig08_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0" t="55961" r="37675" b="5602"/>
          <a:stretch/>
        </p:blipFill>
        <p:spPr bwMode="auto">
          <a:xfrm>
            <a:off x="4097972" y="3581399"/>
            <a:ext cx="2150428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8986" y="608167"/>
            <a:ext cx="90850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Candara" panose="020E0502030303020204" pitchFamily="34" charset="0"/>
              </a:rPr>
              <a:t>To retrieve all employees supervised by Borg at level </a:t>
            </a:r>
            <a:r>
              <a:rPr lang="en-CA" sz="2000" dirty="0" smtClean="0">
                <a:latin typeface="Candara" panose="020E0502030303020204" pitchFamily="34" charset="0"/>
              </a:rPr>
              <a:t>2 that </a:t>
            </a:r>
            <a:r>
              <a:rPr lang="en-CA" sz="2000" dirty="0">
                <a:latin typeface="Candara" panose="020E0502030303020204" pitchFamily="34" charset="0"/>
              </a:rPr>
              <a:t>is, all employees </a:t>
            </a:r>
            <a:r>
              <a:rPr lang="en-CA" sz="2000" dirty="0" smtClean="0">
                <a:latin typeface="Candara" panose="020E0502030303020204" pitchFamily="34" charset="0"/>
              </a:rPr>
              <a:t>e</a:t>
            </a:r>
            <a:r>
              <a:rPr lang="en-CA" sz="2000" baseline="-25000" dirty="0" smtClean="0">
                <a:latin typeface="Candara" panose="020E0502030303020204" pitchFamily="34" charset="0"/>
              </a:rPr>
              <a:t>2 </a:t>
            </a:r>
            <a:r>
              <a:rPr lang="en-CA" sz="2000" dirty="0" smtClean="0">
                <a:latin typeface="Candara" panose="020E0502030303020204" pitchFamily="34" charset="0"/>
              </a:rPr>
              <a:t>supervised </a:t>
            </a:r>
            <a:r>
              <a:rPr lang="en-CA" sz="2000" dirty="0">
                <a:latin typeface="Candara" panose="020E0502030303020204" pitchFamily="34" charset="0"/>
              </a:rPr>
              <a:t>by some employee e′ who is directly supervised by </a:t>
            </a:r>
            <a:r>
              <a:rPr lang="en-CA" sz="2000" dirty="0" smtClean="0">
                <a:latin typeface="Candara" panose="020E0502030303020204" pitchFamily="34" charset="0"/>
              </a:rPr>
              <a:t>Borg.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512" y="1328433"/>
            <a:ext cx="6967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RESULT2(</a:t>
            </a:r>
            <a:r>
              <a:rPr lang="en-US" sz="2000" b="1" dirty="0" err="1">
                <a:solidFill>
                  <a:srgbClr val="FF0000"/>
                </a:solidFill>
                <a:latin typeface="Candara" panose="020E0502030303020204" pitchFamily="34" charset="0"/>
              </a:rPr>
              <a:t>Ssn</a:t>
            </a:r>
            <a:r>
              <a:rPr lang="en-US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) ←</a:t>
            </a:r>
            <a:r>
              <a:rPr lang="el-GR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π</a:t>
            </a:r>
            <a:r>
              <a:rPr lang="en-US" sz="2000" b="1" baseline="-250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Ssn1</a:t>
            </a:r>
            <a:r>
              <a:rPr lang="en-US" sz="2000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(SUPERVISIONS</a:t>
            </a:r>
            <a:r>
              <a:rPr lang="en-US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 ⋈ </a:t>
            </a:r>
            <a:r>
              <a:rPr lang="en-US" sz="2000" b="1" baseline="-250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sn2=Ssn</a:t>
            </a:r>
            <a:r>
              <a:rPr lang="en-US" sz="2000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RESULT1</a:t>
            </a:r>
            <a:r>
              <a:rPr lang="en-US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986" y="1677045"/>
            <a:ext cx="58084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RESULT←</a:t>
            </a:r>
            <a:r>
              <a:rPr lang="en-US" sz="2000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RESULT2 ∪ RESULT1</a:t>
            </a:r>
            <a:endParaRPr lang="en-US" sz="2000" b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9543" y="4408804"/>
            <a:ext cx="343886" cy="26162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45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2025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Query Tree Notation</a:t>
            </a:r>
            <a:r>
              <a:rPr lang="en-US" altLang="en-US" dirty="0"/>
              <a:t>	</a:t>
            </a:r>
            <a:endParaRPr lang="en-US" altLang="en-US" dirty="0" smtClean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7" y="609601"/>
            <a:ext cx="9083040" cy="624839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3200" dirty="0" smtClean="0">
                <a:latin typeface="Candara" panose="020E0502030303020204" pitchFamily="34" charset="0"/>
              </a:rPr>
              <a:t>Query Tree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 smtClean="0">
                <a:latin typeface="Candara" panose="020E0502030303020204" pitchFamily="34" charset="0"/>
              </a:rPr>
              <a:t>An internal data structure to represent a query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 smtClean="0">
                <a:latin typeface="Candara" panose="020E0502030303020204" pitchFamily="34" charset="0"/>
              </a:rPr>
              <a:t>Standard technique for estimating the work involved in executing the query, the generation of intermediate results, and the optimization of </a:t>
            </a:r>
            <a:r>
              <a:rPr lang="en-US" altLang="en-US" sz="2800" dirty="0" smtClean="0">
                <a:latin typeface="Candara" panose="020E0502030303020204" pitchFamily="34" charset="0"/>
              </a:rPr>
              <a:t>execution.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>
                <a:latin typeface="Candara" panose="020E0502030303020204" pitchFamily="34" charset="0"/>
              </a:rPr>
              <a:t>Algebraic Query Optimization consists of rewriting the query or modifying the query tree into an equivalent tree.</a:t>
            </a:r>
            <a:endParaRPr lang="en-US" altLang="en-US" sz="2800" dirty="0" smtClean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643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10990</TotalTime>
  <Words>7372</Words>
  <Application>Microsoft Office PowerPoint</Application>
  <PresentationFormat>Letter Paper (8.5x11 in)</PresentationFormat>
  <Paragraphs>1524</Paragraphs>
  <Slides>113</Slides>
  <Notes>100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36" baseType="lpstr">
      <vt:lpstr>MS PGothic</vt:lpstr>
      <vt:lpstr>MS PGothic</vt:lpstr>
      <vt:lpstr>Arial</vt:lpstr>
      <vt:lpstr>Arial Narrow</vt:lpstr>
      <vt:lpstr>Bahnschrift</vt:lpstr>
      <vt:lpstr>Book Antiqua</vt:lpstr>
      <vt:lpstr>Cambria Math</vt:lpstr>
      <vt:lpstr>Candara</vt:lpstr>
      <vt:lpstr>Consolas</vt:lpstr>
      <vt:lpstr>Courier New</vt:lpstr>
      <vt:lpstr>Franklin Gothic Medium Cond</vt:lpstr>
      <vt:lpstr>Helvetica</vt:lpstr>
      <vt:lpstr>Lucida Calligraphy</vt:lpstr>
      <vt:lpstr>Monotype Sorts</vt:lpstr>
      <vt:lpstr>Osaka</vt:lpstr>
      <vt:lpstr>Symbol</vt:lpstr>
      <vt:lpstr>Tahoma</vt:lpstr>
      <vt:lpstr>Times</vt:lpstr>
      <vt:lpstr>Times New Roman</vt:lpstr>
      <vt:lpstr>Verdana</vt:lpstr>
      <vt:lpstr>Wingdings</vt:lpstr>
      <vt:lpstr>Blends</vt:lpstr>
      <vt:lpstr>Equation</vt:lpstr>
      <vt:lpstr>PowerPoint Presentation</vt:lpstr>
      <vt:lpstr> </vt:lpstr>
      <vt:lpstr>Chapter Outline</vt:lpstr>
      <vt:lpstr>Formal Relational Query Languages</vt:lpstr>
      <vt:lpstr>Relational Algebra Overview</vt:lpstr>
      <vt:lpstr>Unary Relational Operations: PROJECT</vt:lpstr>
      <vt:lpstr>Example Instances</vt:lpstr>
      <vt:lpstr>Projection ()</vt:lpstr>
      <vt:lpstr>Projection ()</vt:lpstr>
      <vt:lpstr>Unary Relational Operations: SELECT</vt:lpstr>
      <vt:lpstr>Unary Relational Operations: SELECT (continued)</vt:lpstr>
      <vt:lpstr>Example: Selection ()</vt:lpstr>
      <vt:lpstr>The following query results refer to this database state</vt:lpstr>
      <vt:lpstr>Example σ (Select)</vt:lpstr>
      <vt:lpstr>Examples of applying PROJECT operations</vt:lpstr>
      <vt:lpstr>Relational Algebra Expressions</vt:lpstr>
      <vt:lpstr>Single expression versus sequence of relational operations (Example)</vt:lpstr>
      <vt:lpstr>Unary Relational Operations: RENAME</vt:lpstr>
      <vt:lpstr>Unary Relational Operations: RENAME</vt:lpstr>
      <vt:lpstr>Unary Relational Operations: RENAME</vt:lpstr>
      <vt:lpstr>Example of applying multiple operations and RENAME</vt:lpstr>
      <vt:lpstr>Relational Algebra Operations from Set Theory: UNION </vt:lpstr>
      <vt:lpstr>Relational Algebra Operations from Set Theory: UNION </vt:lpstr>
      <vt:lpstr>Result of the UNION operation  RESULT ← RESULT1 ∪ RESULT2.</vt:lpstr>
      <vt:lpstr>Relational Algebra Operations from Set Theory: INTERSECTION</vt:lpstr>
      <vt:lpstr>Relational Algebra Operations from Set Theory: SET DIFFERENCE (cont.) </vt:lpstr>
      <vt:lpstr>Example to illustrate the result of UNION, INTERSECT, and DIFFERENCE</vt:lpstr>
      <vt:lpstr>Some properties of UNION, INTERSECT, and DIFFERENCE</vt:lpstr>
      <vt:lpstr>Union and Set-Difference</vt:lpstr>
      <vt:lpstr>Union</vt:lpstr>
      <vt:lpstr>Set Difference</vt:lpstr>
      <vt:lpstr>Compound Operator: Intersection</vt:lpstr>
      <vt:lpstr>Intersection</vt:lpstr>
      <vt:lpstr>Relational Algebra Operations from Set Theory: CARTESIAN PRODUCT</vt:lpstr>
      <vt:lpstr>Cross-Product</vt:lpstr>
      <vt:lpstr>Cross Product Example</vt:lpstr>
      <vt:lpstr>Binary Relational Operations: JOIN</vt:lpstr>
      <vt:lpstr>Binary Relational Operations : NATURAL JOIN </vt:lpstr>
      <vt:lpstr>Binary Relational Operations NATURAL JOIN (continued)</vt:lpstr>
      <vt:lpstr>Natural Join Example</vt:lpstr>
      <vt:lpstr>θ-Join and Equijoin</vt:lpstr>
      <vt:lpstr>Binary Relational Operations: EQUIJOIN</vt:lpstr>
      <vt:lpstr>Example</vt:lpstr>
      <vt:lpstr>Example 2</vt:lpstr>
      <vt:lpstr>Semijoin (⋉)(⋊)</vt:lpstr>
      <vt:lpstr>Semijoin (⋉)(⋊)</vt:lpstr>
      <vt:lpstr>Antijoin (▷)</vt:lpstr>
      <vt:lpstr>Binary Relational Operations: DIVISION</vt:lpstr>
      <vt:lpstr>Simulation of  Division (÷)</vt:lpstr>
      <vt:lpstr>Outer joins</vt:lpstr>
      <vt:lpstr>The result of a LEFT OUTER JOIN operation.</vt:lpstr>
      <vt:lpstr>Left outer join (⟕)</vt:lpstr>
      <vt:lpstr>Right outer join (⟖)</vt:lpstr>
      <vt:lpstr>Full outer join (⟗)</vt:lpstr>
      <vt:lpstr>Examples</vt:lpstr>
      <vt:lpstr>Examples</vt:lpstr>
      <vt:lpstr>Examples</vt:lpstr>
      <vt:lpstr>Examples</vt:lpstr>
      <vt:lpstr>Find sailors who’ve reserved a red and a green boat</vt:lpstr>
      <vt:lpstr>Examples</vt:lpstr>
      <vt:lpstr>Examples</vt:lpstr>
      <vt:lpstr>Three-Schema(ANSI-SPARC) Architecture</vt:lpstr>
      <vt:lpstr>Complete Set of Relational Operations</vt:lpstr>
      <vt:lpstr>Operations of Relational Algebra</vt:lpstr>
      <vt:lpstr>Operations of Relational Algebra (continued)</vt:lpstr>
      <vt:lpstr> </vt:lpstr>
      <vt:lpstr>University Schema</vt:lpstr>
      <vt:lpstr>Schema Diagram for University Database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Example</vt:lpstr>
      <vt:lpstr>Composition of Relational Operations</vt:lpstr>
      <vt:lpstr>Cartesian-Product Operation</vt:lpstr>
      <vt:lpstr>instructor   X   teaches</vt:lpstr>
      <vt:lpstr>Join Operation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The Assignment  Operation </vt:lpstr>
      <vt:lpstr>The Rename Operation </vt:lpstr>
      <vt:lpstr>Equivalent Queries</vt:lpstr>
      <vt:lpstr>Equivalent Queries</vt:lpstr>
      <vt:lpstr> </vt:lpstr>
      <vt:lpstr>Additional Relational Operations:  Aggregate Functions and Grouping</vt:lpstr>
      <vt:lpstr>Aggregate Function Operation</vt:lpstr>
      <vt:lpstr>Aggregate Function Operation</vt:lpstr>
      <vt:lpstr>Using Grouping with Aggregation</vt:lpstr>
      <vt:lpstr>The aggregate function operation. </vt:lpstr>
      <vt:lpstr>Results of GROUP BY and HAVING (in SQL). </vt:lpstr>
      <vt:lpstr>Additional Relational Operations (continued)</vt:lpstr>
      <vt:lpstr>Recursive Closure Operations</vt:lpstr>
      <vt:lpstr>A two-level recursive query.</vt:lpstr>
      <vt:lpstr>Query Tree Notation </vt:lpstr>
      <vt:lpstr>Query Tree Notation </vt:lpstr>
      <vt:lpstr>PowerPoint Presentation</vt:lpstr>
      <vt:lpstr>Examples of Queries  in  Relational Algebra</vt:lpstr>
      <vt:lpstr>Examples</vt:lpstr>
      <vt:lpstr>Examples of Queries in Relational Algebra : Procedural Form</vt:lpstr>
      <vt:lpstr>Examples of Queries in Relational Algebra: Single expressions</vt:lpstr>
      <vt:lpstr>Examples of Queries in Relational Algebra</vt:lpstr>
      <vt:lpstr>Examples of Queries in Relational Algebra</vt:lpstr>
      <vt:lpstr>Examples of Queries in Relational Algebra</vt:lpstr>
      <vt:lpstr>Examples of Queries in Relational Algebra</vt:lpstr>
      <vt:lpstr>Examples of Queries in Relational Algebra</vt:lpstr>
      <vt:lpstr>Examples of Queries in Relational Algebra</vt:lpstr>
      <vt:lpstr>Examples of Queries in Relational Algebra</vt:lpstr>
      <vt:lpstr>Examples of Queries in Relational Algebra</vt:lpstr>
    </vt:vector>
  </TitlesOfParts>
  <Manager/>
  <Company>©2007 Pearson Addison-Wesley. All rights reserved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Database System Concepts and Architecture</dc:subject>
  <dc:creator>Elmasri/Navathe</dc:creator>
  <cp:keywords/>
  <dc:description/>
  <cp:lastModifiedBy>Tesfamichael Gebrehiwet</cp:lastModifiedBy>
  <cp:revision>713</cp:revision>
  <cp:lastPrinted>2001-11-04T00:51:13Z</cp:lastPrinted>
  <dcterms:created xsi:type="dcterms:W3CDTF">2005-02-25T19:46:41Z</dcterms:created>
  <dcterms:modified xsi:type="dcterms:W3CDTF">2021-04-26T15:25:26Z</dcterms:modified>
  <cp:category/>
</cp:coreProperties>
</file>